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1" r:id="rId9"/>
    <p:sldId id="263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4" r:id="rId18"/>
    <p:sldId id="273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12/1/2008</a:t>
            </a:fld>
            <a:endParaRPr lang="en-US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12/1/2008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12/1/2008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12/1/2008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12/1/2008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12/1/2008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12/1/2008</a:t>
            </a:fld>
            <a:endParaRPr lang="en-US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12/1/2008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12/1/2008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637BB6B-EE1B-48FB-8575-0D55C373DE88}" type="datetimeFigureOut">
              <a:rPr lang="en-US" smtClean="0"/>
              <a:pPr/>
              <a:t>12/1/2008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37BB6B-EE1B-48FB-8575-0D55C373DE88}" type="datetimeFigureOut">
              <a:rPr lang="en-US" smtClean="0"/>
              <a:pPr/>
              <a:t>12/1/2008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s.ac.in/meetings/annmeet/69am_talks/krangan/img13.html" TargetMode="External"/><Relationship Id="rId2" Type="http://schemas.openxmlformats.org/officeDocument/2006/relationships/hyperlink" Target="http://dspace.mit.edu/bitstream/handle/1721.1/39820/12-215Fall-2002/OcwWeb/Earth--Atmospheric--and-Planetary-Sciences/12-215Modern-NavigationFall2002/CourseHome/index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mtClean="0"/>
              <a:t>Porovnanie</a:t>
            </a:r>
            <a:r>
              <a:rPr lang="sk-SK" dirty="0" smtClean="0"/>
              <a:t> </a:t>
            </a:r>
            <a:r>
              <a:rPr smtClean="0"/>
              <a:t>gps</a:t>
            </a:r>
            <a:r>
              <a:rPr smtClean="0"/>
              <a:t>, glonas a galileo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Pavol</a:t>
            </a:r>
            <a:r>
              <a:rPr lang="en-US" dirty="0" smtClean="0"/>
              <a:t> </a:t>
            </a:r>
            <a:r>
              <a:rPr lang="en-US" dirty="0" err="1" smtClean="0"/>
              <a:t>Sak</a:t>
            </a:r>
            <a:r>
              <a:rPr lang="sk-SK" dirty="0" err="1" smtClean="0"/>
              <a:t>áč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Technické parametre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GPS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GLONAS</a:t>
            </a:r>
            <a:r>
              <a:rPr lang="sk-SK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GALILEO</a:t>
            </a:r>
            <a:endParaRPr lang="sk-SK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57364"/>
            <a:ext cx="7467600" cy="4268799"/>
          </a:xfrm>
        </p:spPr>
        <p:txBody>
          <a:bodyPr>
            <a:noAutofit/>
          </a:bodyPr>
          <a:lstStyle/>
          <a:p>
            <a:pPr algn="just"/>
            <a:r>
              <a:rPr lang="sk-SK" sz="1600" dirty="0" smtClean="0"/>
              <a:t>Výška orbitu satelitov je 19100 km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Čas obehu Zeme je 11 hodín a 15 minút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Táto konštelácia je navrhnutá tak, aby vždy a všade bolo viditeľných aspoň 5 satelitov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Každý satelit má svoje číslo, ktoré zodpovedá jeho pozícii v danej rovine a tiež v ktorej rovine sa nachádza. Čísla 1-8 sú v prvej rovine, 9-16 v druhej a 17-24 v tretej rovine</a:t>
            </a:r>
          </a:p>
          <a:p>
            <a:pPr algn="just"/>
            <a:endParaRPr lang="sk-SK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Technické parametre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GPS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GLONAS</a:t>
            </a:r>
            <a:r>
              <a:rPr lang="sk-SK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GALILEO</a:t>
            </a:r>
            <a:endParaRPr lang="sk-SK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57364"/>
            <a:ext cx="7467600" cy="4268799"/>
          </a:xfrm>
        </p:spPr>
        <p:txBody>
          <a:bodyPr>
            <a:noAutofit/>
          </a:bodyPr>
          <a:lstStyle/>
          <a:p>
            <a:pPr algn="just"/>
            <a:r>
              <a:rPr lang="sk-SK" sz="1600" dirty="0" smtClean="0"/>
              <a:t>Každý satelit vysiela 2 typy signálov:</a:t>
            </a:r>
          </a:p>
          <a:p>
            <a:pPr lvl="1" algn="just"/>
            <a:r>
              <a:rPr lang="sk-SK" sz="1400" dirty="0" smtClean="0"/>
              <a:t>SP - pre štandardnú presnosť </a:t>
            </a:r>
          </a:p>
          <a:p>
            <a:pPr lvl="1" algn="just"/>
            <a:r>
              <a:rPr lang="sk-SK" sz="1400" dirty="0" smtClean="0"/>
              <a:t>HP - pre vysokú presnosť </a:t>
            </a:r>
          </a:p>
          <a:p>
            <a:pPr lvl="1" algn="just"/>
            <a:endParaRPr lang="sk-SK" sz="1400" dirty="0" smtClean="0"/>
          </a:p>
          <a:p>
            <a:pPr algn="just"/>
            <a:r>
              <a:rPr lang="sk-SK" sz="1600" dirty="0" smtClean="0"/>
              <a:t>Všetky satelity vysielajú rovnaký kód na dvoch rôznych pásmach L1 a L2, avšak v porovnaní s GPS, každý satelit vysiela na inej frekvencii - FDMA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Frekvencia je daná pre pásmo L1 vzťahom: </a:t>
            </a:r>
            <a:r>
              <a:rPr lang="pt-BR" sz="1600" dirty="0" smtClean="0"/>
              <a:t>1602 </a:t>
            </a:r>
            <a:r>
              <a:rPr lang="pt-BR" sz="1600" dirty="0" smtClean="0"/>
              <a:t>MHz + </a:t>
            </a:r>
            <a:r>
              <a:rPr lang="pt-BR" sz="1600" i="1" dirty="0" smtClean="0"/>
              <a:t>n</a:t>
            </a:r>
            <a:r>
              <a:rPr lang="pt-BR" sz="1600" dirty="0" smtClean="0"/>
              <a:t> × 0.5625 </a:t>
            </a:r>
            <a:r>
              <a:rPr lang="pt-BR" sz="1600" dirty="0" smtClean="0"/>
              <a:t>MHz</a:t>
            </a:r>
            <a:endParaRPr lang="sk-SK" sz="1600" dirty="0" smtClean="0"/>
          </a:p>
          <a:p>
            <a:pPr algn="just">
              <a:buNone/>
            </a:pPr>
            <a:r>
              <a:rPr lang="sk-SK" sz="1600" dirty="0" smtClean="0"/>
              <a:t>	</a:t>
            </a:r>
            <a:r>
              <a:rPr lang="sk-SK" sz="1600" dirty="0" smtClean="0"/>
              <a:t>pre pásmo </a:t>
            </a:r>
            <a:r>
              <a:rPr lang="sk-SK" sz="1600" dirty="0" smtClean="0"/>
              <a:t>L2: 1246 MHz + </a:t>
            </a:r>
            <a:r>
              <a:rPr lang="sk-SK" sz="1600" i="1" dirty="0" smtClean="0"/>
              <a:t>n </a:t>
            </a:r>
            <a:r>
              <a:rPr lang="sk-SK" sz="1600" dirty="0" smtClean="0"/>
              <a:t>× 0.4375 </a:t>
            </a:r>
            <a:r>
              <a:rPr lang="sk-SK" sz="1600" dirty="0" smtClean="0"/>
              <a:t>MHz</a:t>
            </a:r>
            <a:endParaRPr lang="sk-SK" sz="1600" dirty="0" smtClean="0"/>
          </a:p>
          <a:p>
            <a:pPr algn="just">
              <a:buNone/>
            </a:pPr>
            <a:r>
              <a:rPr lang="sk-SK" sz="1400" dirty="0" smtClean="0"/>
              <a:t>	</a:t>
            </a:r>
            <a:r>
              <a:rPr lang="sk-SK" sz="1600" dirty="0" smtClean="0"/>
              <a:t>kde </a:t>
            </a:r>
            <a:r>
              <a:rPr lang="sk-SK" sz="1600" i="1" dirty="0" smtClean="0"/>
              <a:t>n</a:t>
            </a:r>
            <a:r>
              <a:rPr lang="sk-SK" sz="1600" dirty="0" smtClean="0"/>
              <a:t> je číslo kanálu satelitu v rozsahu -7, -6, ..., 6, 7. Spolu 15 frekvencií.</a:t>
            </a:r>
          </a:p>
          <a:p>
            <a:pPr algn="just">
              <a:buNone/>
            </a:pPr>
            <a:endParaRPr lang="sk-SK" sz="1600" dirty="0" smtClean="0"/>
          </a:p>
          <a:p>
            <a:pPr algn="just"/>
            <a:r>
              <a:rPr lang="sk-SK" sz="1600" dirty="0" smtClean="0"/>
              <a:t>15 frekvencií pre 24 satelitov znamená, že niektoré používajú tie isté kanály. To však nie je problém, keďže systém je navrhnutý tak, aby satelity s rovnakou frekvenciou neboli nikdy viditeľné zároveň.</a:t>
            </a:r>
            <a:endParaRPr lang="sk-SK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Technické parametre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GPS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GLONAS</a:t>
            </a:r>
            <a:r>
              <a:rPr lang="sk-SK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GALILEO</a:t>
            </a:r>
            <a:endParaRPr lang="sk-SK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57364"/>
            <a:ext cx="7467600" cy="4268799"/>
          </a:xfrm>
        </p:spPr>
        <p:txBody>
          <a:bodyPr>
            <a:noAutofit/>
          </a:bodyPr>
          <a:lstStyle/>
          <a:p>
            <a:pPr algn="just"/>
            <a:r>
              <a:rPr lang="sk-SK" sz="1600" dirty="0" smtClean="0"/>
              <a:t>Pozemná kontrolná časť je tvorená piatimi pozemnými stanicami, ktoré sú na území bývalého Sovietskeho zväzu s hlavným centrom v Moskve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Užívateľská časť je tvorená prijímačmi, podobne ako v GPS</a:t>
            </a:r>
          </a:p>
          <a:p>
            <a:pPr algn="just"/>
            <a:endParaRPr lang="sk-SK" sz="1600" dirty="0" smtClean="0"/>
          </a:p>
          <a:p>
            <a:pPr algn="just"/>
            <a:endParaRPr lang="sk-SK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Technické parametre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GPS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GLONAS</a:t>
            </a:r>
            <a:r>
              <a:rPr lang="sk-SK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GALILEO</a:t>
            </a:r>
            <a:endParaRPr lang="sk-SK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14554"/>
            <a:ext cx="6830061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BlokTextu 5"/>
          <p:cNvSpPr txBox="1"/>
          <p:nvPr/>
        </p:nvSpPr>
        <p:spPr>
          <a:xfrm>
            <a:off x="2285984" y="1643050"/>
            <a:ext cx="408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Aktuálna viditeľnosť satelitov na Zemi: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Technické parametre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GPS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GLONAS</a:t>
            </a:r>
            <a:r>
              <a:rPr lang="sk-SK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 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GALILEO</a:t>
            </a:r>
            <a:endParaRPr lang="sk-SK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57364"/>
            <a:ext cx="7467600" cy="4268799"/>
          </a:xfrm>
        </p:spPr>
        <p:txBody>
          <a:bodyPr>
            <a:normAutofit/>
          </a:bodyPr>
          <a:lstStyle/>
          <a:p>
            <a:pPr algn="just"/>
            <a:r>
              <a:rPr lang="sk-SK" sz="1600" dirty="0" smtClean="0"/>
              <a:t>Systém bude mať 30 satelitov rozdelených do 3 rovín, podobne ako GLONASS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Každá rovina má 10 satelitov, pričom 1 z nich je náhradný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Výška orbitu satelitov: 23222 km</a:t>
            </a:r>
          </a:p>
          <a:p>
            <a:pPr algn="just"/>
            <a:endParaRPr lang="sk-SK" sz="1600" dirty="0" smtClean="0"/>
          </a:p>
          <a:p>
            <a:pPr algn="just"/>
            <a:endParaRPr lang="sk-SK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Technické parametre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GPS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GLONAS</a:t>
            </a:r>
            <a:r>
              <a:rPr lang="sk-SK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 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GALILEO</a:t>
            </a:r>
            <a:endParaRPr lang="sk-SK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57364"/>
            <a:ext cx="7467600" cy="4268799"/>
          </a:xfrm>
        </p:spPr>
        <p:txBody>
          <a:bodyPr>
            <a:normAutofit/>
          </a:bodyPr>
          <a:lstStyle/>
          <a:p>
            <a:pPr algn="just"/>
            <a:r>
              <a:rPr lang="sk-SK" sz="1600" dirty="0" smtClean="0"/>
              <a:t>Poskytované služby systému </a:t>
            </a:r>
            <a:r>
              <a:rPr lang="sk-SK" sz="1600" dirty="0" err="1" smtClean="0"/>
              <a:t>Galileo</a:t>
            </a:r>
            <a:r>
              <a:rPr lang="sk-SK" sz="1600" dirty="0" smtClean="0"/>
              <a:t>:</a:t>
            </a:r>
          </a:p>
          <a:p>
            <a:pPr lvl="1" algn="just"/>
            <a:r>
              <a:rPr lang="sk-SK" sz="1400" b="1" dirty="0" err="1" smtClean="0"/>
              <a:t>Open</a:t>
            </a:r>
            <a:r>
              <a:rPr lang="sk-SK" sz="1400" b="1" dirty="0" smtClean="0"/>
              <a:t> Access (OA)</a:t>
            </a:r>
          </a:p>
          <a:p>
            <a:pPr lvl="2" algn="just"/>
            <a:r>
              <a:rPr lang="sk-SK" sz="1400" dirty="0" smtClean="0"/>
              <a:t>prístupný pre každého bez poplatku. Signál bude vysielaný v dvoch pásmach: 1164 – 1214 MHz a 1563 - 1591 MHz. Vďaka použitiu 2 rôznych pásiem je možné dosiahnuť presnosť lepšiu na úrovni </a:t>
            </a:r>
            <a:r>
              <a:rPr lang="en-US" sz="1400" dirty="0" err="1" smtClean="0"/>
              <a:t>menej</a:t>
            </a:r>
            <a:r>
              <a:rPr lang="sk-SK" sz="1400" dirty="0" smtClean="0"/>
              <a:t>,</a:t>
            </a:r>
            <a:r>
              <a:rPr lang="en-US" sz="1400" dirty="0" smtClean="0"/>
              <a:t> </a:t>
            </a:r>
            <a:r>
              <a:rPr lang="en-US" sz="1400" dirty="0" err="1" smtClean="0"/>
              <a:t>ako</a:t>
            </a:r>
            <a:r>
              <a:rPr lang="en-US" sz="1400" dirty="0" smtClean="0"/>
              <a:t> 4m</a:t>
            </a:r>
            <a:r>
              <a:rPr lang="sk-SK" sz="1400" dirty="0" smtClean="0"/>
              <a:t> horizontálne a 8m vertikálne</a:t>
            </a:r>
          </a:p>
          <a:p>
            <a:pPr lvl="1" algn="just"/>
            <a:r>
              <a:rPr lang="sk-SK" sz="1400" b="1" dirty="0" err="1" smtClean="0"/>
              <a:t>Commercial</a:t>
            </a:r>
            <a:r>
              <a:rPr lang="sk-SK" sz="1400" b="1" dirty="0" smtClean="0"/>
              <a:t> </a:t>
            </a:r>
            <a:r>
              <a:rPr lang="sk-SK" sz="1400" b="1" dirty="0" err="1" smtClean="0"/>
              <a:t>service</a:t>
            </a:r>
            <a:r>
              <a:rPr lang="sk-SK" sz="1400" b="1" dirty="0" smtClean="0"/>
              <a:t> (CS)</a:t>
            </a:r>
          </a:p>
          <a:p>
            <a:pPr lvl="2" algn="just"/>
            <a:r>
              <a:rPr lang="sk-SK" sz="1400" dirty="0" smtClean="0"/>
              <a:t>Kryptovaná, platená prevádzka, pričom presnosť bude lepšia, ako 1m v oboch smeroch.</a:t>
            </a:r>
          </a:p>
          <a:p>
            <a:pPr lvl="1" algn="just"/>
            <a:r>
              <a:rPr lang="en-US" sz="1400" b="1" dirty="0" smtClean="0"/>
              <a:t>Public Regulated </a:t>
            </a:r>
            <a:r>
              <a:rPr lang="en-US" sz="1400" b="1" dirty="0" smtClean="0"/>
              <a:t>Service</a:t>
            </a:r>
            <a:r>
              <a:rPr lang="sk-SK" sz="1400" b="1" dirty="0" smtClean="0"/>
              <a:t> (PRS)</a:t>
            </a:r>
            <a:r>
              <a:rPr lang="en-US" sz="1400" b="1" dirty="0" smtClean="0"/>
              <a:t> and </a:t>
            </a:r>
            <a:r>
              <a:rPr lang="en-US" sz="1400" b="1" dirty="0" smtClean="0"/>
              <a:t>Safety of Life Service</a:t>
            </a:r>
            <a:r>
              <a:rPr lang="en-US" sz="1400" b="1" dirty="0" smtClean="0"/>
              <a:t> </a:t>
            </a:r>
            <a:r>
              <a:rPr lang="sk-SK" sz="1400" b="1" dirty="0" smtClean="0"/>
              <a:t>(</a:t>
            </a:r>
            <a:r>
              <a:rPr lang="sk-SK" sz="1400" b="1" dirty="0" err="1" smtClean="0"/>
              <a:t>SoL</a:t>
            </a:r>
            <a:r>
              <a:rPr lang="sk-SK" sz="1400" b="1" dirty="0" smtClean="0"/>
              <a:t>)</a:t>
            </a:r>
          </a:p>
          <a:p>
            <a:pPr lvl="2" algn="just"/>
            <a:r>
              <a:rPr lang="sk-SK" sz="1400" dirty="0" smtClean="0"/>
              <a:t>Kryptovaná prevádzka určená pre bezpečnostné zložky, pričom ich presnosť je na úrovni OA, avšak sú viac odolnejšie voči rušeniu</a:t>
            </a:r>
          </a:p>
          <a:p>
            <a:pPr lvl="2" algn="just">
              <a:buNone/>
            </a:pPr>
            <a:endParaRPr lang="sk-SK" sz="1200" dirty="0" smtClean="0"/>
          </a:p>
          <a:p>
            <a:pPr algn="just"/>
            <a:endParaRPr lang="sk-SK" sz="1600" dirty="0" smtClean="0"/>
          </a:p>
          <a:p>
            <a:pPr algn="just"/>
            <a:endParaRPr lang="sk-SK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Technické parametre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GPS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GLONAS</a:t>
            </a:r>
            <a:r>
              <a:rPr lang="sk-SK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 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GALILEO</a:t>
            </a:r>
            <a:endParaRPr lang="sk-SK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85992"/>
            <a:ext cx="4310066" cy="431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BlokTextu 5"/>
          <p:cNvSpPr txBox="1"/>
          <p:nvPr/>
        </p:nvSpPr>
        <p:spPr>
          <a:xfrm>
            <a:off x="642910" y="1785926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Ilustrácia systému </a:t>
            </a:r>
            <a:r>
              <a:rPr lang="sk-SK" dirty="0" err="1" smtClean="0"/>
              <a:t>Galileo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Celkové porovnanie</a:t>
            </a:r>
            <a:endParaRPr lang="sk-SK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8" name="Zástupný symbol obsahu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610"/>
                <a:gridCol w="1964628"/>
                <a:gridCol w="2068584"/>
                <a:gridCol w="20748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Systém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GPS </a:t>
                      </a:r>
                      <a:r>
                        <a:rPr lang="en-US" dirty="0" smtClean="0"/>
                        <a:t>(p</a:t>
                      </a:r>
                      <a:r>
                        <a:rPr lang="sk-SK" dirty="0" err="1" smtClean="0"/>
                        <a:t>ôvodný</a:t>
                      </a:r>
                      <a:r>
                        <a:rPr lang="sk-SK" dirty="0" smtClean="0"/>
                        <a:t>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GLONASS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GALILEO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Počet satelitov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24 + 3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27 + 3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Dĺžka</a:t>
                      </a:r>
                      <a:r>
                        <a:rPr lang="sk-SK" baseline="0" dirty="0" smtClean="0"/>
                        <a:t> orbitu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12 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11h  15m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14h 22m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Počet</a:t>
                      </a:r>
                      <a:r>
                        <a:rPr lang="sk-SK" baseline="0" dirty="0" smtClean="0"/>
                        <a:t> rovín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Výška</a:t>
                      </a:r>
                      <a:r>
                        <a:rPr lang="sk-SK" baseline="0" dirty="0" smtClean="0"/>
                        <a:t> orbitu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20 200 km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19 100 km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23 222 km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/>
                        <a:t>Poč</a:t>
                      </a:r>
                      <a:r>
                        <a:rPr lang="sk-SK" dirty="0" smtClean="0"/>
                        <a:t>. </a:t>
                      </a:r>
                      <a:r>
                        <a:rPr lang="sk-SK" dirty="0" err="1" smtClean="0"/>
                        <a:t>sat</a:t>
                      </a:r>
                      <a:r>
                        <a:rPr lang="sk-SK" dirty="0" smtClean="0"/>
                        <a:t>. v rovine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Inklinácia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55</a:t>
                      </a:r>
                      <a:r>
                        <a:rPr lang="sk-SK" dirty="0" smtClean="0">
                          <a:latin typeface="Arial"/>
                          <a:cs typeface="Arial"/>
                        </a:rPr>
                        <a:t>°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latin typeface="+mn-lt"/>
                          <a:cs typeface="Arial"/>
                        </a:rPr>
                        <a:t>64°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latin typeface="+mn-lt"/>
                          <a:cs typeface="Arial"/>
                        </a:rPr>
                        <a:t>56°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Oddelenie rovín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60</a:t>
                      </a:r>
                      <a:r>
                        <a:rPr lang="sk-SK" dirty="0" smtClean="0">
                          <a:latin typeface="+mn-lt"/>
                          <a:cs typeface="Arial"/>
                        </a:rPr>
                        <a:t>°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120</a:t>
                      </a:r>
                      <a:r>
                        <a:rPr lang="sk-SK" dirty="0" smtClean="0">
                          <a:latin typeface="+mn-lt"/>
                          <a:cs typeface="Arial"/>
                        </a:rPr>
                        <a:t>°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120</a:t>
                      </a:r>
                      <a:r>
                        <a:rPr lang="sk-SK" dirty="0" smtClean="0">
                          <a:latin typeface="+mn-lt"/>
                          <a:cs typeface="Arial"/>
                        </a:rPr>
                        <a:t>°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Frekvencia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1575,42</a:t>
                      </a:r>
                      <a:r>
                        <a:rPr lang="sk-SK" baseline="0" dirty="0" smtClean="0"/>
                        <a:t> MHz</a:t>
                      </a:r>
                    </a:p>
                    <a:p>
                      <a:pPr algn="ctr"/>
                      <a:r>
                        <a:rPr lang="sk-SK" baseline="0" dirty="0" smtClean="0"/>
                        <a:t>1227,6 MHz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1243 - 1249 MHz</a:t>
                      </a:r>
                    </a:p>
                    <a:p>
                      <a:pPr algn="ctr"/>
                      <a:r>
                        <a:rPr lang="sk-SK" dirty="0" smtClean="0"/>
                        <a:t>1558 - 1606 MHz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1164 - 1214 MHz</a:t>
                      </a:r>
                    </a:p>
                    <a:p>
                      <a:pPr algn="ctr"/>
                      <a:r>
                        <a:rPr lang="sk-SK" dirty="0" smtClean="0"/>
                        <a:t>1563 - 1591 MHz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Modulácia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CDMA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FDMA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CDMA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Záver</a:t>
            </a:r>
            <a:endParaRPr lang="sk-SK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V budúcnosti sa očakáva, že sa budú všetky tieto navigačné systémy používať v navigačných zariadeniach zároveň, t.j. budú sa navzájom dopĺňať, čo výrazne zvýši presnosť a dostupnosť signálu. </a:t>
            </a:r>
          </a:p>
          <a:p>
            <a:r>
              <a:rPr lang="sk-SK" sz="2400" dirty="0" smtClean="0"/>
              <a:t>Napríklad v prípade nedostupnosti signálu GPS prevezme navigáciu signál </a:t>
            </a:r>
            <a:r>
              <a:rPr lang="sk-SK" sz="2400" dirty="0" err="1" smtClean="0"/>
              <a:t>Galileo</a:t>
            </a:r>
            <a:r>
              <a:rPr lang="sk-SK" sz="2400" dirty="0" smtClean="0"/>
              <a:t> a pod.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000" dirty="0" smtClean="0">
                <a:hlinkClick r:id="rId2"/>
              </a:rPr>
              <a:t>http://</a:t>
            </a:r>
            <a:r>
              <a:rPr lang="sk-SK" sz="1000" dirty="0" smtClean="0">
                <a:hlinkClick r:id="rId2"/>
              </a:rPr>
              <a:t>en.wikipedia.org/wiki/Global_Positioning_System</a:t>
            </a:r>
          </a:p>
          <a:p>
            <a:r>
              <a:rPr lang="sk-SK" sz="1000" dirty="0" smtClean="0">
                <a:hlinkClick r:id="rId2"/>
              </a:rPr>
              <a:t>http://</a:t>
            </a:r>
            <a:r>
              <a:rPr lang="sk-SK" sz="1000" dirty="0" smtClean="0">
                <a:hlinkClick r:id="rId2"/>
              </a:rPr>
              <a:t>en.wikipedia.org/wiki/GLONASS</a:t>
            </a:r>
          </a:p>
          <a:p>
            <a:r>
              <a:rPr lang="sk-SK" sz="1000" dirty="0" smtClean="0">
                <a:hlinkClick r:id="rId2"/>
              </a:rPr>
              <a:t>http://en.wikipedia.org/wiki/Galileo_positioning_system</a:t>
            </a:r>
          </a:p>
          <a:p>
            <a:r>
              <a:rPr lang="sk-SK" sz="1000" dirty="0" smtClean="0">
                <a:hlinkClick r:id="rId2"/>
              </a:rPr>
              <a:t>http</a:t>
            </a:r>
            <a:r>
              <a:rPr lang="sk-SK" sz="1000" dirty="0" smtClean="0">
                <a:hlinkClick r:id="rId2"/>
              </a:rPr>
              <a:t>://dspace.mit.edu/bitstream/handle/1721.1/39820/12-215Fall-2002/OcwWeb/Earth--</a:t>
            </a:r>
            <a:r>
              <a:rPr lang="sk-SK" sz="1000" dirty="0" err="1" smtClean="0">
                <a:hlinkClick r:id="rId2"/>
              </a:rPr>
              <a:t>Atmospheric</a:t>
            </a:r>
            <a:r>
              <a:rPr lang="sk-SK" sz="1000" dirty="0" smtClean="0">
                <a:hlinkClick r:id="rId2"/>
              </a:rPr>
              <a:t>--</a:t>
            </a:r>
            <a:r>
              <a:rPr lang="sk-SK" sz="1000" dirty="0" smtClean="0">
                <a:hlinkClick r:id="rId2"/>
              </a:rPr>
              <a:t>and-Planetary-Sciences/12-215Modern-NavigationFall2002/CourseHome/index.htm</a:t>
            </a:r>
            <a:endParaRPr lang="sk-SK" sz="1000" dirty="0" smtClean="0"/>
          </a:p>
          <a:p>
            <a:r>
              <a:rPr lang="sk-SK" sz="1000" dirty="0" smtClean="0">
                <a:hlinkClick r:id="rId3"/>
              </a:rPr>
              <a:t>http://</a:t>
            </a:r>
            <a:r>
              <a:rPr lang="sk-SK" sz="1000" dirty="0" smtClean="0">
                <a:hlinkClick r:id="rId3"/>
              </a:rPr>
              <a:t>www.ias.ac.in/meetings/annmeet/69am_talks/krangan/img13.html</a:t>
            </a:r>
            <a:endParaRPr lang="sk-SK" sz="1000" dirty="0" smtClean="0"/>
          </a:p>
          <a:p>
            <a:endParaRPr lang="sk-SK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Pôvod a </a:t>
            </a:r>
            <a:r>
              <a:rPr lang="sk-SK" dirty="0" smtClean="0">
                <a:latin typeface="Arial"/>
                <a:cs typeface="Arial"/>
              </a:rPr>
              <a:t>história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GPS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GLONAS</a:t>
            </a:r>
            <a:r>
              <a:rPr lang="sk-SK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GALILEO</a:t>
            </a:r>
            <a:endParaRPr lang="sk-SK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57364"/>
            <a:ext cx="7467600" cy="4268799"/>
          </a:xfrm>
        </p:spPr>
        <p:txBody>
          <a:bodyPr>
            <a:normAutofit/>
          </a:bodyPr>
          <a:lstStyle/>
          <a:p>
            <a:pPr algn="just"/>
            <a:r>
              <a:rPr lang="sk-SK" sz="1600" dirty="0" smtClean="0"/>
              <a:t>Oficiálny názov  NAVSTAR GPS </a:t>
            </a:r>
            <a:r>
              <a:rPr lang="en-US" sz="1600" dirty="0" smtClean="0"/>
              <a:t>(Global Positioning </a:t>
            </a:r>
            <a:r>
              <a:rPr lang="en-US" sz="1600" dirty="0" smtClean="0"/>
              <a:t>System)</a:t>
            </a:r>
            <a:endParaRPr lang="sk-SK" sz="1600" dirty="0" smtClean="0"/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Vyvinutý a vlastnený armádou USA</a:t>
            </a:r>
          </a:p>
          <a:p>
            <a:pPr algn="just"/>
            <a:endParaRPr lang="en-US" sz="1600" dirty="0" smtClean="0"/>
          </a:p>
          <a:p>
            <a:pPr algn="just"/>
            <a:r>
              <a:rPr lang="sk-SK" sz="1600" dirty="0" smtClean="0"/>
              <a:t>Pôvodne </a:t>
            </a:r>
            <a:r>
              <a:rPr lang="sk-SK" sz="1600" dirty="0" smtClean="0"/>
              <a:t>určený len na vojenské využitie armádou </a:t>
            </a:r>
            <a:r>
              <a:rPr lang="sk-SK" sz="1600" dirty="0" smtClean="0"/>
              <a:t>USA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V </a:t>
            </a:r>
            <a:r>
              <a:rPr lang="sk-SK" sz="1600" dirty="0" smtClean="0"/>
              <a:t>roku 1983 bolo však oznámené tiež civilné použitie po zostrelení civilného lietadla v zakázanom vzdušnom priestore v </a:t>
            </a:r>
            <a:r>
              <a:rPr lang="sk-SK" sz="1600" dirty="0" smtClean="0"/>
              <a:t>USSR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Plne </a:t>
            </a:r>
            <a:r>
              <a:rPr lang="sk-SK" sz="1600" dirty="0" smtClean="0"/>
              <a:t>funkčný systém od roku 1995 </a:t>
            </a:r>
            <a:endParaRPr lang="sk-SK" sz="1600" dirty="0" smtClean="0"/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Civilná </a:t>
            </a:r>
            <a:r>
              <a:rPr lang="sk-SK" sz="1600" dirty="0" smtClean="0"/>
              <a:t>časť systému mala umelo zníženú presnosť do roku </a:t>
            </a:r>
            <a:r>
              <a:rPr lang="sk-SK" sz="1600" dirty="0" smtClean="0"/>
              <a:t>2000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Civilná časť je bezplatná</a:t>
            </a:r>
            <a:endParaRPr lang="sk-SK" sz="1600" dirty="0" smtClean="0"/>
          </a:p>
          <a:p>
            <a:pPr algn="just"/>
            <a:endParaRPr lang="sk-SK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Pôvod a </a:t>
            </a:r>
            <a:r>
              <a:rPr lang="sk-SK" dirty="0" smtClean="0">
                <a:latin typeface="Arial"/>
                <a:cs typeface="Arial"/>
              </a:rPr>
              <a:t>história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GPS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GLONAS</a:t>
            </a:r>
            <a:r>
              <a:rPr lang="sk-SK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GALILEO</a:t>
            </a:r>
            <a:endParaRPr lang="sk-SK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57364"/>
            <a:ext cx="7467600" cy="4268799"/>
          </a:xfrm>
        </p:spPr>
        <p:txBody>
          <a:bodyPr>
            <a:noAutofit/>
          </a:bodyPr>
          <a:lstStyle/>
          <a:p>
            <a:pPr algn="just"/>
            <a:r>
              <a:rPr lang="sk-SK" sz="1600" dirty="0" smtClean="0"/>
              <a:t>Názov odvodený </a:t>
            </a:r>
            <a:r>
              <a:rPr lang="sk-SK" sz="1600" dirty="0" smtClean="0"/>
              <a:t>z </a:t>
            </a:r>
            <a:r>
              <a:rPr lang="en-US" sz="1600" dirty="0" smtClean="0"/>
              <a:t>“</a:t>
            </a:r>
            <a:r>
              <a:rPr lang="sk-SK" sz="1600" dirty="0" err="1" smtClean="0"/>
              <a:t>GLObal'naya</a:t>
            </a:r>
            <a:r>
              <a:rPr lang="sk-SK" sz="1600" dirty="0" smtClean="0"/>
              <a:t> </a:t>
            </a:r>
            <a:r>
              <a:rPr lang="sk-SK" sz="1600" dirty="0" err="1" smtClean="0"/>
              <a:t>NAvigatsionnaya</a:t>
            </a:r>
            <a:r>
              <a:rPr lang="sk-SK" sz="1600" dirty="0" smtClean="0"/>
              <a:t> </a:t>
            </a:r>
            <a:r>
              <a:rPr lang="sk-SK" sz="1600" dirty="0" err="1" smtClean="0"/>
              <a:t>Sputnikovaya</a:t>
            </a:r>
            <a:r>
              <a:rPr lang="sk-SK" sz="1600" dirty="0" smtClean="0"/>
              <a:t> </a:t>
            </a:r>
            <a:r>
              <a:rPr lang="sk-SK" sz="1600" dirty="0" err="1" smtClean="0"/>
              <a:t>Sistema</a:t>
            </a:r>
            <a:r>
              <a:rPr lang="en-US" sz="1600" dirty="0" smtClean="0"/>
              <a:t>”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Vyvinutý bývalým Sovietskym zväzom, dnes spravovaný Ruskými vesmírnymi silami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Pôvodne určený pre armádu Sovietskeho zv</a:t>
            </a:r>
            <a:r>
              <a:rPr lang="sk-SK" sz="1600" dirty="0" smtClean="0"/>
              <a:t>äzu, avšak v roku 2007 bol podpísaný dekrét, ktorý umožní jeho budúce bezplatné civilné využitie 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Systém bol dokončený v roku 1995, avšak po kolapse ekonomiky v Rusku ostal systém nespravovaný a postupne </a:t>
            </a:r>
            <a:r>
              <a:rPr lang="sk-SK" sz="1600" dirty="0" err="1" smtClean="0"/>
              <a:t>znefunkčnel</a:t>
            </a:r>
            <a:endParaRPr lang="sk-SK" sz="1600" dirty="0" smtClean="0"/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V dnešnej dobe sa Rusko zaviazalo systém opraviť a sprevádzkovať do roku 2011 ako konkurencia a zároveň doplnok k americkému GPS</a:t>
            </a:r>
            <a:endParaRPr lang="sk-SK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Pôvod a </a:t>
            </a:r>
            <a:r>
              <a:rPr lang="sk-SK" dirty="0" smtClean="0">
                <a:latin typeface="Arial"/>
                <a:cs typeface="Arial"/>
              </a:rPr>
              <a:t>história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GPS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GLONAS</a:t>
            </a:r>
            <a:r>
              <a:rPr lang="sk-SK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 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GALILEO</a:t>
            </a:r>
            <a:endParaRPr lang="sk-SK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57364"/>
            <a:ext cx="7467600" cy="4268799"/>
          </a:xfrm>
        </p:spPr>
        <p:txBody>
          <a:bodyPr>
            <a:normAutofit/>
          </a:bodyPr>
          <a:lstStyle/>
          <a:p>
            <a:pPr algn="just"/>
            <a:r>
              <a:rPr lang="sk-SK" sz="1600" dirty="0" smtClean="0"/>
              <a:t>Systém je vyvíjaný Európskou úniou (EU)</a:t>
            </a:r>
            <a:r>
              <a:rPr lang="en-US" sz="1600" dirty="0" smtClean="0"/>
              <a:t> a </a:t>
            </a:r>
            <a:r>
              <a:rPr lang="sk-SK" sz="1600" dirty="0" smtClean="0"/>
              <a:t>Európskou</a:t>
            </a:r>
            <a:r>
              <a:rPr lang="sk-SK" sz="1600" dirty="0" smtClean="0"/>
              <a:t> vesmírnou agentúrou (ESA)</a:t>
            </a:r>
            <a:r>
              <a:rPr lang="sk-SK" sz="1600" dirty="0" smtClean="0"/>
              <a:t> ako alternatíva a doplnok ku GPS a GLONAS</a:t>
            </a:r>
            <a:r>
              <a:rPr lang="en-US" sz="1600" dirty="0" smtClean="0"/>
              <a:t>S</a:t>
            </a:r>
            <a:endParaRPr lang="sk-SK" sz="1600" dirty="0" smtClean="0"/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Začiatok projektu v roku 2003 </a:t>
            </a:r>
            <a:endParaRPr lang="sk-SK" sz="1600" dirty="0" smtClean="0"/>
          </a:p>
          <a:p>
            <a:pPr algn="just"/>
            <a:endParaRPr lang="en-US" sz="1600" dirty="0" smtClean="0"/>
          </a:p>
          <a:p>
            <a:pPr algn="just"/>
            <a:r>
              <a:rPr lang="sk-SK" sz="1600" dirty="0" smtClean="0"/>
              <a:t>Plánovaná plná funkčnosť v roku 2013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Hlavnou výhodou je to, že je určený primárne pre bezplatné civilné použitie, oproti primárnemu armádnemu použitiu v systémoch GLONASS a GPS, avšak ponúka aj možnosť platenej prevádzky za presnejší signál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Presnosť systému a dosah </a:t>
            </a:r>
            <a:r>
              <a:rPr lang="en-US" sz="1600" dirty="0" smtClean="0"/>
              <a:t>(</a:t>
            </a:r>
            <a:r>
              <a:rPr lang="en-US" sz="1600" dirty="0" err="1" smtClean="0"/>
              <a:t>hlavne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severe </a:t>
            </a:r>
            <a:r>
              <a:rPr lang="en-US" sz="1600" dirty="0" err="1" smtClean="0"/>
              <a:t>Eur</a:t>
            </a:r>
            <a:r>
              <a:rPr lang="sk-SK" sz="1600" dirty="0" err="1" smtClean="0"/>
              <a:t>ópy</a:t>
            </a:r>
            <a:r>
              <a:rPr lang="en-US" sz="1600" dirty="0" smtClean="0"/>
              <a:t>)</a:t>
            </a:r>
            <a:r>
              <a:rPr lang="sk-SK" sz="1600" dirty="0" smtClean="0"/>
              <a:t> </a:t>
            </a:r>
            <a:r>
              <a:rPr lang="sk-SK" sz="1600" dirty="0" smtClean="0"/>
              <a:t>bezplatnej prevádzky má prevyšovať GPS a GLONASS </a:t>
            </a:r>
          </a:p>
          <a:p>
            <a:pPr algn="just"/>
            <a:endParaRPr lang="sk-SK" sz="1600" dirty="0" smtClean="0"/>
          </a:p>
          <a:p>
            <a:pPr algn="just"/>
            <a:endParaRPr lang="sk-SK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Technické parametre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GPS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GLONAS</a:t>
            </a:r>
            <a:r>
              <a:rPr lang="sk-SK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GALILEO</a:t>
            </a:r>
            <a:endParaRPr lang="sk-SK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Zástupný symbol obsahu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600" dirty="0" smtClean="0"/>
              <a:t>Systém je rozdelený na 3 segmenty: </a:t>
            </a:r>
          </a:p>
          <a:p>
            <a:pPr lvl="1"/>
            <a:r>
              <a:rPr lang="sk-SK" sz="1600" dirty="0" smtClean="0"/>
              <a:t>Vesmírny:</a:t>
            </a:r>
          </a:p>
          <a:p>
            <a:pPr lvl="2"/>
            <a:r>
              <a:rPr lang="sk-SK" sz="1400" dirty="0" smtClean="0"/>
              <a:t>Tvorí ho v súčasnej dobe 31 satelitov, avšak pôvodný počet satelitov bol 24 + 3 zálohové. Pridané satelity zvyšujú presnosť a spoľahlivosť</a:t>
            </a:r>
          </a:p>
          <a:p>
            <a:pPr lvl="2"/>
            <a:r>
              <a:rPr lang="sk-SK" sz="1400" dirty="0" smtClean="0"/>
              <a:t>Orbity satelitov sú organizované tak, aby bolo vždy priamo vidieť aspoň 6 satelitov skoro všade na svete</a:t>
            </a:r>
          </a:p>
          <a:p>
            <a:pPr lvl="2"/>
            <a:r>
              <a:rPr lang="sk-SK" sz="1400" dirty="0" smtClean="0"/>
              <a:t>Na presné lokalizovanie je potrebné vidieť aspo</a:t>
            </a:r>
            <a:r>
              <a:rPr lang="sk-SK" sz="1400" dirty="0" smtClean="0"/>
              <a:t>ň</a:t>
            </a:r>
            <a:r>
              <a:rPr lang="sk-SK" sz="1400" dirty="0" smtClean="0"/>
              <a:t> 4 satelity</a:t>
            </a:r>
          </a:p>
          <a:p>
            <a:pPr lvl="1"/>
            <a:r>
              <a:rPr lang="sk-SK" sz="1600" dirty="0" smtClean="0"/>
              <a:t>Pozemný kontrolný</a:t>
            </a:r>
          </a:p>
          <a:p>
            <a:pPr lvl="2"/>
            <a:r>
              <a:rPr lang="sk-SK" sz="1400" dirty="0" smtClean="0"/>
              <a:t>Zložený z piatich pozemných monitorovacích staníc na rôznych miestach na svete, ktoré sledujú satelity a synchronizujú ich čas</a:t>
            </a:r>
          </a:p>
          <a:p>
            <a:pPr lvl="2"/>
            <a:r>
              <a:rPr lang="sk-SK" sz="1400" dirty="0" smtClean="0"/>
              <a:t>Hlavná pozemná stanica je v Colorado </a:t>
            </a:r>
            <a:r>
              <a:rPr lang="sk-SK" sz="1400" dirty="0" err="1" smtClean="0"/>
              <a:t>Springs</a:t>
            </a:r>
            <a:r>
              <a:rPr lang="sk-SK" sz="1400" dirty="0" smtClean="0"/>
              <a:t>, ktorá spracúva všetky informácie z ostatných staníc a posiela im nové synchronizačné informácie </a:t>
            </a:r>
            <a:endParaRPr lang="sk-SK" sz="1600" dirty="0" smtClean="0"/>
          </a:p>
          <a:p>
            <a:pPr lvl="1"/>
            <a:r>
              <a:rPr lang="sk-SK" sz="1600" dirty="0" smtClean="0"/>
              <a:t>Užívateľský</a:t>
            </a:r>
          </a:p>
          <a:p>
            <a:pPr lvl="2"/>
            <a:r>
              <a:rPr lang="sk-SK" sz="1400" dirty="0" smtClean="0"/>
              <a:t>Tvoria ho samotní používatelia s GPS prijímačmi, ktoré sú využívané na rôzne navigačné účely</a:t>
            </a:r>
            <a:endParaRPr lang="sk-SK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Technické parametre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GPS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GLONAS</a:t>
            </a:r>
            <a:r>
              <a:rPr lang="sk-SK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GALILEO</a:t>
            </a:r>
            <a:endParaRPr lang="sk-SK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Zástupný symbol obsahu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Signál z každého satelitu je vysielaný na frekvencii L1 1575,42 MHz a frekvencii L2 1227,6 MHz. </a:t>
            </a:r>
            <a:r>
              <a:rPr lang="sk-SK" sz="1600" dirty="0" smtClean="0"/>
              <a:t>J</a:t>
            </a:r>
            <a:r>
              <a:rPr lang="sk-SK" sz="1600" dirty="0" smtClean="0"/>
              <a:t>e zakódovaný pomocou CDMA, ktorý umožňuje rozlíšiť jednotlivé satelity.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Signál obsahuje niekoľko informácii:</a:t>
            </a:r>
          </a:p>
          <a:p>
            <a:pPr lvl="1" algn="just"/>
            <a:r>
              <a:rPr lang="sk-SK" sz="1400" dirty="0" smtClean="0"/>
              <a:t>C/A kód – pseudonáhodné 1023 bitové číslo zasielané každú 1ms. Každý satelit má unikátny kód, aby bolo možné ich rozlíšiť.</a:t>
            </a:r>
          </a:p>
          <a:p>
            <a:pPr lvl="1" algn="just"/>
            <a:r>
              <a:rPr lang="sk-SK" sz="1400" dirty="0" smtClean="0"/>
              <a:t>P kód – precízny, kryptovaný kód určený pre použitie armádou.</a:t>
            </a:r>
          </a:p>
          <a:p>
            <a:pPr lvl="1" algn="just"/>
            <a:r>
              <a:rPr lang="sk-SK" sz="1400" dirty="0" smtClean="0"/>
              <a:t>Navigačná správa – prenášaná rýchlosťou 50b/s. </a:t>
            </a:r>
            <a:r>
              <a:rPr lang="sk-SK" sz="1400" dirty="0" smtClean="0"/>
              <a:t>O</a:t>
            </a:r>
            <a:r>
              <a:rPr lang="sk-SK" sz="1400" dirty="0" smtClean="0"/>
              <a:t>bsahuje presný čas, </a:t>
            </a:r>
            <a:r>
              <a:rPr lang="sk-SK" sz="1400" dirty="0" err="1" smtClean="0"/>
              <a:t>emhemerid</a:t>
            </a:r>
            <a:r>
              <a:rPr lang="sk-SK" sz="1400" dirty="0" smtClean="0"/>
              <a:t>, ktorý umožňuje vypočítať pozíciu satelitu a </a:t>
            </a:r>
            <a:r>
              <a:rPr lang="sk-SK" sz="1400" dirty="0" err="1" smtClean="0"/>
              <a:t>almanac</a:t>
            </a:r>
            <a:r>
              <a:rPr lang="sk-SK" sz="1400" dirty="0" smtClean="0"/>
              <a:t>, ktorý obsahuje informácie o všetkých satelitoch a ich C/A kódoch.</a:t>
            </a:r>
          </a:p>
          <a:p>
            <a:pPr lvl="1" algn="just"/>
            <a:endParaRPr lang="sk-SK" sz="1400" dirty="0" smtClean="0"/>
          </a:p>
          <a:p>
            <a:pPr algn="just"/>
            <a:r>
              <a:rPr lang="sk-SK" sz="1600" dirty="0" smtClean="0"/>
              <a:t>Kód C/A je vysielaný len na frekvencii L1, pričom P kód je vysielaný na oboch frekvenciách, čo umožňuje armáde získať presnejšiu pozíciu, pretože porovnaním signálu z oboch frekvencií je možné znížiť chybu spôsobenú ionosférou. Práve prechod signálu ionosférou je najväčším zdrojom chyby.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ĺžnik 8"/>
          <p:cNvSpPr/>
          <p:nvPr/>
        </p:nvSpPr>
        <p:spPr>
          <a:xfrm>
            <a:off x="2500298" y="3429000"/>
            <a:ext cx="3214710" cy="328614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Technické parametre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GPS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GLONAS</a:t>
            </a:r>
            <a:r>
              <a:rPr lang="sk-SK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GALILEO</a:t>
            </a:r>
            <a:endParaRPr lang="sk-SK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Zástupný symbol obsahu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Satelity sú rozdelené do 6 orbitálnych rovín. Rozdelenie rovín je 60 stupňov.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Podľa pôvodného návrhu mala mať každá rovina má 4 satelity, avšak dnes môžu mať roviny aj viac, keďže celkový počet satelitov je spolu 31.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Satelity obehnú Zem raz za 12 hodín, pričom výška ich orbitu je 20200 km</a:t>
            </a:r>
          </a:p>
          <a:p>
            <a:pPr algn="just"/>
            <a:endParaRPr lang="sk-SK" sz="1600" dirty="0" smtClean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643314"/>
            <a:ext cx="28575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Technické parametre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GPS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GLONAS</a:t>
            </a:r>
            <a:r>
              <a:rPr lang="sk-SK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GALILEO</a:t>
            </a:r>
            <a:endParaRPr lang="sk-SK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Animácia pohybu satelitov a ich viditeľnosti </a:t>
            </a:r>
            <a:endParaRPr lang="sk-SK" dirty="0"/>
          </a:p>
        </p:txBody>
      </p:sp>
      <p:sp>
        <p:nvSpPr>
          <p:cNvPr id="9" name="Zaoblený obdĺžnik 8"/>
          <p:cNvSpPr/>
          <p:nvPr/>
        </p:nvSpPr>
        <p:spPr>
          <a:xfrm>
            <a:off x="1571604" y="2714620"/>
            <a:ext cx="4429156" cy="328614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" name="Zástupný symbol obsahu 5" descr="ConstellationGP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928934"/>
            <a:ext cx="3500446" cy="280035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latin typeface="Arial"/>
                <a:cs typeface="Arial"/>
              </a:rPr>
              <a:t>Technické parametre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GPS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GLONAS</a:t>
            </a:r>
            <a:r>
              <a:rPr lang="sk-SK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GALILEO</a:t>
            </a:r>
            <a:endParaRPr lang="sk-SK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57364"/>
            <a:ext cx="7467600" cy="4268799"/>
          </a:xfrm>
        </p:spPr>
        <p:txBody>
          <a:bodyPr>
            <a:noAutofit/>
          </a:bodyPr>
          <a:lstStyle/>
          <a:p>
            <a:pPr algn="just"/>
            <a:r>
              <a:rPr lang="sk-SK" sz="1600" dirty="0" smtClean="0"/>
              <a:t>Primárne určenie: poskytovanie polohy a rýchlosti v reálnom čase pre potreby zameriavania Sovietskej armády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Poskytovaná presnosť: </a:t>
            </a:r>
          </a:p>
          <a:p>
            <a:pPr lvl="1" algn="just"/>
            <a:r>
              <a:rPr lang="sk-SK" sz="1400" dirty="0" smtClean="0"/>
              <a:t>50-70m horizontálne</a:t>
            </a:r>
          </a:p>
          <a:p>
            <a:pPr lvl="1" algn="just"/>
            <a:r>
              <a:rPr lang="sk-SK" sz="1400" dirty="0" smtClean="0"/>
              <a:t>70m vertikálne</a:t>
            </a:r>
          </a:p>
          <a:p>
            <a:pPr lvl="1" algn="just">
              <a:buNone/>
            </a:pPr>
            <a:endParaRPr lang="sk-SK" sz="1400" dirty="0" smtClean="0"/>
          </a:p>
          <a:p>
            <a:pPr algn="just"/>
            <a:r>
              <a:rPr lang="sk-SK" sz="1600" dirty="0" smtClean="0"/>
              <a:t>Systém je delený rovnako, ako GPS, t.j. na 3 segmenty: vesmírny, pozemný </a:t>
            </a:r>
            <a:r>
              <a:rPr lang="sk-SK" sz="1600" dirty="0" err="1" smtClean="0"/>
              <a:t>kontrólny</a:t>
            </a:r>
            <a:r>
              <a:rPr lang="sk-SK" sz="1600" dirty="0" smtClean="0"/>
              <a:t> a užívateľsky</a:t>
            </a:r>
            <a:endParaRPr lang="sk-SK" sz="1600" dirty="0" smtClean="0"/>
          </a:p>
          <a:p>
            <a:pPr lvl="1" algn="just">
              <a:buNone/>
            </a:pPr>
            <a:endParaRPr lang="sk-SK" sz="1400" dirty="0" smtClean="0"/>
          </a:p>
          <a:p>
            <a:pPr algn="just"/>
            <a:r>
              <a:rPr lang="sk-SK" sz="1600" dirty="0" smtClean="0"/>
              <a:t>Plne </a:t>
            </a:r>
            <a:r>
              <a:rPr lang="sk-SK" sz="1600" dirty="0" smtClean="0"/>
              <a:t>funkčný vesmírny </a:t>
            </a:r>
            <a:r>
              <a:rPr lang="sk-SK" sz="1600" dirty="0" smtClean="0"/>
              <a:t>systém sa skladá z 24+3 satelitov v troch rovinách pod uhlom 120 stupňov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V každej rovine je po 8 satelitov, pričom každá tiež obsahuje jeden náhradný satelit v prípade poruchy</a:t>
            </a:r>
          </a:p>
          <a:p>
            <a:pPr lvl="1" algn="just">
              <a:buNone/>
            </a:pPr>
            <a:endParaRPr lang="sk-SK" sz="1400" dirty="0" smtClean="0"/>
          </a:p>
          <a:p>
            <a:pPr lvl="1" algn="just">
              <a:buNone/>
            </a:pPr>
            <a:endParaRPr lang="sk-SK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628</TotalTime>
  <Words>1137</Words>
  <Application>Microsoft Office PowerPoint</Application>
  <PresentationFormat>Prezentácia na obrazovke (4:3)</PresentationFormat>
  <Paragraphs>172</Paragraphs>
  <Slides>19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Technic</vt:lpstr>
      <vt:lpstr>Porovnanie gps, glonas a galileo</vt:lpstr>
      <vt:lpstr>Pôvod a história GPS   GLONASS   GALILEO</vt:lpstr>
      <vt:lpstr>Pôvod a história GPS   GLONASS   GALILEO</vt:lpstr>
      <vt:lpstr>Pôvod a história GPS   GLONASS   GALILEO</vt:lpstr>
      <vt:lpstr>Technické parametre GPS   GLONASS   GALILEO</vt:lpstr>
      <vt:lpstr>Technické parametre GPS   GLONASS   GALILEO</vt:lpstr>
      <vt:lpstr>Technické parametre GPS   GLONASS   GALILEO</vt:lpstr>
      <vt:lpstr>Technické parametre GPS   GLONASS   GALILEO</vt:lpstr>
      <vt:lpstr>Technické parametre  GPS   GLONASS   GALILEO</vt:lpstr>
      <vt:lpstr>Technické parametre  GPS   GLONASS   GALILEO</vt:lpstr>
      <vt:lpstr>Technické parametre  GPS   GLONASS   GALILEO</vt:lpstr>
      <vt:lpstr>Technické parametre  GPS   GLONASS   GALILEO</vt:lpstr>
      <vt:lpstr>Technické parametre  GPS   GLONASS   GALILEO</vt:lpstr>
      <vt:lpstr>Technické parametre  GPS   GLONASS   GALILEO</vt:lpstr>
      <vt:lpstr>Technické parametre  GPS   GLONASS   GALILEO</vt:lpstr>
      <vt:lpstr>Technické parametre  GPS   GLONASS   GALILEO</vt:lpstr>
      <vt:lpstr>Celkové porovnanie</vt:lpstr>
      <vt:lpstr>Záver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Porovnanie gps, glonas a galileo</dc:title>
  <dc:creator>_sekki</dc:creator>
  <cp:lastModifiedBy>_sekki</cp:lastModifiedBy>
  <cp:revision>107</cp:revision>
  <dcterms:created xsi:type="dcterms:W3CDTF">2008-11-30T14:06:33Z</dcterms:created>
  <dcterms:modified xsi:type="dcterms:W3CDTF">2008-12-01T20:51:17Z</dcterms:modified>
</cp:coreProperties>
</file>