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5" r:id="rId2"/>
    <p:sldId id="287" r:id="rId3"/>
    <p:sldId id="279" r:id="rId4"/>
    <p:sldId id="261" r:id="rId5"/>
    <p:sldId id="257" r:id="rId6"/>
    <p:sldId id="262" r:id="rId7"/>
    <p:sldId id="267" r:id="rId8"/>
    <p:sldId id="268" r:id="rId9"/>
    <p:sldId id="269" r:id="rId10"/>
    <p:sldId id="258" r:id="rId11"/>
    <p:sldId id="284" r:id="rId12"/>
    <p:sldId id="263" r:id="rId13"/>
    <p:sldId id="264" r:id="rId14"/>
    <p:sldId id="265" r:id="rId15"/>
    <p:sldId id="276" r:id="rId16"/>
    <p:sldId id="270" r:id="rId17"/>
    <p:sldId id="277" r:id="rId18"/>
    <p:sldId id="266" r:id="rId19"/>
    <p:sldId id="271" r:id="rId20"/>
    <p:sldId id="272" r:id="rId21"/>
    <p:sldId id="278" r:id="rId22"/>
    <p:sldId id="280" r:id="rId23"/>
    <p:sldId id="281" r:id="rId24"/>
    <p:sldId id="282" r:id="rId25"/>
    <p:sldId id="273" r:id="rId26"/>
    <p:sldId id="274" r:id="rId27"/>
    <p:sldId id="283"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9"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1"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9"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E69E0FFC-63EC-4C0F-9398-BD413A3F3FA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E0FFC-63EC-4C0F-9398-BD413A3F3F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1"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7"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3"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1"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3" y="3009903"/>
            <a:ext cx="457200" cy="441325"/>
          </a:xfrm>
        </p:spPr>
        <p:txBody>
          <a:bodyPr/>
          <a:lstStyle/>
          <a:p>
            <a:fld id="{E69E0FFC-63EC-4C0F-9398-BD413A3F3F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3"/>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6692BC0F-8924-4329-B45B-93EE22C3F5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4"/>
            <a:ext cx="457200" cy="441325"/>
          </a:xfrm>
        </p:spPr>
        <p:txBody>
          <a:bodyPr/>
          <a:lstStyle/>
          <a:p>
            <a:fld id="{E69E0FFC-63EC-4C0F-9398-BD413A3F3FAA}" type="slidenum">
              <a:rPr lang="en-US" smtClean="0"/>
              <a:pPr/>
              <a:t>‹#›</a:t>
            </a:fld>
            <a:endParaRPr lang="en-US"/>
          </a:p>
        </p:txBody>
      </p:sp>
      <p:sp>
        <p:nvSpPr>
          <p:cNvPr id="8" name="Content Placeholder 7"/>
          <p:cNvSpPr>
            <a:spLocks noGrp="1"/>
          </p:cNvSpPr>
          <p:nvPr>
            <p:ph sz="quarter" idx="1"/>
          </p:nvPr>
        </p:nvSpPr>
        <p:spPr>
          <a:xfrm>
            <a:off x="301753"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1"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9"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7"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1"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8" name="Straight Connector 7"/>
          <p:cNvSpPr>
            <a:spLocks noChangeShapeType="1"/>
          </p:cNvSpPr>
          <p:nvPr/>
        </p:nvSpPr>
        <p:spPr bwMode="auto">
          <a:xfrm>
            <a:off x="152401"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9"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E69E0FFC-63EC-4C0F-9398-BD413A3F3FA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3"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3" cy="365760"/>
          </a:xfrm>
        </p:spPr>
        <p:txBody>
          <a:bodyPr/>
          <a:lstStyle/>
          <a:p>
            <a:fld id="{D8B9D8BA-4E4D-4B11-8EE8-73EC16F1B008}"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E0FFC-63EC-4C0F-9398-BD413A3F3FAA}" type="slidenum">
              <a:rPr lang="en-US" smtClean="0"/>
              <a:pPr/>
              <a:t>‹#›</a:t>
            </a:fld>
            <a:endParaRPr lang="en-US"/>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3"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1"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4"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1"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1"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9"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E69E0FFC-63EC-4C0F-9398-BD413A3F3FA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2"/>
            <a:ext cx="457200" cy="441325"/>
          </a:xfrm>
        </p:spPr>
        <p:txBody>
          <a:bodyPr/>
          <a:lstStyle/>
          <a:p>
            <a:fld id="{E69E0FFC-63EC-4C0F-9398-BD413A3F3F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1"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69E0FFC-63EC-4C0F-9398-BD413A3F3F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1"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1"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9"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E69E0FFC-63EC-4C0F-9398-BD413A3F3FAA}" type="slidenum">
              <a:rPr lang="en-US" smtClean="0"/>
              <a:pPr/>
              <a:t>‹#›</a:t>
            </a:fld>
            <a:endParaRPr lang="en-US"/>
          </a:p>
        </p:txBody>
      </p:sp>
      <p:sp>
        <p:nvSpPr>
          <p:cNvPr id="21" name="Rectangle 20"/>
          <p:cNvSpPr>
            <a:spLocks noChangeArrowheads="1"/>
          </p:cNvSpPr>
          <p:nvPr/>
        </p:nvSpPr>
        <p:spPr bwMode="auto">
          <a:xfrm>
            <a:off x="149353"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8B9D8BA-4E4D-4B11-8EE8-73EC16F1B008}" type="datetimeFigureOut">
              <a:rPr lang="en-US" smtClean="0"/>
              <a:pPr/>
              <a:t>11/21/2016</a:t>
            </a:fld>
            <a:endParaRPr lang="en-US"/>
          </a:p>
        </p:txBody>
      </p:sp>
      <p:sp>
        <p:nvSpPr>
          <p:cNvPr id="6" name="Footer Placeholder 5"/>
          <p:cNvSpPr>
            <a:spLocks noGrp="1"/>
          </p:cNvSpPr>
          <p:nvPr>
            <p:ph type="ftr" sz="quarter" idx="11"/>
          </p:nvPr>
        </p:nvSpPr>
        <p:spPr>
          <a:xfrm>
            <a:off x="301753"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1"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1"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9"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fld id="{E69E0FFC-63EC-4C0F-9398-BD413A3F3F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3"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1" y="6404984"/>
            <a:ext cx="3044953" cy="365760"/>
          </a:xfrm>
        </p:spPr>
        <p:txBody>
          <a:bodyPr/>
          <a:lstStyle/>
          <a:p>
            <a:fld id="{D8B9D8BA-4E4D-4B11-8EE8-73EC16F1B008}" type="datetimeFigureOut">
              <a:rPr lang="en-US" smtClean="0"/>
              <a:pPr/>
              <a:t>11/21/2016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3"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3" cy="365760"/>
          </a:xfrm>
          <a:prstGeom prst="rect">
            <a:avLst/>
          </a:prstGeom>
        </p:spPr>
        <p:txBody>
          <a:bodyPr vert="horz"/>
          <a:lstStyle>
            <a:lvl1pPr algn="r" eaLnBrk="1" latinLnBrk="0" hangingPunct="1">
              <a:defRPr kumimoji="0" sz="1400">
                <a:solidFill>
                  <a:srgbClr val="FFFFFF"/>
                </a:solidFill>
              </a:defRPr>
            </a:lvl1pPr>
          </a:lstStyle>
          <a:p>
            <a:fld id="{D8B9D8BA-4E4D-4B11-8EE8-73EC16F1B008}" type="datetimeFigureOut">
              <a:rPr lang="en-US" smtClean="0"/>
              <a:pPr/>
              <a:t>11/21/2016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1"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9"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9E0FFC-63EC-4C0F-9398-BD413A3F3FAA}" type="slidenum">
              <a:rPr lang="en-US" smtClean="0"/>
              <a:pPr/>
              <a:t>‹#›</a:t>
            </a:fld>
            <a:endParaRPr lang="en-US"/>
          </a:p>
        </p:txBody>
      </p:sp>
      <p:sp>
        <p:nvSpPr>
          <p:cNvPr id="22" name="Title Placeholder 21"/>
          <p:cNvSpPr>
            <a:spLocks noGrp="1"/>
          </p:cNvSpPr>
          <p:nvPr>
            <p:ph type="title"/>
          </p:nvPr>
        </p:nvSpPr>
        <p:spPr>
          <a:xfrm>
            <a:off x="301753"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3"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gif"/><Relationship Id="rId7" Type="http://schemas.openxmlformats.org/officeDocument/2006/relationships/image" Target="../media/image41.gif"/><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pic>
        <p:nvPicPr>
          <p:cNvPr id="4" name="Content Placeholder 3" descr="Bismillah 2 S.jpg"/>
          <p:cNvPicPr>
            <a:picLocks noGrp="1" noChangeAspect="1"/>
          </p:cNvPicPr>
          <p:nvPr>
            <p:ph sz="quarter" idx="1"/>
          </p:nvPr>
        </p:nvPicPr>
        <p:blipFill>
          <a:blip r:embed="rId3"/>
          <a:stretch>
            <a:fillRect/>
          </a:stretch>
        </p:blipFill>
        <p:spPr>
          <a:xfrm>
            <a:off x="228600" y="381000"/>
            <a:ext cx="8686800" cy="52578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2">
                    <a:lumMod val="50000"/>
                  </a:schemeClr>
                </a:solidFill>
              </a:rPr>
              <a:t>How 3D technology  works?</a:t>
            </a:r>
            <a:endParaRPr lang="en-US" dirty="0">
              <a:solidFill>
                <a:schemeClr val="bg2">
                  <a:lumMod val="50000"/>
                </a:schemeClr>
              </a:solidFill>
            </a:endParaRPr>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dirty="0" smtClean="0"/>
              <a:t>In a movie  why you wear 3D glasses is to </a:t>
            </a:r>
          </a:p>
          <a:p>
            <a:pPr>
              <a:buNone/>
            </a:pPr>
            <a:r>
              <a:rPr lang="en-US" dirty="0" smtClean="0"/>
              <a:t>  feed   different   images   in) your   eyes   just   like   a   View-Master does.  The screen   </a:t>
            </a:r>
            <a:r>
              <a:rPr lang="en-US" dirty="0" err="1" smtClean="0"/>
              <a:t>actully</a:t>
            </a:r>
            <a:r>
              <a:rPr lang="en-US" dirty="0" smtClean="0"/>
              <a:t>   displays   two   images,   and The   glasses cause one of the images to enter one eye and the other t enter the other eye. There are two common systems for doing this.</a:t>
            </a:r>
          </a:p>
          <a:p>
            <a:pPr>
              <a:buFont typeface="Wingdings" pitchFamily="2" charset="2"/>
              <a:buChar char="q"/>
            </a:pPr>
            <a:r>
              <a:rPr lang="en-US" dirty="0" smtClean="0"/>
              <a:t>It is called stereoscopic technique.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5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5000"/>
                                        <p:tgtEl>
                                          <p:spTgt spid="3">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5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5000"/>
                                        <p:tgtEl>
                                          <p:spTgt spid="3">
                                            <p:txEl>
                                              <p:pRg st="1" end="1"/>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5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2">
                    <a:lumMod val="50000"/>
                  </a:schemeClr>
                </a:solidFill>
              </a:rPr>
              <a:t>Difference Between 2D and 3D</a:t>
            </a:r>
            <a:endParaRPr lang="en-US" dirty="0">
              <a:solidFill>
                <a:schemeClr val="bg2">
                  <a:lumMod val="50000"/>
                </a:schemeClr>
              </a:solidFill>
            </a:endParaRPr>
          </a:p>
        </p:txBody>
      </p:sp>
      <p:pic>
        <p:nvPicPr>
          <p:cNvPr id="6" name="Content Placeholder 5" descr="nintendo-3ds-how-does-it-work.jpg"/>
          <p:cNvPicPr>
            <a:picLocks noGrp="1" noChangeAspect="1"/>
          </p:cNvPicPr>
          <p:nvPr>
            <p:ph sz="quarter" idx="1"/>
          </p:nvPr>
        </p:nvPicPr>
        <p:blipFill>
          <a:blip r:embed="rId3"/>
          <a:stretch>
            <a:fillRect/>
          </a:stretch>
        </p:blipFill>
        <p:spPr>
          <a:xfrm>
            <a:off x="228600" y="1143000"/>
            <a:ext cx="8763000" cy="5181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st Wallpapers (11).jpg"/>
          <p:cNvPicPr>
            <a:picLocks noChangeAspect="1"/>
          </p:cNvPicPr>
          <p:nvPr/>
        </p:nvPicPr>
        <p:blipFill>
          <a:blip r:embed="rId2"/>
          <a:stretch>
            <a:fillRect/>
          </a:stretch>
        </p:blipFill>
        <p:spPr>
          <a:xfrm>
            <a:off x="0" y="0"/>
            <a:ext cx="9144000" cy="6858000"/>
          </a:xfrm>
          <a:prstGeom prst="rect">
            <a:avLst/>
          </a:prstGeom>
        </p:spPr>
      </p:pic>
      <p:sp>
        <p:nvSpPr>
          <p:cNvPr id="5" name="Subtitle 4"/>
          <p:cNvSpPr>
            <a:spLocks noGrp="1"/>
          </p:cNvSpPr>
          <p:nvPr>
            <p:ph type="subTitle" idx="1"/>
          </p:nvPr>
        </p:nvSpPr>
        <p:spPr/>
        <p:txBody>
          <a:bodyPr/>
          <a:lstStyle/>
          <a:p>
            <a:endParaRPr lang="en-US"/>
          </a:p>
        </p:txBody>
      </p:sp>
      <p:sp>
        <p:nvSpPr>
          <p:cNvPr id="2" name="Title 1"/>
          <p:cNvSpPr>
            <a:spLocks noGrp="1"/>
          </p:cNvSpPr>
          <p:nvPr>
            <p:ph type="ctrTitle"/>
          </p:nvPr>
        </p:nvSpPr>
        <p:spPr>
          <a:xfrm>
            <a:off x="533400" y="0"/>
            <a:ext cx="7772400" cy="990600"/>
          </a:xfrm>
        </p:spPr>
        <p:txBody>
          <a:bodyPr/>
          <a:lstStyle/>
          <a:p>
            <a:r>
              <a:rPr lang="en-US" dirty="0" smtClean="0">
                <a:solidFill>
                  <a:schemeClr val="bg2">
                    <a:lumMod val="50000"/>
                  </a:schemeClr>
                </a:solidFill>
              </a:rPr>
              <a:t>Differences</a:t>
            </a:r>
            <a:endParaRPr lang="en-US" dirty="0">
              <a:solidFill>
                <a:schemeClr val="bg2">
                  <a:lumMod val="50000"/>
                </a:schemeClr>
              </a:solidFill>
            </a:endParaRPr>
          </a:p>
        </p:txBody>
      </p:sp>
      <p:pic>
        <p:nvPicPr>
          <p:cNvPr id="4" name="Content Placeholder 3" descr="dfs.JPG"/>
          <p:cNvPicPr>
            <a:picLocks noGrp="1" noChangeAspect="1"/>
          </p:cNvPicPr>
          <p:nvPr>
            <p:ph sz="quarter" idx="4294967295"/>
          </p:nvPr>
        </p:nvPicPr>
        <p:blipFill>
          <a:blip r:embed="rId3"/>
          <a:stretch>
            <a:fillRect/>
          </a:stretch>
        </p:blipFill>
        <p:spPr>
          <a:xfrm>
            <a:off x="0" y="1981200"/>
            <a:ext cx="8915400" cy="4419600"/>
          </a:xfrm>
        </p:spPr>
      </p:pic>
      <p:sp>
        <p:nvSpPr>
          <p:cNvPr id="6" name="TextBox 5"/>
          <p:cNvSpPr txBox="1"/>
          <p:nvPr/>
        </p:nvSpPr>
        <p:spPr>
          <a:xfrm>
            <a:off x="5791200" y="381000"/>
            <a:ext cx="4267200" cy="1569660"/>
          </a:xfrm>
          <a:prstGeom prst="rect">
            <a:avLst/>
          </a:prstGeom>
          <a:noFill/>
        </p:spPr>
        <p:txBody>
          <a:bodyPr wrap="square" rtlCol="0">
            <a:spAutoFit/>
          </a:bodyPr>
          <a:lstStyle/>
          <a:p>
            <a:pPr algn="just"/>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3D</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533400" y="1600200"/>
            <a:ext cx="3124200" cy="369332"/>
          </a:xfrm>
          <a:prstGeom prst="rect">
            <a:avLst/>
          </a:prstGeom>
          <a:noFill/>
        </p:spPr>
        <p:txBody>
          <a:bodyPr wrap="square" rtlCol="0">
            <a:spAutoFit/>
          </a:bodyPr>
          <a:lstStyle/>
          <a:p>
            <a:pPr algn="ctr"/>
            <a:r>
              <a:rPr lang="en-US" dirty="0" smtClean="0"/>
              <a:t>2D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629400"/>
          </a:xfrm>
        </p:spPr>
        <p:style>
          <a:lnRef idx="2">
            <a:schemeClr val="dk1"/>
          </a:lnRef>
          <a:fillRef idx="1">
            <a:schemeClr val="lt1"/>
          </a:fillRef>
          <a:effectRef idx="0">
            <a:schemeClr val="dk1"/>
          </a:effectRef>
          <a:fontRef idx="minor">
            <a:schemeClr val="dk1"/>
          </a:fontRef>
        </p:style>
        <p:txBody>
          <a:bodyPr/>
          <a:lstStyle/>
          <a:p>
            <a:pPr algn="ctr"/>
            <a:endParaRPr lang="en-US" dirty="0"/>
          </a:p>
        </p:txBody>
      </p:sp>
      <p:pic>
        <p:nvPicPr>
          <p:cNvPr id="6" name="Picture 5" descr="Best Wallpapers (11).jpg"/>
          <p:cNvPicPr>
            <a:picLocks noChangeAspect="1"/>
          </p:cNvPicPr>
          <p:nvPr/>
        </p:nvPicPr>
        <p:blipFill>
          <a:blip r:embed="rId2"/>
          <a:stretch>
            <a:fillRect/>
          </a:stretch>
        </p:blipFill>
        <p:spPr>
          <a:xfrm>
            <a:off x="0" y="0"/>
            <a:ext cx="9144000" cy="6858000"/>
          </a:xfrm>
          <a:prstGeom prst="rect">
            <a:avLst/>
          </a:prstGeom>
        </p:spPr>
      </p:pic>
      <p:pic>
        <p:nvPicPr>
          <p:cNvPr id="8" name="Picture 7" descr="toshiba-3d.png"/>
          <p:cNvPicPr>
            <a:picLocks noChangeAspect="1"/>
          </p:cNvPicPr>
          <p:nvPr/>
        </p:nvPicPr>
        <p:blipFill>
          <a:blip r:embed="rId3"/>
          <a:stretch>
            <a:fillRect/>
          </a:stretch>
        </p:blipFill>
        <p:spPr>
          <a:xfrm>
            <a:off x="0" y="0"/>
            <a:ext cx="9268858" cy="6858000"/>
          </a:xfrm>
          <a:prstGeom prst="rect">
            <a:avLst/>
          </a:prstGeom>
        </p:spPr>
      </p:pic>
      <p:sp>
        <p:nvSpPr>
          <p:cNvPr id="7" name="TextBox 6"/>
          <p:cNvSpPr txBox="1"/>
          <p:nvPr/>
        </p:nvSpPr>
        <p:spPr>
          <a:xfrm>
            <a:off x="152400" y="6211669"/>
            <a:ext cx="3657600" cy="646331"/>
          </a:xfrm>
          <a:prstGeom prst="rect">
            <a:avLst/>
          </a:prstGeom>
          <a:noFill/>
        </p:spPr>
        <p:txBody>
          <a:bodyPr wrap="square" rtlCol="0">
            <a:spAutoFit/>
          </a:bodyPr>
          <a:lstStyle/>
          <a:p>
            <a:r>
              <a:rPr lang="en-US" sz="3600" b="1" dirty="0" smtClean="0">
                <a:solidFill>
                  <a:schemeClr val="accent2"/>
                </a:solidFill>
              </a:rPr>
              <a:t>3D VIEWING</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9"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0" fill="hold"/>
                                        <p:tgtEl>
                                          <p:spTgt spid="8"/>
                                        </p:tgtEl>
                                        <p:attrNameLst>
                                          <p:attrName>ppt_w</p:attrName>
                                        </p:attrNameLst>
                                      </p:cBhvr>
                                      <p:tavLst>
                                        <p:tav tm="0" fmla="#ppt_w*sin(2.5*pi*$)">
                                          <p:val>
                                            <p:fltVal val="0"/>
                                          </p:val>
                                        </p:tav>
                                        <p:tav tm="100000">
                                          <p:val>
                                            <p:fltVal val="1"/>
                                          </p:val>
                                        </p:tav>
                                      </p:tavLst>
                                    </p:anim>
                                    <p:anim calcmode="lin" valueType="num">
                                      <p:cBhvr>
                                        <p:cTn id="13"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solidFill>
                  <a:schemeClr val="bg2">
                    <a:lumMod val="50000"/>
                  </a:schemeClr>
                </a:solidFill>
              </a:rPr>
              <a:t>Red/Green or Red/Blue 3D Glasses</a:t>
            </a:r>
            <a:endParaRPr lang="en-US" dirty="0">
              <a:solidFill>
                <a:schemeClr val="bg2">
                  <a:lumMod val="50000"/>
                </a:schemeClr>
              </a:solidFill>
            </a:endParaRPr>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dirty="0" smtClean="0"/>
              <a:t>Although the red/green or red/blue system is now mainly used for television 3D effects, and was used in many older 3D movies. In this system, two images are displayed on the screen. One in red and the other in blue(or- Green). The filters on the glasses allow only one image to enter each eye, and your brain does the rest. You can’t have a really color movie when you are using color to provide the separation, so the image quality is not nearly as good as with the polarized system.</a:t>
            </a:r>
            <a:endParaRPr lang="en-US" dirty="0"/>
          </a:p>
        </p:txBody>
      </p:sp>
      <p:pic>
        <p:nvPicPr>
          <p:cNvPr id="5" name="Picture 4" descr="3d-glass-red-blue_technique.gif"/>
          <p:cNvPicPr>
            <a:picLocks noChangeAspect="1"/>
          </p:cNvPicPr>
          <p:nvPr/>
        </p:nvPicPr>
        <p:blipFill>
          <a:blip r:embed="rId3"/>
          <a:stretch>
            <a:fillRect/>
          </a:stretch>
        </p:blipFill>
        <p:spPr>
          <a:xfrm rot="1812942">
            <a:off x="3672920" y="5210074"/>
            <a:ext cx="2364122" cy="16076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5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70" decel="100000"/>
                                        <p:tgtEl>
                                          <p:spTgt spid="5"/>
                                        </p:tgtEl>
                                      </p:cBhvr>
                                    </p:animEffect>
                                    <p:animScale>
                                      <p:cBhvr>
                                        <p:cTn id="24" dur="770" decel="100000"/>
                                        <p:tgtEl>
                                          <p:spTgt spid="5"/>
                                        </p:tgtEl>
                                      </p:cBhvr>
                                      <p:from x="10000" y="10000"/>
                                      <p:to x="200000" y="450000"/>
                                    </p:animScale>
                                    <p:animScale>
                                      <p:cBhvr>
                                        <p:cTn id="25" dur="1230" accel="100000" fill="hold">
                                          <p:stCondLst>
                                            <p:cond delay="770"/>
                                          </p:stCondLst>
                                        </p:cTn>
                                        <p:tgtEl>
                                          <p:spTgt spid="5"/>
                                        </p:tgtEl>
                                      </p:cBhvr>
                                      <p:from x="200000" y="450000"/>
                                      <p:to x="100000" y="100000"/>
                                    </p:animScale>
                                    <p:set>
                                      <p:cBhvr>
                                        <p:cTn id="26" dur="770" fill="hold"/>
                                        <p:tgtEl>
                                          <p:spTgt spid="5"/>
                                        </p:tgtEl>
                                        <p:attrNameLst>
                                          <p:attrName>ppt_x</p:attrName>
                                        </p:attrNameLst>
                                      </p:cBhvr>
                                      <p:to>
                                        <p:strVal val="(0.5)"/>
                                      </p:to>
                                    </p:set>
                                    <p:anim from="(0.5)" to="(#ppt_x)" calcmode="lin" valueType="num">
                                      <p:cBhvr>
                                        <p:cTn id="27" dur="1230" accel="100000" fill="hold">
                                          <p:stCondLst>
                                            <p:cond delay="770"/>
                                          </p:stCondLst>
                                        </p:cTn>
                                        <p:tgtEl>
                                          <p:spTgt spid="5"/>
                                        </p:tgtEl>
                                        <p:attrNameLst>
                                          <p:attrName>ppt_x</p:attrName>
                                        </p:attrNameLst>
                                      </p:cBhvr>
                                    </p:anim>
                                    <p:set>
                                      <p:cBhvr>
                                        <p:cTn id="28" dur="770" fill="hold"/>
                                        <p:tgtEl>
                                          <p:spTgt spid="5"/>
                                        </p:tgtEl>
                                        <p:attrNameLst>
                                          <p:attrName>ppt_y</p:attrName>
                                        </p:attrNameLst>
                                      </p:cBhvr>
                                      <p:to>
                                        <p:strVal val="(#ppt_y+0.4)"/>
                                      </p:to>
                                    </p:set>
                                    <p:anim from="(#ppt_y+0.4)" to="(#ppt_y)" calcmode="lin" valueType="num">
                                      <p:cBhvr>
                                        <p:cTn id="29" dur="1230" accel="100000" fill="hold">
                                          <p:stCondLst>
                                            <p:cond delay="770"/>
                                          </p:stCondLst>
                                        </p:cTn>
                                        <p:tgtEl>
                                          <p:spTgt spid="5"/>
                                        </p:tgtEl>
                                        <p:attrNameLst>
                                          <p:attrName>ppt_y</p:attrName>
                                        </p:attrNameLst>
                                      </p:cBhvr>
                                    </p:anim>
                                  </p:childTnLst>
                                </p:cTn>
                              </p:par>
                              <p:par>
                                <p:cTn id="30" presetID="22" presetClass="entr" presetSubtype="4"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down)">
                                      <p:cBhvr>
                                        <p:cTn id="32"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Content Placeholder 1"/>
          <p:cNvSpPr>
            <a:spLocks noGrp="1"/>
          </p:cNvSpPr>
          <p:nvPr>
            <p:ph sz="quarter" idx="1"/>
          </p:nvPr>
        </p:nvSpPr>
        <p:spPr/>
        <p:txBody>
          <a:bodyPr/>
          <a:lstStyle/>
          <a:p>
            <a:pPr>
              <a:buFont typeface="Wingdings" pitchFamily="2" charset="2"/>
              <a:buChar char="q"/>
            </a:pPr>
            <a:r>
              <a:rPr lang="en-US" dirty="0" smtClean="0"/>
              <a:t>The red and blue lenses filter the two projected images allowing only one image to enter each eye.</a:t>
            </a:r>
            <a:endParaRPr lang="en-US" dirty="0"/>
          </a:p>
        </p:txBody>
      </p:sp>
      <p:pic>
        <p:nvPicPr>
          <p:cNvPr id="5" name="Picture 4" descr="rgte.JPG"/>
          <p:cNvPicPr>
            <a:picLocks noChangeAspect="1"/>
          </p:cNvPicPr>
          <p:nvPr/>
        </p:nvPicPr>
        <p:blipFill>
          <a:blip r:embed="rId3"/>
          <a:stretch>
            <a:fillRect/>
          </a:stretch>
        </p:blipFill>
        <p:spPr>
          <a:xfrm>
            <a:off x="1600200" y="2895602"/>
            <a:ext cx="6115050" cy="332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2">
                    <a:lumMod val="50000"/>
                  </a:schemeClr>
                </a:solidFill>
              </a:rPr>
              <a:t>Polarization</a:t>
            </a:r>
            <a:endParaRPr lang="en-US" dirty="0">
              <a:solidFill>
                <a:schemeClr val="bg2">
                  <a:lumMod val="50000"/>
                </a:schemeClr>
              </a:solidFill>
            </a:endParaRPr>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At Disney world universal studio and other 3D values the preferred method uses polarized lenses because they allow color viewing. Two synchronized projectors project two respective views on to the screen. Each with a different polarization. The glasses allow only one of the images in to each eye because they contain lenses with different polarization.</a:t>
            </a:r>
            <a:endParaRPr lang="en-US" dirty="0"/>
          </a:p>
        </p:txBody>
      </p:sp>
      <p:pic>
        <p:nvPicPr>
          <p:cNvPr id="5" name="Picture 4" descr="polarizationfigure1.jpg"/>
          <p:cNvPicPr>
            <a:picLocks noChangeAspect="1"/>
          </p:cNvPicPr>
          <p:nvPr/>
        </p:nvPicPr>
        <p:blipFill>
          <a:blip r:embed="rId3"/>
          <a:stretch>
            <a:fillRect/>
          </a:stretch>
        </p:blipFill>
        <p:spPr>
          <a:xfrm>
            <a:off x="2743200" y="4724400"/>
            <a:ext cx="55626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Wallpapers (11).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solidFill>
                  <a:schemeClr val="bg2">
                    <a:lumMod val="50000"/>
                  </a:schemeClr>
                </a:solidFill>
              </a:rPr>
              <a:t>Polarizing 3D Glasses</a:t>
            </a:r>
            <a:endParaRPr lang="en-US" dirty="0">
              <a:solidFill>
                <a:schemeClr val="bg2">
                  <a:lumMod val="50000"/>
                </a:schemeClr>
              </a:solidFill>
            </a:endParaRPr>
          </a:p>
        </p:txBody>
      </p:sp>
      <p:pic>
        <p:nvPicPr>
          <p:cNvPr id="4" name="Content Placeholder 3" descr="gdfgdfg.JPG"/>
          <p:cNvPicPr>
            <a:picLocks noGrp="1" noChangeAspect="1"/>
          </p:cNvPicPr>
          <p:nvPr>
            <p:ph sz="quarter" idx="1"/>
          </p:nvPr>
        </p:nvPicPr>
        <p:blipFill>
          <a:blip r:embed="rId3"/>
          <a:stretch>
            <a:fillRect/>
          </a:stretch>
        </p:blipFill>
        <p:spPr>
          <a:xfrm>
            <a:off x="1262856" y="2151062"/>
            <a:ext cx="6581775" cy="33242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2">
                    <a:lumMod val="50000"/>
                  </a:schemeClr>
                </a:solidFill>
              </a:rPr>
              <a:t>Cross eye Separation method</a:t>
            </a:r>
            <a:endParaRPr lang="en-US" dirty="0">
              <a:solidFill>
                <a:schemeClr val="bg2">
                  <a:lumMod val="50000"/>
                </a:schemeClr>
              </a:solidFill>
            </a:endParaRPr>
          </a:p>
        </p:txBody>
      </p:sp>
      <p:pic>
        <p:nvPicPr>
          <p:cNvPr id="4" name="Content Placeholder 3" descr="fdgdg.JPG"/>
          <p:cNvPicPr>
            <a:picLocks noGrp="1" noChangeAspect="1"/>
          </p:cNvPicPr>
          <p:nvPr>
            <p:ph sz="quarter" idx="1"/>
          </p:nvPr>
        </p:nvPicPr>
        <p:blipFill>
          <a:blip r:embed="rId3"/>
          <a:stretch>
            <a:fillRect/>
          </a:stretch>
        </p:blipFill>
        <p:spPr>
          <a:xfrm>
            <a:off x="1215231" y="2070100"/>
            <a:ext cx="6677025" cy="3486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solidFill>
                  <a:schemeClr val="bg2">
                    <a:lumMod val="50000"/>
                  </a:schemeClr>
                </a:solidFill>
              </a:rPr>
              <a:t>What are used of 3D Technology?</a:t>
            </a:r>
            <a:endParaRPr lang="en-US" dirty="0">
              <a:solidFill>
                <a:schemeClr val="bg2">
                  <a:lumMod val="50000"/>
                </a:schemeClr>
              </a:solidFill>
            </a:endParaRPr>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In making 3D films… </a:t>
            </a:r>
          </a:p>
          <a:p>
            <a:pPr>
              <a:buFont typeface="Wingdings" pitchFamily="2" charset="2"/>
              <a:buChar char="§"/>
            </a:pPr>
            <a:r>
              <a:rPr lang="en-US" dirty="0" smtClean="0"/>
              <a:t> Likes </a:t>
            </a:r>
            <a:r>
              <a:rPr lang="en-US" dirty="0" err="1" smtClean="0"/>
              <a:t>Raone</a:t>
            </a:r>
            <a:r>
              <a:rPr lang="en-US" dirty="0" smtClean="0"/>
              <a:t>, Avatar, Don 2..</a:t>
            </a:r>
          </a:p>
          <a:p>
            <a:pPr>
              <a:buFont typeface="Wingdings" pitchFamily="2" charset="2"/>
              <a:buChar char="q"/>
            </a:pPr>
            <a:r>
              <a:rPr lang="en-US" dirty="0" smtClean="0"/>
              <a:t>Making 3D display of television..</a:t>
            </a:r>
          </a:p>
          <a:p>
            <a:pPr>
              <a:buFont typeface="Wingdings" pitchFamily="2" charset="2"/>
              <a:buChar char="§"/>
            </a:pPr>
            <a:r>
              <a:rPr lang="en-US" dirty="0" smtClean="0"/>
              <a:t>Making 3D games</a:t>
            </a:r>
          </a:p>
          <a:p>
            <a:pPr>
              <a:buFont typeface="Wingdings" pitchFamily="2" charset="2"/>
              <a:buChar char="§"/>
            </a:pPr>
            <a:r>
              <a:rPr lang="en-US" dirty="0" smtClean="0"/>
              <a:t>Call of Duty</a:t>
            </a:r>
          </a:p>
          <a:p>
            <a:pPr>
              <a:buFont typeface="Wingdings" pitchFamily="2" charset="2"/>
              <a:buChar char="§"/>
            </a:pPr>
            <a:r>
              <a:rPr lang="en-US" dirty="0" smtClean="0"/>
              <a:t>Dead Rising</a:t>
            </a:r>
          </a:p>
          <a:p>
            <a:pPr>
              <a:buFont typeface="Wingdings" pitchFamily="2" charset="2"/>
              <a:buChar char="§"/>
            </a:pPr>
            <a:r>
              <a:rPr lang="en-US" dirty="0" smtClean="0"/>
              <a:t>Bat man</a:t>
            </a:r>
            <a:endParaRPr lang="en-US" dirty="0"/>
          </a:p>
        </p:txBody>
      </p:sp>
      <p:pic>
        <p:nvPicPr>
          <p:cNvPr id="6" name="Picture 5" descr="3d-tv.jpg"/>
          <p:cNvPicPr>
            <a:picLocks noChangeAspect="1"/>
          </p:cNvPicPr>
          <p:nvPr/>
        </p:nvPicPr>
        <p:blipFill>
          <a:blip r:embed="rId3"/>
          <a:stretch>
            <a:fillRect/>
          </a:stretch>
        </p:blipFill>
        <p:spPr>
          <a:xfrm>
            <a:off x="2693288" y="4343400"/>
            <a:ext cx="2870073" cy="2057400"/>
          </a:xfrm>
          <a:prstGeom prst="rect">
            <a:avLst/>
          </a:prstGeom>
        </p:spPr>
      </p:pic>
      <p:pic>
        <p:nvPicPr>
          <p:cNvPr id="7" name="Picture 6" descr="Call-of-Duty-Black-Ops-3D.jpg"/>
          <p:cNvPicPr>
            <a:picLocks noChangeAspect="1"/>
          </p:cNvPicPr>
          <p:nvPr/>
        </p:nvPicPr>
        <p:blipFill>
          <a:blip r:embed="rId4"/>
          <a:stretch>
            <a:fillRect/>
          </a:stretch>
        </p:blipFill>
        <p:spPr>
          <a:xfrm>
            <a:off x="5334000" y="1295400"/>
            <a:ext cx="38100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1" end="1"/>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2" end="2"/>
                                            </p:tx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3" end="3"/>
                                            </p:tx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4" end="4"/>
                                            </p:txEl>
                                          </p:spTgt>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5" end="5"/>
                                            </p:tx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
                                            <p:txEl>
                                              <p:pRg st="6" end="6"/>
                                            </p:txEl>
                                          </p:spTgt>
                                        </p:tgtEl>
                                      </p:cBhvr>
                                    </p:animEffect>
                                  </p:childTnLst>
                                </p:cTn>
                              </p:par>
                              <p:par>
                                <p:cTn id="56" presetID="31" presetClass="entr" presetSubtype="0" fill="hold" nodeType="withEffect">
                                  <p:stCondLst>
                                    <p:cond delay="0"/>
                                  </p:stCondLst>
                                  <p:iterate type="lt">
                                    <p:tmPct val="5000"/>
                                  </p:iterate>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fltVal val="0"/>
                                          </p:val>
                                        </p:tav>
                                        <p:tav tm="100000">
                                          <p:val>
                                            <p:strVal val="#ppt_w"/>
                                          </p:val>
                                        </p:tav>
                                      </p:tavLst>
                                    </p:anim>
                                    <p:anim calcmode="lin" valueType="num">
                                      <p:cBhvr>
                                        <p:cTn id="59" dur="1000" fill="hold"/>
                                        <p:tgtEl>
                                          <p:spTgt spid="7"/>
                                        </p:tgtEl>
                                        <p:attrNameLst>
                                          <p:attrName>ppt_h</p:attrName>
                                        </p:attrNameLst>
                                      </p:cBhvr>
                                      <p:tavLst>
                                        <p:tav tm="0">
                                          <p:val>
                                            <p:fltVal val="0"/>
                                          </p:val>
                                        </p:tav>
                                        <p:tav tm="100000">
                                          <p:val>
                                            <p:strVal val="#ppt_h"/>
                                          </p:val>
                                        </p:tav>
                                      </p:tavLst>
                                    </p:anim>
                                    <p:anim calcmode="lin" valueType="num">
                                      <p:cBhvr>
                                        <p:cTn id="60" dur="1000" fill="hold"/>
                                        <p:tgtEl>
                                          <p:spTgt spid="7"/>
                                        </p:tgtEl>
                                        <p:attrNameLst>
                                          <p:attrName>style.rotation</p:attrName>
                                        </p:attrNameLst>
                                      </p:cBhvr>
                                      <p:tavLst>
                                        <p:tav tm="0">
                                          <p:val>
                                            <p:fltVal val="90"/>
                                          </p:val>
                                        </p:tav>
                                        <p:tav tm="100000">
                                          <p:val>
                                            <p:fltVal val="0"/>
                                          </p:val>
                                        </p:tav>
                                      </p:tavLst>
                                    </p:anim>
                                    <p:animEffect transition="in" filter="fade">
                                      <p:cBhvr>
                                        <p:cTn id="61" dur="1000"/>
                                        <p:tgtEl>
                                          <p:spTgt spid="7"/>
                                        </p:tgtEl>
                                      </p:cBhvr>
                                    </p:animEffect>
                                  </p:child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fltVal val="0"/>
                                          </p:val>
                                        </p:tav>
                                        <p:tav tm="100000">
                                          <p:val>
                                            <p:strVal val="#ppt_w"/>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anim calcmode="lin" valueType="num">
                                      <p:cBhvr>
                                        <p:cTn id="66" dur="1000" fill="hold"/>
                                        <p:tgtEl>
                                          <p:spTgt spid="6"/>
                                        </p:tgtEl>
                                        <p:attrNameLst>
                                          <p:attrName>style.rotation</p:attrName>
                                        </p:attrNameLst>
                                      </p:cBhvr>
                                      <p:tavLst>
                                        <p:tav tm="0">
                                          <p:val>
                                            <p:fltVal val="90"/>
                                          </p:val>
                                        </p:tav>
                                        <p:tav tm="100000">
                                          <p:val>
                                            <p:fltVal val="0"/>
                                          </p:val>
                                        </p:tav>
                                      </p:tavLst>
                                    </p:anim>
                                    <p:animEffect transition="in" filter="fade">
                                      <p:cBhvr>
                                        <p:cTn id="6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t.jpg"/>
          <p:cNvPicPr>
            <a:picLocks noChangeAspect="1"/>
          </p:cNvPicPr>
          <p:nvPr/>
        </p:nvPicPr>
        <p:blipFill>
          <a:blip r:embed="rId2"/>
          <a:stretch>
            <a:fillRect/>
          </a:stretch>
        </p:blipFill>
        <p:spPr>
          <a:xfrm>
            <a:off x="0" y="0"/>
            <a:ext cx="9144000" cy="6858000"/>
          </a:xfrm>
          <a:prstGeom prst="rect">
            <a:avLst/>
          </a:prstGeom>
        </p:spPr>
      </p:pic>
      <p:pic>
        <p:nvPicPr>
          <p:cNvPr id="4" name="Picture 3" descr="untitled.JPG"/>
          <p:cNvPicPr>
            <a:picLocks noChangeAspect="1"/>
          </p:cNvPicPr>
          <p:nvPr/>
        </p:nvPicPr>
        <p:blipFill>
          <a:blip r:embed="rId3"/>
          <a:stretch>
            <a:fillRect/>
          </a:stretch>
        </p:blipFill>
        <p:spPr>
          <a:xfrm>
            <a:off x="304800" y="762000"/>
            <a:ext cx="4429125" cy="3408081"/>
          </a:xfrm>
          <a:prstGeom prst="rect">
            <a:avLst/>
          </a:prstGeom>
        </p:spPr>
      </p:pic>
      <p:sp>
        <p:nvSpPr>
          <p:cNvPr id="2" name="Title 1"/>
          <p:cNvSpPr>
            <a:spLocks noGrp="1"/>
          </p:cNvSpPr>
          <p:nvPr>
            <p:ph type="title"/>
          </p:nvPr>
        </p:nvSpPr>
        <p:spPr>
          <a:xfrm>
            <a:off x="609600" y="4038600"/>
            <a:ext cx="8534400" cy="75895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Technology and its Effects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par>
                                <p:cTn id="9" presetID="31" presetClass="entr" presetSubtype="0" fill="hold" grpId="0"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solidFill>
                  <a:schemeClr val="bg2">
                    <a:lumMod val="50000"/>
                  </a:schemeClr>
                </a:solidFill>
              </a:rPr>
              <a:t>Companies</a:t>
            </a:r>
            <a:endParaRPr lang="en-US" dirty="0">
              <a:solidFill>
                <a:schemeClr val="bg2">
                  <a:lumMod val="50000"/>
                </a:schemeClr>
              </a:solidFill>
            </a:endParaRPr>
          </a:p>
        </p:txBody>
      </p:sp>
      <p:sp>
        <p:nvSpPr>
          <p:cNvPr id="3" name="Content Placeholder 2"/>
          <p:cNvSpPr>
            <a:spLocks noGrp="1"/>
          </p:cNvSpPr>
          <p:nvPr>
            <p:ph sz="quarter" idx="1"/>
          </p:nvPr>
        </p:nvSpPr>
        <p:spPr/>
        <p:txBody>
          <a:bodyPr/>
          <a:lstStyle/>
          <a:p>
            <a:pPr>
              <a:buFont typeface="Wingdings" pitchFamily="2" charset="2"/>
              <a:buChar char="§"/>
            </a:pPr>
            <a:r>
              <a:rPr lang="en-US" dirty="0" smtClean="0"/>
              <a:t>Apple</a:t>
            </a:r>
          </a:p>
          <a:p>
            <a:pPr>
              <a:buFont typeface="Wingdings" pitchFamily="2" charset="2"/>
              <a:buChar char="§"/>
            </a:pPr>
            <a:r>
              <a:rPr lang="en-US" dirty="0" smtClean="0"/>
              <a:t>Toshiba </a:t>
            </a:r>
          </a:p>
          <a:p>
            <a:pPr>
              <a:buFont typeface="Wingdings" pitchFamily="2" charset="2"/>
              <a:buChar char="§"/>
            </a:pPr>
            <a:r>
              <a:rPr lang="en-US" dirty="0" smtClean="0"/>
              <a:t>Samsung</a:t>
            </a:r>
          </a:p>
          <a:p>
            <a:pPr>
              <a:buFont typeface="Wingdings" pitchFamily="2" charset="2"/>
              <a:buChar char="§"/>
            </a:pPr>
            <a:r>
              <a:rPr lang="en-US" dirty="0" smtClean="0"/>
              <a:t>Sony </a:t>
            </a:r>
          </a:p>
          <a:p>
            <a:pPr>
              <a:buFont typeface="Wingdings" pitchFamily="2" charset="2"/>
              <a:buChar char="§"/>
            </a:pPr>
            <a:r>
              <a:rPr lang="en-US" dirty="0" smtClean="0"/>
              <a:t>Panasonic </a:t>
            </a:r>
          </a:p>
          <a:p>
            <a:pPr>
              <a:buFont typeface="Wingdings" pitchFamily="2" charset="2"/>
              <a:buChar char="§"/>
            </a:pPr>
            <a:r>
              <a:rPr lang="en-US" dirty="0" smtClean="0"/>
              <a:t>Sharpe</a:t>
            </a:r>
          </a:p>
          <a:p>
            <a:pPr>
              <a:buFont typeface="Wingdings" pitchFamily="2" charset="2"/>
              <a:buChar char="§"/>
            </a:pPr>
            <a:r>
              <a:rPr lang="en-US" dirty="0" smtClean="0"/>
              <a:t>LG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1" end="1"/>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2" end="2"/>
                                            </p:tx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3" end="3"/>
                                            </p:tx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4" end="4"/>
                                            </p:txEl>
                                          </p:spTgt>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5" end="5"/>
                                            </p:tx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Wallpapers (11).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solidFill>
                  <a:schemeClr val="bg2">
                    <a:lumMod val="50000"/>
                  </a:schemeClr>
                </a:solidFill>
              </a:rPr>
              <a:t>Interesting Facts</a:t>
            </a:r>
            <a:endParaRPr lang="en-US" dirty="0">
              <a:solidFill>
                <a:schemeClr val="bg2">
                  <a:lumMod val="50000"/>
                </a:schemeClr>
              </a:solidFill>
            </a:endParaRPr>
          </a:p>
        </p:txBody>
      </p:sp>
      <p:sp>
        <p:nvSpPr>
          <p:cNvPr id="2" name="Content Placeholder 1"/>
          <p:cNvSpPr>
            <a:spLocks noGrp="1"/>
          </p:cNvSpPr>
          <p:nvPr>
            <p:ph sz="quarter" idx="1"/>
          </p:nvPr>
        </p:nvSpPr>
        <p:spPr/>
        <p:txBody>
          <a:bodyPr/>
          <a:lstStyle/>
          <a:p>
            <a:pPr>
              <a:buFont typeface="Wingdings" pitchFamily="2" charset="2"/>
              <a:buChar char="§"/>
            </a:pPr>
            <a:r>
              <a:rPr lang="en-US" dirty="0" smtClean="0"/>
              <a:t>Worlds no 1 company Apple declared that it will make 3D IPod, and Laptop.</a:t>
            </a:r>
          </a:p>
          <a:p>
            <a:pPr>
              <a:buFont typeface="Wingdings" pitchFamily="2" charset="2"/>
              <a:buChar char="§"/>
            </a:pPr>
            <a:r>
              <a:rPr lang="en-US" dirty="0" smtClean="0"/>
              <a:t>World’s famous company Toshiba found that  New Technology we Can see 3D images without 3D glasses.</a:t>
            </a:r>
          </a:p>
          <a:p>
            <a:pPr>
              <a:buFont typeface="Wingdings" pitchFamily="2" charset="2"/>
              <a:buChar char="§"/>
            </a:pPr>
            <a:r>
              <a:rPr lang="en-US" dirty="0" smtClean="0"/>
              <a:t>In 2010 Toshiba Has made one </a:t>
            </a:r>
            <a:r>
              <a:rPr lang="en-US" dirty="0" err="1" smtClean="0"/>
              <a:t>tv</a:t>
            </a:r>
            <a:r>
              <a:rPr lang="en-US" dirty="0" smtClean="0"/>
              <a:t> in which above system is Followed.</a:t>
            </a:r>
          </a:p>
        </p:txBody>
      </p:sp>
      <p:pic>
        <p:nvPicPr>
          <p:cNvPr id="4" name="Picture 3" descr="dfgdfgdfg.JPG"/>
          <p:cNvPicPr>
            <a:picLocks noChangeAspect="1"/>
          </p:cNvPicPr>
          <p:nvPr/>
        </p:nvPicPr>
        <p:blipFill>
          <a:blip r:embed="rId3"/>
          <a:stretch>
            <a:fillRect/>
          </a:stretch>
        </p:blipFill>
        <p:spPr>
          <a:xfrm>
            <a:off x="228600" y="4800600"/>
            <a:ext cx="3905250" cy="1538863"/>
          </a:xfrm>
          <a:prstGeom prst="rect">
            <a:avLst/>
          </a:prstGeom>
        </p:spPr>
      </p:pic>
      <p:pic>
        <p:nvPicPr>
          <p:cNvPr id="6" name="Picture 5" descr="gf.jpg"/>
          <p:cNvPicPr>
            <a:picLocks noChangeAspect="1"/>
          </p:cNvPicPr>
          <p:nvPr/>
        </p:nvPicPr>
        <p:blipFill>
          <a:blip r:embed="rId4"/>
          <a:stretch>
            <a:fillRect/>
          </a:stretch>
        </p:blipFill>
        <p:spPr>
          <a:xfrm>
            <a:off x="4419600" y="4343400"/>
            <a:ext cx="3581400" cy="2430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1" end="1"/>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style.rotation</p:attrName>
                                        </p:attrNameLst>
                                      </p:cBhvr>
                                      <p:tavLst>
                                        <p:tav tm="0">
                                          <p:val>
                                            <p:fltVal val="90"/>
                                          </p:val>
                                        </p:tav>
                                        <p:tav tm="100000">
                                          <p:val>
                                            <p:fltVal val="0"/>
                                          </p:val>
                                        </p:tav>
                                      </p:tavLst>
                                    </p:anim>
                                    <p:animEffect transition="in" filter="fade">
                                      <p:cBhvr>
                                        <p:cTn id="41" dur="1000"/>
                                        <p:tgtEl>
                                          <p:spTgt spid="4"/>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st Wallpapers (11).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a:ln>
            <a:solidFill>
              <a:schemeClr val="bg2"/>
            </a:solidFill>
          </a:ln>
        </p:spPr>
        <p:txBody>
          <a:bodyPr/>
          <a:lstStyle/>
          <a:p>
            <a:r>
              <a:rPr lang="en-US" dirty="0" smtClean="0">
                <a:solidFill>
                  <a:schemeClr val="bg2">
                    <a:lumMod val="50000"/>
                  </a:schemeClr>
                </a:solidFill>
              </a:rPr>
              <a:t>Ethical Implications</a:t>
            </a:r>
            <a:endParaRPr lang="en-US" dirty="0">
              <a:solidFill>
                <a:schemeClr val="bg2">
                  <a:lumMod val="50000"/>
                </a:schemeClr>
              </a:solidFill>
            </a:endParaRPr>
          </a:p>
        </p:txBody>
      </p:sp>
      <p:sp>
        <p:nvSpPr>
          <p:cNvPr id="2" name="Content Placeholder 1"/>
          <p:cNvSpPr>
            <a:spLocks noGrp="1"/>
          </p:cNvSpPr>
          <p:nvPr>
            <p:ph sz="quarter" idx="1"/>
          </p:nvPr>
        </p:nvSpPr>
        <p:spPr/>
        <p:txBody>
          <a:bodyPr/>
          <a:lstStyle/>
          <a:p>
            <a:pPr>
              <a:buFont typeface="Wingdings" pitchFamily="2" charset="2"/>
              <a:buChar char="q"/>
            </a:pPr>
            <a:r>
              <a:rPr lang="en-US" dirty="0" smtClean="0"/>
              <a:t>Developing 3D body measurement and body scan</a:t>
            </a:r>
          </a:p>
          <a:p>
            <a:pPr lvl="1">
              <a:buFont typeface="Wingdings" pitchFamily="2" charset="2"/>
              <a:buChar char="§"/>
            </a:pPr>
            <a:r>
              <a:rPr lang="en-US" dirty="0" smtClean="0">
                <a:solidFill>
                  <a:schemeClr val="tx1">
                    <a:lumMod val="95000"/>
                    <a:lumOff val="5000"/>
                  </a:schemeClr>
                </a:solidFill>
              </a:rPr>
              <a:t>Used to increase safety measures </a:t>
            </a:r>
          </a:p>
          <a:p>
            <a:pPr lvl="1">
              <a:buFont typeface="Wingdings" pitchFamily="2" charset="2"/>
              <a:buChar char="§"/>
            </a:pPr>
            <a:r>
              <a:rPr lang="en-US" dirty="0" smtClean="0">
                <a:solidFill>
                  <a:schemeClr val="tx1">
                    <a:lumMod val="95000"/>
                    <a:lumOff val="5000"/>
                  </a:schemeClr>
                </a:solidFill>
              </a:rPr>
              <a:t>Invasive </a:t>
            </a:r>
          </a:p>
          <a:p>
            <a:pPr lvl="1">
              <a:buFont typeface="Wingdings" pitchFamily="2" charset="2"/>
              <a:buChar char="§"/>
            </a:pPr>
            <a:r>
              <a:rPr lang="en-US" dirty="0" smtClean="0">
                <a:solidFill>
                  <a:schemeClr val="tx1">
                    <a:lumMod val="95000"/>
                    <a:lumOff val="5000"/>
                  </a:schemeClr>
                </a:solidFill>
              </a:rPr>
              <a:t>May violate privacy</a:t>
            </a:r>
          </a:p>
        </p:txBody>
      </p:sp>
      <p:pic>
        <p:nvPicPr>
          <p:cNvPr id="5" name="Picture 4" descr="gfh.jpg"/>
          <p:cNvPicPr>
            <a:picLocks noChangeAspect="1"/>
          </p:cNvPicPr>
          <p:nvPr/>
        </p:nvPicPr>
        <p:blipFill>
          <a:blip r:embed="rId3"/>
          <a:stretch>
            <a:fillRect/>
          </a:stretch>
        </p:blipFill>
        <p:spPr>
          <a:xfrm>
            <a:off x="4495800" y="2514600"/>
            <a:ext cx="409575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1" end="1"/>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
                                            <p:txEl>
                                              <p:pRg st="2" end="2"/>
                                            </p:tx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xEl>
                                              <p:pRg st="3" end="3"/>
                                            </p:txEl>
                                          </p:spTgt>
                                        </p:tgtEl>
                                      </p:cBhvr>
                                    </p:animEffect>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Wallpapers (11).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solidFill>
                  <a:schemeClr val="bg2">
                    <a:lumMod val="50000"/>
                  </a:schemeClr>
                </a:solidFill>
              </a:rPr>
              <a:t>Ethical Implications</a:t>
            </a:r>
            <a:endParaRPr lang="en-US" dirty="0">
              <a:solidFill>
                <a:schemeClr val="bg2">
                  <a:lumMod val="50000"/>
                </a:schemeClr>
              </a:solidFill>
            </a:endParaRPr>
          </a:p>
        </p:txBody>
      </p:sp>
      <p:sp>
        <p:nvSpPr>
          <p:cNvPr id="2" name="Content Placeholder 1"/>
          <p:cNvSpPr>
            <a:spLocks noGrp="1"/>
          </p:cNvSpPr>
          <p:nvPr>
            <p:ph sz="quarter" idx="1"/>
          </p:nvPr>
        </p:nvSpPr>
        <p:spPr/>
        <p:txBody>
          <a:bodyPr/>
          <a:lstStyle/>
          <a:p>
            <a:pPr>
              <a:buFont typeface="Wingdings" pitchFamily="2" charset="2"/>
              <a:buChar char="q"/>
            </a:pPr>
            <a:r>
              <a:rPr lang="en-US" dirty="0" smtClean="0"/>
              <a:t>How 3D TV may affect your health</a:t>
            </a:r>
          </a:p>
          <a:p>
            <a:pPr lvl="1">
              <a:buFont typeface="Wingdings" pitchFamily="2" charset="2"/>
              <a:buChar char="§"/>
            </a:pPr>
            <a:r>
              <a:rPr lang="en-US" sz="2400" dirty="0" smtClean="0">
                <a:solidFill>
                  <a:schemeClr val="tx1"/>
                </a:solidFill>
              </a:rPr>
              <a:t>May trigger epileptic seizure &amp; stroke</a:t>
            </a:r>
          </a:p>
          <a:p>
            <a:pPr lvl="1">
              <a:buFont typeface="Wingdings" pitchFamily="2" charset="2"/>
              <a:buChar char="§"/>
            </a:pPr>
            <a:r>
              <a:rPr lang="en-US" sz="2400" dirty="0" smtClean="0">
                <a:solidFill>
                  <a:schemeClr val="tx1"/>
                </a:solidFill>
              </a:rPr>
              <a:t>May damage eyesight</a:t>
            </a:r>
          </a:p>
          <a:p>
            <a:pPr lvl="1">
              <a:buFont typeface="Wingdings" pitchFamily="2" charset="2"/>
              <a:buChar char="§"/>
            </a:pPr>
            <a:r>
              <a:rPr lang="en-US" sz="2400" dirty="0" smtClean="0">
                <a:solidFill>
                  <a:schemeClr val="tx1"/>
                </a:solidFill>
              </a:rPr>
              <a:t>May cause:</a:t>
            </a:r>
          </a:p>
          <a:p>
            <a:pPr lvl="2">
              <a:buFont typeface="Wingdings" pitchFamily="2" charset="2"/>
              <a:buChar char="§"/>
            </a:pPr>
            <a:r>
              <a:rPr lang="en-US" dirty="0" smtClean="0"/>
              <a:t>motion sickness</a:t>
            </a:r>
          </a:p>
          <a:p>
            <a:pPr lvl="2">
              <a:buFont typeface="Wingdings" pitchFamily="2" charset="2"/>
              <a:buChar char="§"/>
            </a:pPr>
            <a:r>
              <a:rPr lang="en-US" dirty="0" smtClean="0"/>
              <a:t>perceptual after effects</a:t>
            </a:r>
          </a:p>
          <a:p>
            <a:pPr lvl="2">
              <a:buFont typeface="Wingdings" pitchFamily="2" charset="2"/>
              <a:buChar char="§"/>
            </a:pPr>
            <a:r>
              <a:rPr lang="en-US" dirty="0" smtClean="0"/>
              <a:t>disorientation</a:t>
            </a:r>
          </a:p>
          <a:p>
            <a:pPr lvl="2">
              <a:buFont typeface="Wingdings" pitchFamily="2" charset="2"/>
              <a:buChar char="§"/>
            </a:pPr>
            <a:r>
              <a:rPr lang="en-US" dirty="0" smtClean="0"/>
              <a:t>eye strain</a:t>
            </a:r>
          </a:p>
          <a:p>
            <a:pPr lvl="2">
              <a:buFont typeface="Wingdings" pitchFamily="2" charset="2"/>
              <a:buChar char="§"/>
            </a:pPr>
            <a:r>
              <a:rPr lang="en-US" dirty="0" smtClean="0"/>
              <a:t>decreased postural stability</a:t>
            </a:r>
          </a:p>
          <a:p>
            <a:pPr>
              <a:buFont typeface="Wingdings" pitchFamily="2" charset="2"/>
              <a:buChar char="§"/>
            </a:pPr>
            <a:endParaRPr lang="en-US" dirty="0"/>
          </a:p>
        </p:txBody>
      </p:sp>
      <p:pic>
        <p:nvPicPr>
          <p:cNvPr id="4" name="Picture 3" descr="ff.jpg"/>
          <p:cNvPicPr>
            <a:picLocks noChangeAspect="1"/>
          </p:cNvPicPr>
          <p:nvPr/>
        </p:nvPicPr>
        <p:blipFill>
          <a:blip r:embed="rId3"/>
          <a:srcRect/>
          <a:stretch>
            <a:fillRect/>
          </a:stretch>
        </p:blipFill>
        <p:spPr bwMode="auto">
          <a:xfrm>
            <a:off x="5257800" y="2667000"/>
            <a:ext cx="33528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 calcmode="lin" valueType="num">
                                      <p:cBhvr additive="base">
                                        <p:cTn id="5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7" presetID="31" presetClass="entr" presetSubtype="0" fill="hold" nodeType="withEffect">
                                  <p:stCondLst>
                                    <p:cond delay="0"/>
                                  </p:stCondLst>
                                  <p:iterate type="lt">
                                    <p:tmPct val="5000"/>
                                  </p:iterate>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 calcmode="lin" valueType="num">
                                      <p:cBhvr>
                                        <p:cTn id="61" dur="1000" fill="hold"/>
                                        <p:tgtEl>
                                          <p:spTgt spid="4"/>
                                        </p:tgtEl>
                                        <p:attrNameLst>
                                          <p:attrName>style.rotation</p:attrName>
                                        </p:attrNameLst>
                                      </p:cBhvr>
                                      <p:tavLst>
                                        <p:tav tm="0">
                                          <p:val>
                                            <p:fltVal val="90"/>
                                          </p:val>
                                        </p:tav>
                                        <p:tav tm="100000">
                                          <p:val>
                                            <p:fltVal val="0"/>
                                          </p:val>
                                        </p:tav>
                                      </p:tavLst>
                                    </p:anim>
                                    <p:animEffect transition="in" filter="fade">
                                      <p:cBhvr>
                                        <p:cTn id="6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st Wallpapers (11).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normAutofit fontScale="90000"/>
          </a:bodyPr>
          <a:lstStyle/>
          <a:p>
            <a:r>
              <a:rPr lang="en-US" sz="4400" dirty="0" smtClean="0">
                <a:solidFill>
                  <a:schemeClr val="bg2">
                    <a:lumMod val="50000"/>
                  </a:schemeClr>
                </a:solidFill>
              </a:rPr>
              <a:t>Nation-Building Implications</a:t>
            </a:r>
            <a:endParaRPr lang="en-US" dirty="0">
              <a:solidFill>
                <a:schemeClr val="bg2">
                  <a:lumMod val="50000"/>
                </a:schemeClr>
              </a:solidFill>
            </a:endParaRPr>
          </a:p>
        </p:txBody>
      </p:sp>
      <p:sp>
        <p:nvSpPr>
          <p:cNvPr id="2" name="Content Placeholder 1"/>
          <p:cNvSpPr>
            <a:spLocks noGrp="1"/>
          </p:cNvSpPr>
          <p:nvPr>
            <p:ph sz="quarter" idx="1"/>
          </p:nvPr>
        </p:nvSpPr>
        <p:spPr/>
        <p:txBody>
          <a:bodyPr/>
          <a:lstStyle/>
          <a:p>
            <a:pPr>
              <a:buFont typeface="Wingdings" pitchFamily="2" charset="2"/>
              <a:buChar char="q"/>
            </a:pPr>
            <a:r>
              <a:rPr lang="en-US" sz="2800" dirty="0" smtClean="0"/>
              <a:t>Could help other fields – architecture, communications, etc.</a:t>
            </a:r>
          </a:p>
          <a:p>
            <a:pPr lvl="1">
              <a:buFont typeface="Wingdings" pitchFamily="2" charset="2"/>
              <a:buChar char="§"/>
            </a:pPr>
            <a:r>
              <a:rPr lang="en-US" sz="2400" dirty="0" smtClean="0">
                <a:solidFill>
                  <a:schemeClr val="tx1"/>
                </a:solidFill>
              </a:rPr>
              <a:t>Build more high standard infrastructure</a:t>
            </a:r>
          </a:p>
          <a:p>
            <a:endParaRPr lang="en-US" dirty="0"/>
          </a:p>
        </p:txBody>
      </p:sp>
      <p:pic>
        <p:nvPicPr>
          <p:cNvPr id="4" name="Picture 4"/>
          <p:cNvPicPr>
            <a:picLocks noChangeAspect="1" noChangeArrowheads="1"/>
          </p:cNvPicPr>
          <p:nvPr/>
        </p:nvPicPr>
        <p:blipFill>
          <a:blip r:embed="rId3"/>
          <a:srcRect/>
          <a:stretch>
            <a:fillRect/>
          </a:stretch>
        </p:blipFill>
        <p:spPr bwMode="auto">
          <a:xfrm>
            <a:off x="0" y="3975100"/>
            <a:ext cx="2971800" cy="2654300"/>
          </a:xfrm>
          <a:prstGeom prst="rect">
            <a:avLst/>
          </a:prstGeom>
          <a:no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6096000" y="3962400"/>
            <a:ext cx="3048000" cy="26670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srcRect/>
          <a:stretch>
            <a:fillRect/>
          </a:stretch>
        </p:blipFill>
        <p:spPr bwMode="auto">
          <a:xfrm>
            <a:off x="2971800" y="3962400"/>
            <a:ext cx="3124200" cy="2667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1" end="1"/>
                                            </p:txEl>
                                          </p:spTgt>
                                        </p:tgtEl>
                                      </p:cBhvr>
                                    </p:animEffect>
                                  </p:childTnLst>
                                </p:cTn>
                              </p:par>
                              <p:par>
                                <p:cTn id="31" presetID="4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31" presetClass="entr" presetSubtype="0" fill="hold" nodeType="withEffect">
                                  <p:stCondLst>
                                    <p:cond delay="0"/>
                                  </p:stCondLst>
                                  <p:iterate type="lt">
                                    <p:tmPct val="5000"/>
                                  </p:iterate>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err="1" smtClean="0">
                <a:solidFill>
                  <a:schemeClr val="bg2">
                    <a:lumMod val="50000"/>
                  </a:schemeClr>
                </a:solidFill>
              </a:rPr>
              <a:t>Advatnages</a:t>
            </a:r>
            <a:r>
              <a:rPr lang="en-US" dirty="0" smtClean="0">
                <a:solidFill>
                  <a:schemeClr val="bg2">
                    <a:lumMod val="50000"/>
                  </a:schemeClr>
                </a:solidFill>
              </a:rPr>
              <a:t> of 3D Technology</a:t>
            </a:r>
            <a:endParaRPr lang="en-US" dirty="0">
              <a:solidFill>
                <a:schemeClr val="bg2">
                  <a:lumMod val="50000"/>
                </a:schemeClr>
              </a:solidFill>
            </a:endParaRPr>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sz="2400" dirty="0" smtClean="0"/>
              <a:t>It is no secret that students of today live in a multimedia world where They use video as their primary form of engagement  and communication.</a:t>
            </a:r>
          </a:p>
          <a:p>
            <a:pPr>
              <a:buFont typeface="Wingdings" pitchFamily="2" charset="2"/>
              <a:buChar char="§"/>
            </a:pPr>
            <a:r>
              <a:rPr lang="en-US" sz="2400" dirty="0" smtClean="0"/>
              <a:t>Teachers and administrators are looking for ways to present information to student that will not only spark there interest but also encourage them to explore a subject more thoroughly. </a:t>
            </a:r>
          </a:p>
          <a:p>
            <a:pPr>
              <a:buFont typeface="Wingdings" pitchFamily="2" charset="2"/>
              <a:buChar char="§"/>
            </a:pPr>
            <a:r>
              <a:rPr lang="en-US" sz="2400" dirty="0" smtClean="0"/>
              <a:t>The advent of affordable 3D technology promises to bring in to reality the Dream of fully engaged students.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1"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t.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err="1" smtClean="0">
                <a:solidFill>
                  <a:schemeClr val="bg2">
                    <a:lumMod val="50000"/>
                  </a:schemeClr>
                </a:solidFill>
              </a:rPr>
              <a:t>Effecs</a:t>
            </a:r>
            <a:r>
              <a:rPr lang="en-US" dirty="0" smtClean="0">
                <a:solidFill>
                  <a:schemeClr val="bg2">
                    <a:lumMod val="50000"/>
                  </a:schemeClr>
                </a:solidFill>
              </a:rPr>
              <a:t> of 3D technology</a:t>
            </a:r>
            <a:endParaRPr lang="en-US" dirty="0">
              <a:solidFill>
                <a:schemeClr val="bg2">
                  <a:lumMod val="50000"/>
                </a:schemeClr>
              </a:solidFill>
            </a:endParaRPr>
          </a:p>
        </p:txBody>
      </p:sp>
      <p:sp>
        <p:nvSpPr>
          <p:cNvPr id="2" name="Content Placeholder 1"/>
          <p:cNvSpPr>
            <a:spLocks noGrp="1"/>
          </p:cNvSpPr>
          <p:nvPr>
            <p:ph sz="quarter" idx="1"/>
          </p:nvPr>
        </p:nvSpPr>
        <p:spPr>
          <a:xfrm>
            <a:off x="685799" y="1527048"/>
            <a:ext cx="7772401" cy="4416552"/>
          </a:xfrm>
        </p:spPr>
        <p:txBody>
          <a:bodyPr>
            <a:normAutofit/>
          </a:bodyPr>
          <a:lstStyle/>
          <a:p>
            <a:pPr>
              <a:buFont typeface="Wingdings" pitchFamily="2" charset="2"/>
              <a:buChar char="q"/>
            </a:pPr>
            <a:r>
              <a:rPr lang="en-US" sz="2000" dirty="0" smtClean="0"/>
              <a:t>What are the disadvantages of 3D cinema </a:t>
            </a:r>
            <a:r>
              <a:rPr lang="en-US" sz="2000" dirty="0" err="1" smtClean="0"/>
              <a:t>ot</a:t>
            </a:r>
            <a:r>
              <a:rPr lang="en-US" sz="2000" dirty="0" smtClean="0"/>
              <a:t> television?</a:t>
            </a:r>
          </a:p>
          <a:p>
            <a:pPr>
              <a:buNone/>
            </a:pPr>
            <a:r>
              <a:rPr lang="en-US" sz="2000" dirty="0" smtClean="0"/>
              <a:t>       Valid disadvantages of current 3D technologies are:</a:t>
            </a:r>
          </a:p>
          <a:p>
            <a:pPr marL="624078" indent="-514350">
              <a:buFont typeface="Wingdings" pitchFamily="2" charset="2"/>
              <a:buChar char="§"/>
            </a:pPr>
            <a:r>
              <a:rPr lang="en-US" sz="2000" dirty="0" smtClean="0"/>
              <a:t>Watching 3D content will always result in loss of brightness </a:t>
            </a:r>
          </a:p>
          <a:p>
            <a:pPr marL="624078" indent="-514350">
              <a:buFont typeface="Wingdings" pitchFamily="2" charset="2"/>
              <a:buChar char="§"/>
            </a:pPr>
            <a:r>
              <a:rPr lang="en-US" sz="2000" dirty="0" smtClean="0"/>
              <a:t>2) The glasses are uncomfortable for people who don’t normally wear glasses.</a:t>
            </a:r>
          </a:p>
          <a:p>
            <a:pPr marL="624078" indent="-514350">
              <a:buFont typeface="Wingdings" pitchFamily="2" charset="2"/>
              <a:buChar char="§"/>
            </a:pPr>
            <a:r>
              <a:rPr lang="en-US" sz="2000" dirty="0" smtClean="0"/>
              <a:t>3) The glasses are uncomfortable for people who do normally wear glasses because the 3D glasses must be worn over those existing glasses.</a:t>
            </a:r>
          </a:p>
          <a:p>
            <a:pPr marL="624078" indent="-514350">
              <a:buFont typeface="Wingdings" pitchFamily="2" charset="2"/>
              <a:buChar char="§"/>
            </a:pPr>
            <a:r>
              <a:rPr lang="en-US" sz="2000" dirty="0" smtClean="0"/>
              <a:t>4) Shutter glass 3D technology requires on going maintenance. Passive 3D technology does not require much maintenance but it is also their to find on the consumer market. </a:t>
            </a:r>
          </a:p>
          <a:p>
            <a:pPr marL="624078"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dirty="0"/>
          </a:p>
        </p:txBody>
      </p:sp>
      <p:pic>
        <p:nvPicPr>
          <p:cNvPr id="6" name="Picture 5" descr="frt.jpg"/>
          <p:cNvPicPr>
            <a:picLocks noChangeAspect="1"/>
          </p:cNvPicPr>
          <p:nvPr/>
        </p:nvPicPr>
        <p:blipFill>
          <a:blip r:embed="rId3"/>
          <a:stretch>
            <a:fillRect/>
          </a:stretch>
        </p:blipFill>
        <p:spPr>
          <a:xfrm>
            <a:off x="0" y="0"/>
            <a:ext cx="9144000" cy="7086600"/>
          </a:xfrm>
          <a:prstGeom prst="rect">
            <a:avLst/>
          </a:prstGeom>
        </p:spPr>
      </p:pic>
      <p:pic>
        <p:nvPicPr>
          <p:cNvPr id="5" name="Content Placeholder 4" descr="3d-thank-you-note.jpg"/>
          <p:cNvPicPr>
            <a:picLocks noGrp="1" noChangeAspect="1"/>
          </p:cNvPicPr>
          <p:nvPr>
            <p:ph sz="quarter" idx="1"/>
          </p:nvPr>
        </p:nvPicPr>
        <p:blipFill>
          <a:blip r:embed="rId4"/>
          <a:stretch>
            <a:fillRect/>
          </a:stretch>
        </p:blipFill>
        <p:spPr>
          <a:xfrm>
            <a:off x="457200" y="533400"/>
            <a:ext cx="8077200" cy="5029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est Wallpapers (11).jpg"/>
          <p:cNvPicPr>
            <a:picLocks noChangeAspect="1"/>
          </p:cNvPicPr>
          <p:nvPr/>
        </p:nvPicPr>
        <p:blipFill>
          <a:blip r:embed="rId2"/>
          <a:stretch>
            <a:fillRect/>
          </a:stretch>
        </p:blipFill>
        <p:spPr>
          <a:xfrm>
            <a:off x="0" y="0"/>
            <a:ext cx="9144000" cy="6858000"/>
          </a:xfrm>
          <a:prstGeom prst="rect">
            <a:avLst/>
          </a:prstGeom>
        </p:spPr>
      </p:pic>
      <p:pic>
        <p:nvPicPr>
          <p:cNvPr id="27650" name="Picture 2" descr="globe anim"/>
          <p:cNvPicPr>
            <a:picLocks noChangeAspect="1" noChangeArrowheads="1" noCrop="1"/>
          </p:cNvPicPr>
          <p:nvPr/>
        </p:nvPicPr>
        <p:blipFill>
          <a:blip r:embed="rId3"/>
          <a:srcRect/>
          <a:stretch>
            <a:fillRect/>
          </a:stretch>
        </p:blipFill>
        <p:spPr bwMode="auto">
          <a:xfrm>
            <a:off x="304800" y="4191000"/>
            <a:ext cx="2459037" cy="2459037"/>
          </a:xfrm>
          <a:prstGeom prst="rect">
            <a:avLst/>
          </a:prstGeom>
          <a:noFill/>
        </p:spPr>
      </p:pic>
      <p:sp>
        <p:nvSpPr>
          <p:cNvPr id="27651" name="Rectangle 3"/>
          <p:cNvSpPr>
            <a:spLocks noGrp="1" noChangeArrowheads="1"/>
          </p:cNvSpPr>
          <p:nvPr>
            <p:ph type="title" sz="quarter"/>
          </p:nvPr>
        </p:nvSpPr>
        <p:spPr>
          <a:xfrm>
            <a:off x="0" y="609600"/>
            <a:ext cx="5562600" cy="685800"/>
          </a:xfrm>
        </p:spPr>
        <p:txBody>
          <a:bodyPr/>
          <a:lstStyle/>
          <a:p>
            <a:r>
              <a:rPr lang="en-US" sz="3600" b="1" i="1" dirty="0">
                <a:solidFill>
                  <a:schemeClr val="bg2">
                    <a:lumMod val="50000"/>
                  </a:schemeClr>
                </a:solidFill>
                <a:effectLst>
                  <a:outerShdw blurRad="38100" dist="38100" dir="2700000" algn="tl">
                    <a:srgbClr val="C0C0C0"/>
                  </a:outerShdw>
                </a:effectLst>
                <a:latin typeface="Bodoni MT" pitchFamily="18" charset="0"/>
              </a:rPr>
              <a:t>QUESTIONS??????.....</a:t>
            </a:r>
          </a:p>
        </p:txBody>
      </p:sp>
      <p:pic>
        <p:nvPicPr>
          <p:cNvPr id="27656" name="Picture 8" descr="idea"/>
          <p:cNvPicPr>
            <a:picLocks noGrp="1" noChangeAspect="1" noChangeArrowheads="1"/>
          </p:cNvPicPr>
          <p:nvPr>
            <p:ph sz="quarter" idx="1"/>
          </p:nvPr>
        </p:nvPicPr>
        <p:blipFill>
          <a:blip r:embed="rId4"/>
          <a:srcRect/>
          <a:stretch>
            <a:fillRect/>
          </a:stretch>
        </p:blipFill>
        <p:spPr>
          <a:xfrm>
            <a:off x="6705600" y="0"/>
            <a:ext cx="2438400" cy="2743200"/>
          </a:xfrm>
          <a:noFill/>
          <a:ln/>
        </p:spPr>
      </p:pic>
      <p:pic>
        <p:nvPicPr>
          <p:cNvPr id="27653" name="Picture 5" descr="smart_guy_getting_an_idea_hg_clr"/>
          <p:cNvPicPr>
            <a:picLocks noGrp="1" noChangeAspect="1" noChangeArrowheads="1" noCrop="1"/>
          </p:cNvPicPr>
          <p:nvPr>
            <p:ph sz="quarter" idx="2"/>
          </p:nvPr>
        </p:nvPicPr>
        <p:blipFill>
          <a:blip r:embed="rId5"/>
          <a:srcRect/>
          <a:stretch>
            <a:fillRect/>
          </a:stretch>
        </p:blipFill>
        <p:spPr>
          <a:xfrm>
            <a:off x="457200" y="2057400"/>
            <a:ext cx="2362200" cy="2819400"/>
          </a:xfrm>
          <a:noFill/>
          <a:ln/>
        </p:spPr>
      </p:pic>
      <p:pic>
        <p:nvPicPr>
          <p:cNvPr id="27660" name="Picture 12" descr="amt_gun_pistol_showcase_hg_clr"/>
          <p:cNvPicPr>
            <a:picLocks noGrp="1" noChangeAspect="1" noChangeArrowheads="1" noCrop="1"/>
          </p:cNvPicPr>
          <p:nvPr>
            <p:ph sz="quarter" idx="3"/>
          </p:nvPr>
        </p:nvPicPr>
        <p:blipFill>
          <a:blip r:embed="rId6"/>
          <a:srcRect/>
          <a:stretch>
            <a:fillRect/>
          </a:stretch>
        </p:blipFill>
        <p:spPr>
          <a:xfrm>
            <a:off x="4953000" y="533400"/>
            <a:ext cx="2447925" cy="1981200"/>
          </a:xfrm>
          <a:noFill/>
          <a:ln/>
        </p:spPr>
      </p:pic>
      <p:sp>
        <p:nvSpPr>
          <p:cNvPr id="27655" name="Text Box 7"/>
          <p:cNvSpPr txBox="1">
            <a:spLocks noChangeArrowheads="1"/>
          </p:cNvSpPr>
          <p:nvPr/>
        </p:nvSpPr>
        <p:spPr bwMode="auto">
          <a:xfrm>
            <a:off x="8001000" y="2057400"/>
            <a:ext cx="533400" cy="914400"/>
          </a:xfrm>
          <a:prstGeom prst="rect">
            <a:avLst/>
          </a:prstGeom>
          <a:noFill/>
          <a:ln w="9525">
            <a:noFill/>
            <a:miter lim="800000"/>
            <a:headEnd/>
            <a:tailEnd/>
          </a:ln>
          <a:effectLst/>
        </p:spPr>
        <p:txBody>
          <a:bodyPr>
            <a:spAutoFit/>
          </a:bodyPr>
          <a:lstStyle/>
          <a:p>
            <a:pPr>
              <a:spcBef>
                <a:spcPct val="50000"/>
              </a:spcBef>
            </a:pPr>
            <a:r>
              <a:rPr lang="en-US" sz="5400">
                <a:solidFill>
                  <a:schemeClr val="accent1"/>
                </a:solidFill>
              </a:rPr>
              <a:t>?</a:t>
            </a:r>
          </a:p>
        </p:txBody>
      </p:sp>
      <p:pic>
        <p:nvPicPr>
          <p:cNvPr id="27664" name="Picture 16" descr="question_pop_up_from_box_rotate_hg_clr"/>
          <p:cNvPicPr>
            <a:picLocks noGrp="1" noChangeAspect="1" noChangeArrowheads="1" noCrop="1"/>
          </p:cNvPicPr>
          <p:nvPr>
            <p:ph sz="quarter" idx="4"/>
          </p:nvPr>
        </p:nvPicPr>
        <p:blipFill>
          <a:blip r:embed="rId7"/>
          <a:srcRect/>
          <a:stretch>
            <a:fillRect/>
          </a:stretch>
        </p:blipFill>
        <p:spPr>
          <a:xfrm>
            <a:off x="2743200" y="1828800"/>
            <a:ext cx="1619250" cy="1981200"/>
          </a:xfrm>
          <a:noFill/>
          <a:ln/>
        </p:spPr>
      </p:pic>
      <p:pic>
        <p:nvPicPr>
          <p:cNvPr id="27666" name="Picture 18" descr="FP-Fire Safety Presentation"/>
          <p:cNvPicPr>
            <a:picLocks noChangeAspect="1" noChangeArrowheads="1"/>
          </p:cNvPicPr>
          <p:nvPr/>
        </p:nvPicPr>
        <p:blipFill>
          <a:blip r:embed="rId8"/>
          <a:srcRect/>
          <a:stretch>
            <a:fillRect/>
          </a:stretch>
        </p:blipFill>
        <p:spPr bwMode="auto">
          <a:xfrm>
            <a:off x="4191000" y="3048000"/>
            <a:ext cx="47244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7651"/>
                                        </p:tgtEl>
                                        <p:attrNameLst>
                                          <p:attrName>style.visibility</p:attrName>
                                        </p:attrNameLst>
                                      </p:cBhvr>
                                      <p:to>
                                        <p:strVal val="visible"/>
                                      </p:to>
                                    </p:set>
                                    <p:anim calcmode="lin" valueType="num">
                                      <p:cBhvr>
                                        <p:cTn id="7" dur="3000" fill="hold"/>
                                        <p:tgtEl>
                                          <p:spTgt spid="27651"/>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27651"/>
                                        </p:tgtEl>
                                        <p:attrNameLst>
                                          <p:attrName>ppt_y</p:attrName>
                                        </p:attrNameLst>
                                      </p:cBhvr>
                                      <p:tavLst>
                                        <p:tav tm="0">
                                          <p:val>
                                            <p:strVal val="#ppt_y"/>
                                          </p:val>
                                        </p:tav>
                                        <p:tav tm="100000">
                                          <p:val>
                                            <p:strVal val="#ppt_y"/>
                                          </p:val>
                                        </p:tav>
                                      </p:tavLst>
                                    </p:anim>
                                    <p:anim calcmode="lin" valueType="num">
                                      <p:cBhvr>
                                        <p:cTn id="9" dur="3000" fill="hold"/>
                                        <p:tgtEl>
                                          <p:spTgt spid="27651"/>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276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27651"/>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grpId="1" nodeType="clickEffect">
                                  <p:stCondLst>
                                    <p:cond delay="0"/>
                                  </p:stCondLst>
                                  <p:iterate type="lt">
                                    <p:tmPct val="0"/>
                                  </p:iterate>
                                  <p:childTnLst>
                                    <p:set>
                                      <p:cBhvr>
                                        <p:cTn id="15" dur="1" fill="hold">
                                          <p:stCondLst>
                                            <p:cond delay="0"/>
                                          </p:stCondLst>
                                        </p:cTn>
                                        <p:tgtEl>
                                          <p:spTgt spid="27651"/>
                                        </p:tgtEl>
                                        <p:attrNameLst>
                                          <p:attrName>style.visibility</p:attrName>
                                        </p:attrNameLst>
                                      </p:cBhvr>
                                      <p:to>
                                        <p:strVal val="visible"/>
                                      </p:to>
                                    </p:set>
                                    <p:anim calcmode="lin" valueType="num">
                                      <p:cBhvr>
                                        <p:cTn id="16" dur="5000" fill="hold"/>
                                        <p:tgtEl>
                                          <p:spTgt spid="27651"/>
                                        </p:tgtEl>
                                        <p:attrNameLst>
                                          <p:attrName>ppt_w</p:attrName>
                                        </p:attrNameLst>
                                      </p:cBhvr>
                                      <p:tavLst>
                                        <p:tav tm="0" fmla="#ppt_w*sin(2.5*pi*$)">
                                          <p:val>
                                            <p:fltVal val="0"/>
                                          </p:val>
                                        </p:tav>
                                        <p:tav tm="100000">
                                          <p:val>
                                            <p:fltVal val="1"/>
                                          </p:val>
                                        </p:tav>
                                      </p:tavLst>
                                    </p:anim>
                                    <p:anim calcmode="lin" valueType="num">
                                      <p:cBhvr>
                                        <p:cTn id="17" dur="5000" fill="hold"/>
                                        <p:tgtEl>
                                          <p:spTgt spid="276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V="1">
            <a:off x="301753" y="0"/>
            <a:ext cx="8534400" cy="228600"/>
          </a:xfrm>
        </p:spPr>
        <p:txBody>
          <a:bodyPr>
            <a:normAutofit fontScale="90000"/>
          </a:bodyPr>
          <a:lstStyle/>
          <a:p>
            <a:r>
              <a:rPr lang="en-US" dirty="0" smtClean="0"/>
              <a:t>	</a:t>
            </a:r>
            <a:endParaRPr lang="en-US" dirty="0"/>
          </a:p>
        </p:txBody>
      </p:sp>
      <p:pic>
        <p:nvPicPr>
          <p:cNvPr id="8" name="Content Placeholder 7" descr="intro.jpg"/>
          <p:cNvPicPr>
            <a:picLocks noGrp="1" noChangeAspect="1"/>
          </p:cNvPicPr>
          <p:nvPr>
            <p:ph sz="quarter" idx="1"/>
          </p:nvPr>
        </p:nvPicPr>
        <p:blipFill>
          <a:blip r:embed="rId2"/>
          <a:stretch>
            <a:fillRect/>
          </a:stretch>
        </p:blipFill>
        <p:spPr>
          <a:xfrm>
            <a:off x="0" y="0"/>
            <a:ext cx="9144000" cy="68104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st Wallpapers (11).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sz="quarter" idx="1"/>
          </p:nvPr>
        </p:nvSpPr>
        <p:spPr bwMode="blackGray">
          <a:ln>
            <a:gradFill>
              <a:gsLst>
                <a:gs pos="0">
                  <a:schemeClr val="bg2">
                    <a:lumMod val="90000"/>
                    <a:alpha val="99000"/>
                  </a:schemeClr>
                </a:gs>
                <a:gs pos="50000">
                  <a:schemeClr val="accent1">
                    <a:tint val="44500"/>
                    <a:satMod val="160000"/>
                  </a:schemeClr>
                </a:gs>
                <a:gs pos="100000">
                  <a:schemeClr val="accent1">
                    <a:tint val="23500"/>
                    <a:satMod val="160000"/>
                  </a:schemeClr>
                </a:gs>
              </a:gsLst>
              <a:lin ang="5400000" scaled="0"/>
            </a:gradFill>
          </a:ln>
          <a:effectLst>
            <a:outerShdw blurRad="990600" dist="1409700" dir="21540000" sx="200000" sy="200000" algn="ctr" rotWithShape="0">
              <a:srgbClr val="000000">
                <a:alpha val="46000"/>
              </a:srgbClr>
            </a:outerShdw>
          </a:effectLst>
          <a:scene3d>
            <a:camera prst="orthographicFront"/>
            <a:lightRig rig="threePt" dir="t"/>
          </a:scene3d>
          <a:sp3d extrusionH="76200" contourW="12700" prstMaterial="matte">
            <a:extrusionClr>
              <a:schemeClr val="accent2"/>
            </a:extrusionClr>
            <a:contourClr>
              <a:schemeClr val="bg1"/>
            </a:contourClr>
          </a:sp3d>
        </p:spPr>
        <p:txBody>
          <a:bodyPr/>
          <a:lstStyle/>
          <a:p>
            <a:r>
              <a:rPr lang="en-US" dirty="0" smtClean="0"/>
              <a:t>Watching movies in the third dimension might seem like space-age entertainment, but the technology is older than your great grand father.</a:t>
            </a:r>
          </a:p>
          <a:p>
            <a:r>
              <a:rPr lang="en-US" dirty="0" smtClean="0"/>
              <a:t>According to sensio, a Canada-based manufacturer of 3D home Technology “Stereoscopic photography, or the technique of creating a ‘Third dimension’ was first invented in 1838”.</a:t>
            </a:r>
            <a:endParaRPr lang="en-US" dirty="0"/>
          </a:p>
        </p:txBody>
      </p:sp>
      <p:sp>
        <p:nvSpPr>
          <p:cNvPr id="7" name="Title 6"/>
          <p:cNvSpPr>
            <a:spLocks noGrp="1"/>
          </p:cNvSpPr>
          <p:nvPr>
            <p:ph type="title"/>
          </p:nvPr>
        </p:nvSpPr>
        <p:spPr/>
        <p:txBody>
          <a:bodyPr/>
          <a:lstStyle/>
          <a:p>
            <a:r>
              <a:rPr lang="en-US" dirty="0" smtClean="0">
                <a:solidFill>
                  <a:schemeClr val="bg2">
                    <a:lumMod val="50000"/>
                  </a:schemeClr>
                </a:solidFill>
              </a:rPr>
              <a:t>History</a:t>
            </a:r>
            <a:endParaRPr lang="en-US" dirty="0">
              <a:solidFill>
                <a:schemeClr val="bg2">
                  <a:lumMod val="50000"/>
                </a:schemeClr>
              </a:solidFill>
            </a:endParaRPr>
          </a:p>
        </p:txBody>
      </p:sp>
      <p:pic>
        <p:nvPicPr>
          <p:cNvPr id="5" name="Picture 4" descr="OldStereoscopeGlasses.jpg"/>
          <p:cNvPicPr>
            <a:picLocks noChangeAspect="1"/>
          </p:cNvPicPr>
          <p:nvPr/>
        </p:nvPicPr>
        <p:blipFill>
          <a:blip r:embed="rId3"/>
          <a:stretch>
            <a:fillRect/>
          </a:stretch>
        </p:blipFill>
        <p:spPr>
          <a:xfrm>
            <a:off x="4114800" y="4267200"/>
            <a:ext cx="4447032"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ppt_x</p:attrName>
                                        </p:attrNameLst>
                                      </p:cBhvr>
                                      <p:tavLst>
                                        <p:tav tm="0">
                                          <p:val>
                                            <p:strVal val="#ppt_x-.2"/>
                                          </p:val>
                                        </p:tav>
                                        <p:tav tm="100000">
                                          <p:val>
                                            <p:strVal val="#ppt_x"/>
                                          </p:val>
                                        </p:tav>
                                      </p:tavLst>
                                    </p:anim>
                                    <p:anim calcmode="lin" valueType="num">
                                      <p:cBhvr>
                                        <p:cTn id="8" dur="2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bg/>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
                                            <p:txEl>
                                              <p:pRg st="0" end="0"/>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2000"/>
                                        <p:tgtEl>
                                          <p:spTgt spid="3">
                                            <p:txEl>
                                              <p:pRg st="1" end="1"/>
                                            </p:txEl>
                                          </p:spTgt>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85800"/>
            <a:ext cx="8534400" cy="758952"/>
          </a:xfrm>
        </p:spPr>
        <p:txBody>
          <a:bodyPr>
            <a:normAutofit fontScale="90000"/>
          </a:bodyPr>
          <a:lstStyle/>
          <a:p>
            <a:r>
              <a:rPr lang="en-US" b="1" dirty="0" smtClean="0">
                <a:solidFill>
                  <a:schemeClr val="accent4"/>
                </a:solidFill>
              </a:rPr>
              <a:t>What Is 3D Technology</a:t>
            </a:r>
            <a:br>
              <a:rPr lang="en-US" b="1" dirty="0" smtClean="0">
                <a:solidFill>
                  <a:schemeClr val="accent4"/>
                </a:solidFill>
              </a:rPr>
            </a:br>
            <a:endParaRPr lang="en-US" dirty="0">
              <a:solidFill>
                <a:schemeClr val="accent4"/>
              </a:solidFill>
            </a:endParaRPr>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  3D technology stands for three-dimensional technology.</a:t>
            </a:r>
          </a:p>
          <a:p>
            <a:pPr>
              <a:buFont typeface="Wingdings" pitchFamily="2" charset="2"/>
              <a:buChar char="q"/>
            </a:pPr>
            <a:r>
              <a:rPr lang="en-US" dirty="0" smtClean="0"/>
              <a:t>  3D technology is the illusion of depth, it is a visual representation system that tries to create or reproduce moving objects in the third dimension,</a:t>
            </a:r>
          </a:p>
          <a:p>
            <a:pPr>
              <a:buFont typeface="Wingdings" pitchFamily="2" charset="2"/>
              <a:buChar char="q"/>
            </a:pPr>
            <a:r>
              <a:rPr lang="en-US" dirty="0" smtClean="0"/>
              <a:t>  In simple that we have feel that whatever happens in 3D effect it is part of our real life.</a:t>
            </a:r>
            <a:endParaRPr lang="en-US" dirty="0"/>
          </a:p>
        </p:txBody>
      </p:sp>
      <p:pic>
        <p:nvPicPr>
          <p:cNvPr id="5" name="Picture 4" descr="vegas_3d_promo-480x360.jpg"/>
          <p:cNvPicPr>
            <a:picLocks noChangeAspect="1"/>
          </p:cNvPicPr>
          <p:nvPr/>
        </p:nvPicPr>
        <p:blipFill>
          <a:blip r:embed="rId3"/>
          <a:stretch>
            <a:fillRect/>
          </a:stretch>
        </p:blipFill>
        <p:spPr>
          <a:xfrm>
            <a:off x="304800" y="4648200"/>
            <a:ext cx="4343400" cy="2209800"/>
          </a:xfrm>
          <a:prstGeom prst="rect">
            <a:avLst/>
          </a:prstGeom>
        </p:spPr>
      </p:pic>
      <p:pic>
        <p:nvPicPr>
          <p:cNvPr id="6" name="Picture 5" descr="c32109dvb-3d_front.jpg"/>
          <p:cNvPicPr>
            <a:picLocks noChangeAspect="1"/>
          </p:cNvPicPr>
          <p:nvPr/>
        </p:nvPicPr>
        <p:blipFill>
          <a:blip r:embed="rId4" cstate="print"/>
          <a:stretch>
            <a:fillRect/>
          </a:stretch>
        </p:blipFill>
        <p:spPr>
          <a:xfrm>
            <a:off x="4648200" y="4648200"/>
            <a:ext cx="426720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2000"/>
                                        <p:tgtEl>
                                          <p:spTgt spid="3">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2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3">
                                            <p:txEl>
                                              <p:pRg st="1" end="1"/>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2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2000"/>
                                        <p:tgtEl>
                                          <p:spTgt spid="3">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2">
                    <a:lumMod val="50000"/>
                  </a:schemeClr>
                </a:solidFill>
              </a:rPr>
              <a:t>How we can see 3D images</a:t>
            </a:r>
            <a:endParaRPr lang="en-US" dirty="0">
              <a:solidFill>
                <a:schemeClr val="bg2">
                  <a:lumMod val="50000"/>
                </a:schemeClr>
              </a:solidFill>
            </a:endParaRPr>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Using 3D GLASSES</a:t>
            </a:r>
          </a:p>
          <a:p>
            <a:pPr>
              <a:buFont typeface="Wingdings" pitchFamily="2" charset="2"/>
              <a:buChar char="q"/>
            </a:pPr>
            <a:r>
              <a:rPr lang="en-US" dirty="0" smtClean="0"/>
              <a:t>Types</a:t>
            </a:r>
          </a:p>
          <a:p>
            <a:pPr>
              <a:buFont typeface="Wingdings" pitchFamily="2" charset="2"/>
              <a:buChar char="q"/>
            </a:pPr>
            <a:r>
              <a:rPr lang="en-US" dirty="0" smtClean="0"/>
              <a:t> 1) Anaglyph 3D Glasses</a:t>
            </a:r>
          </a:p>
          <a:p>
            <a:pPr>
              <a:buFont typeface="Wingdings" pitchFamily="2" charset="2"/>
              <a:buChar char="q"/>
            </a:pPr>
            <a:r>
              <a:rPr lang="en-US" dirty="0" smtClean="0"/>
              <a:t> 2) Polarized 3D Glasses</a:t>
            </a:r>
          </a:p>
          <a:p>
            <a:pPr>
              <a:buFont typeface="Wingdings" pitchFamily="2" charset="2"/>
              <a:buChar char="q"/>
            </a:pPr>
            <a:r>
              <a:rPr lang="en-US" dirty="0" smtClean="0"/>
              <a:t> 3) </a:t>
            </a:r>
            <a:r>
              <a:rPr lang="en-US" dirty="0" err="1" smtClean="0"/>
              <a:t>Pulfrich</a:t>
            </a:r>
            <a:r>
              <a:rPr lang="en-US" dirty="0" smtClean="0"/>
              <a:t> 3D Glasses</a:t>
            </a:r>
          </a:p>
        </p:txBody>
      </p:sp>
      <p:pic>
        <p:nvPicPr>
          <p:cNvPr id="5" name="Picture 4" descr="Circularly_polarized_glasses.jpg"/>
          <p:cNvPicPr>
            <a:picLocks noChangeAspect="1"/>
          </p:cNvPicPr>
          <p:nvPr/>
        </p:nvPicPr>
        <p:blipFill>
          <a:blip r:embed="rId3" cstate="print"/>
          <a:stretch>
            <a:fillRect/>
          </a:stretch>
        </p:blipFill>
        <p:spPr>
          <a:xfrm>
            <a:off x="2819400" y="4114800"/>
            <a:ext cx="2740032" cy="1371600"/>
          </a:xfrm>
          <a:prstGeom prst="rect">
            <a:avLst/>
          </a:prstGeom>
        </p:spPr>
      </p:pic>
      <p:pic>
        <p:nvPicPr>
          <p:cNvPr id="6" name="Picture 5" descr="3d-Glasses_20090697318.jpg"/>
          <p:cNvPicPr>
            <a:picLocks noChangeAspect="1"/>
          </p:cNvPicPr>
          <p:nvPr/>
        </p:nvPicPr>
        <p:blipFill>
          <a:blip r:embed="rId4"/>
          <a:stretch>
            <a:fillRect/>
          </a:stretch>
        </p:blipFill>
        <p:spPr>
          <a:xfrm>
            <a:off x="0" y="4038600"/>
            <a:ext cx="2819400" cy="2667000"/>
          </a:xfrm>
          <a:prstGeom prst="rect">
            <a:avLst/>
          </a:prstGeom>
        </p:spPr>
      </p:pic>
      <p:pic>
        <p:nvPicPr>
          <p:cNvPr id="7" name="Picture 6" descr="3d-red-blue-glasses.jpg"/>
          <p:cNvPicPr>
            <a:picLocks noChangeAspect="1"/>
          </p:cNvPicPr>
          <p:nvPr/>
        </p:nvPicPr>
        <p:blipFill>
          <a:blip r:embed="rId5"/>
          <a:stretch>
            <a:fillRect/>
          </a:stretch>
        </p:blipFill>
        <p:spPr>
          <a:xfrm>
            <a:off x="5486400" y="3886200"/>
            <a:ext cx="3657600" cy="279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1" end="1"/>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2" end="2"/>
                                            </p:tx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3" end="3"/>
                                            </p:tx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4" end="4"/>
                                            </p:txEl>
                                          </p:spTgt>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fltVal val="0"/>
                                          </p:val>
                                        </p:tav>
                                        <p:tav tm="100000">
                                          <p:val>
                                            <p:strVal val="#ppt_w"/>
                                          </p:val>
                                        </p:tav>
                                      </p:tavLst>
                                    </p:anim>
                                    <p:anim calcmode="lin" valueType="num">
                                      <p:cBhvr>
                                        <p:cTn id="55" dur="1000" fill="hold"/>
                                        <p:tgtEl>
                                          <p:spTgt spid="5"/>
                                        </p:tgtEl>
                                        <p:attrNameLst>
                                          <p:attrName>ppt_h</p:attrName>
                                        </p:attrNameLst>
                                      </p:cBhvr>
                                      <p:tavLst>
                                        <p:tav tm="0">
                                          <p:val>
                                            <p:fltVal val="0"/>
                                          </p:val>
                                        </p:tav>
                                        <p:tav tm="100000">
                                          <p:val>
                                            <p:strVal val="#ppt_h"/>
                                          </p:val>
                                        </p:tav>
                                      </p:tavLst>
                                    </p:anim>
                                    <p:anim calcmode="lin" valueType="num">
                                      <p:cBhvr>
                                        <p:cTn id="56" dur="1000" fill="hold"/>
                                        <p:tgtEl>
                                          <p:spTgt spid="5"/>
                                        </p:tgtEl>
                                        <p:attrNameLst>
                                          <p:attrName>style.rotation</p:attrName>
                                        </p:attrNameLst>
                                      </p:cBhvr>
                                      <p:tavLst>
                                        <p:tav tm="0">
                                          <p:val>
                                            <p:fltVal val="90"/>
                                          </p:val>
                                        </p:tav>
                                        <p:tav tm="100000">
                                          <p:val>
                                            <p:fltVal val="0"/>
                                          </p:val>
                                        </p:tav>
                                      </p:tavLst>
                                    </p:anim>
                                    <p:animEffect transition="in" filter="fade">
                                      <p:cBhvr>
                                        <p:cTn id="57" dur="1000"/>
                                        <p:tgtEl>
                                          <p:spTgt spid="5"/>
                                        </p:tgtEl>
                                      </p:cBhvr>
                                    </p:animEffect>
                                  </p:childTnLst>
                                </p:cTn>
                              </p:par>
                              <p:par>
                                <p:cTn id="58" presetID="31" presetClass="entr" presetSubtype="0" fill="hold" nodeType="withEffect">
                                  <p:stCondLst>
                                    <p:cond delay="0"/>
                                  </p:stCondLst>
                                  <p:iterate type="lt">
                                    <p:tmPct val="5000"/>
                                  </p:iterate>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2">
                    <a:lumMod val="50000"/>
                  </a:schemeClr>
                </a:solidFill>
              </a:rPr>
              <a:t>Anaglyph 3D Glasses</a:t>
            </a:r>
            <a:endParaRPr lang="en-US" dirty="0">
              <a:solidFill>
                <a:schemeClr val="bg2">
                  <a:lumMod val="50000"/>
                </a:schemeClr>
              </a:solidFill>
            </a:endParaRPr>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Lenses of red/blue or red/green for interpreting anaglyph art. Used for viewing 3D comics, 3-D web sites on the internet, movies  and TV, 3D games, printing and art.</a:t>
            </a:r>
            <a:endParaRPr lang="en-US" dirty="0"/>
          </a:p>
        </p:txBody>
      </p:sp>
      <p:pic>
        <p:nvPicPr>
          <p:cNvPr id="5" name="Picture 4" descr="444-2091_ligphys.jpg"/>
          <p:cNvPicPr>
            <a:picLocks noChangeAspect="1"/>
          </p:cNvPicPr>
          <p:nvPr/>
        </p:nvPicPr>
        <p:blipFill>
          <a:blip r:embed="rId3" cstate="print"/>
          <a:stretch>
            <a:fillRect/>
          </a:stretch>
        </p:blipFill>
        <p:spPr>
          <a:xfrm>
            <a:off x="381000" y="3276600"/>
            <a:ext cx="4191000" cy="2812950"/>
          </a:xfrm>
          <a:prstGeom prst="rect">
            <a:avLst/>
          </a:prstGeom>
        </p:spPr>
      </p:pic>
      <p:pic>
        <p:nvPicPr>
          <p:cNvPr id="6" name="Picture 5" descr="anaglass2.jpg"/>
          <p:cNvPicPr>
            <a:picLocks noChangeAspect="1"/>
          </p:cNvPicPr>
          <p:nvPr/>
        </p:nvPicPr>
        <p:blipFill>
          <a:blip r:embed="rId4"/>
          <a:stretch>
            <a:fillRect/>
          </a:stretch>
        </p:blipFill>
        <p:spPr>
          <a:xfrm>
            <a:off x="4572000" y="3276600"/>
            <a:ext cx="4318598"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2">
                    <a:lumMod val="50000"/>
                  </a:schemeClr>
                </a:solidFill>
              </a:rPr>
              <a:t>Polarized 3D Glasses</a:t>
            </a:r>
            <a:endParaRPr lang="en-US" dirty="0">
              <a:solidFill>
                <a:schemeClr val="bg2">
                  <a:lumMod val="50000"/>
                </a:schemeClr>
              </a:solidFill>
            </a:endParaRPr>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Both linear and circular polarizing lenses. Polarized 3D glasses are used for 3D laser shows, 3D ride </a:t>
            </a:r>
            <a:r>
              <a:rPr lang="en-US" dirty="0" err="1" smtClean="0"/>
              <a:t>simulators,multimedia</a:t>
            </a:r>
            <a:r>
              <a:rPr lang="en-US" dirty="0" smtClean="0"/>
              <a:t> displays.</a:t>
            </a:r>
            <a:endParaRPr lang="en-US" dirty="0"/>
          </a:p>
        </p:txBody>
      </p:sp>
      <p:pic>
        <p:nvPicPr>
          <p:cNvPr id="6" name="Picture 5" descr="hyundai_how_works.jpg"/>
          <p:cNvPicPr>
            <a:picLocks noChangeAspect="1"/>
          </p:cNvPicPr>
          <p:nvPr/>
        </p:nvPicPr>
        <p:blipFill>
          <a:blip r:embed="rId3"/>
          <a:stretch>
            <a:fillRect/>
          </a:stretch>
        </p:blipFill>
        <p:spPr>
          <a:xfrm>
            <a:off x="304800" y="2971800"/>
            <a:ext cx="8229600" cy="3581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 Wallpapers (1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err="1" smtClean="0">
                <a:solidFill>
                  <a:schemeClr val="bg2">
                    <a:lumMod val="50000"/>
                  </a:schemeClr>
                </a:solidFill>
              </a:rPr>
              <a:t>Pulfrich</a:t>
            </a:r>
            <a:r>
              <a:rPr lang="en-US" dirty="0" smtClean="0">
                <a:solidFill>
                  <a:schemeClr val="bg2">
                    <a:lumMod val="50000"/>
                  </a:schemeClr>
                </a:solidFill>
              </a:rPr>
              <a:t> 3D Glasses</a:t>
            </a:r>
            <a:endParaRPr lang="en-US" dirty="0">
              <a:solidFill>
                <a:schemeClr val="bg2">
                  <a:lumMod val="50000"/>
                </a:schemeClr>
              </a:solidFill>
            </a:endParaRPr>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One dark and one clear lens, </a:t>
            </a:r>
            <a:r>
              <a:rPr lang="en-US" dirty="0" err="1" smtClean="0"/>
              <a:t>Pulfrich</a:t>
            </a:r>
            <a:r>
              <a:rPr lang="en-US" dirty="0" smtClean="0"/>
              <a:t> 3D glasses work with a object or scenes movies horizontally across the field of view. This is one of several ways to experience broadcast TV in 3D. The </a:t>
            </a:r>
            <a:r>
              <a:rPr lang="en-US" dirty="0" err="1" smtClean="0"/>
              <a:t>pulfritch</a:t>
            </a:r>
            <a:r>
              <a:rPr lang="en-US" dirty="0" smtClean="0"/>
              <a:t> method of  3D is used for TV, video and 3D computer displays.</a:t>
            </a:r>
            <a:endParaRPr lang="en-US" dirty="0"/>
          </a:p>
        </p:txBody>
      </p:sp>
      <p:pic>
        <p:nvPicPr>
          <p:cNvPr id="5" name="Picture 4" descr="pic75-small.jpg"/>
          <p:cNvPicPr>
            <a:picLocks noChangeAspect="1"/>
          </p:cNvPicPr>
          <p:nvPr/>
        </p:nvPicPr>
        <p:blipFill>
          <a:blip r:embed="rId3"/>
          <a:stretch>
            <a:fillRect/>
          </a:stretch>
        </p:blipFill>
        <p:spPr>
          <a:xfrm>
            <a:off x="457200" y="4114800"/>
            <a:ext cx="3886200" cy="2590800"/>
          </a:xfrm>
          <a:prstGeom prst="rect">
            <a:avLst/>
          </a:prstGeom>
        </p:spPr>
      </p:pic>
      <p:pic>
        <p:nvPicPr>
          <p:cNvPr id="6" name="Picture 5" descr="pulfrich_3d_glasses_with_arms.jpg"/>
          <p:cNvPicPr>
            <a:picLocks noChangeAspect="1"/>
          </p:cNvPicPr>
          <p:nvPr/>
        </p:nvPicPr>
        <p:blipFill>
          <a:blip r:embed="rId4"/>
          <a:stretch>
            <a:fillRect/>
          </a:stretch>
        </p:blipFill>
        <p:spPr>
          <a:xfrm>
            <a:off x="4343400" y="4114800"/>
            <a:ext cx="39624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9"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0" end="0"/>
                                            </p:txEl>
                                          </p:spTgt>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528</TotalTime>
  <Words>886</Words>
  <Application>Microsoft Office PowerPoint</Application>
  <PresentationFormat>Prezentácia na obrazovke (4:3)</PresentationFormat>
  <Paragraphs>88</Paragraphs>
  <Slides>28</Slides>
  <Notes>0</Notes>
  <HiddenSlides>0</HiddenSlides>
  <MMClips>0</MMClips>
  <ScaleCrop>false</ScaleCrop>
  <HeadingPairs>
    <vt:vector size="4" baseType="variant">
      <vt:variant>
        <vt:lpstr>Motív</vt:lpstr>
      </vt:variant>
      <vt:variant>
        <vt:i4>1</vt:i4>
      </vt:variant>
      <vt:variant>
        <vt:lpstr>Nadpisy snímok</vt:lpstr>
      </vt:variant>
      <vt:variant>
        <vt:i4>28</vt:i4>
      </vt:variant>
    </vt:vector>
  </HeadingPairs>
  <TitlesOfParts>
    <vt:vector size="29" baseType="lpstr">
      <vt:lpstr>Civic</vt:lpstr>
      <vt:lpstr>Snímka 1</vt:lpstr>
      <vt:lpstr>Technology and its Effects</vt:lpstr>
      <vt:lpstr> </vt:lpstr>
      <vt:lpstr>History</vt:lpstr>
      <vt:lpstr>What Is 3D Technology </vt:lpstr>
      <vt:lpstr>How we can see 3D images</vt:lpstr>
      <vt:lpstr>Anaglyph 3D Glasses</vt:lpstr>
      <vt:lpstr>Polarized 3D Glasses</vt:lpstr>
      <vt:lpstr>Pulfrich 3D Glasses</vt:lpstr>
      <vt:lpstr>How 3D technology  works?</vt:lpstr>
      <vt:lpstr>Difference Between 2D and 3D</vt:lpstr>
      <vt:lpstr>Differences</vt:lpstr>
      <vt:lpstr>Snímka 13</vt:lpstr>
      <vt:lpstr>Red/Green or Red/Blue 3D Glasses</vt:lpstr>
      <vt:lpstr>Snímka 15</vt:lpstr>
      <vt:lpstr>Polarization</vt:lpstr>
      <vt:lpstr>Polarizing 3D Glasses</vt:lpstr>
      <vt:lpstr>Cross eye Separation method</vt:lpstr>
      <vt:lpstr>What are used of 3D Technology?</vt:lpstr>
      <vt:lpstr>Companies</vt:lpstr>
      <vt:lpstr>Interesting Facts</vt:lpstr>
      <vt:lpstr>Ethical Implications</vt:lpstr>
      <vt:lpstr>Ethical Implications</vt:lpstr>
      <vt:lpstr>Nation-Building Implications</vt:lpstr>
      <vt:lpstr>Advatnages of 3D Technology</vt:lpstr>
      <vt:lpstr>Effecs of 3D technology</vt:lpstr>
      <vt:lpstr>Snímka 27</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Matti</dc:creator>
  <cp:lastModifiedBy>admin</cp:lastModifiedBy>
  <cp:revision>105</cp:revision>
  <dcterms:created xsi:type="dcterms:W3CDTF">2013-01-01T11:36:10Z</dcterms:created>
  <dcterms:modified xsi:type="dcterms:W3CDTF">2016-11-21T21:46:05Z</dcterms:modified>
</cp:coreProperties>
</file>