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5" r:id="rId3"/>
    <p:sldId id="387" r:id="rId4"/>
    <p:sldId id="388" r:id="rId5"/>
    <p:sldId id="390" r:id="rId6"/>
    <p:sldId id="391" r:id="rId7"/>
    <p:sldId id="392" r:id="rId8"/>
    <p:sldId id="347" r:id="rId9"/>
    <p:sldId id="393" r:id="rId10"/>
    <p:sldId id="395" r:id="rId11"/>
    <p:sldId id="396" r:id="rId12"/>
    <p:sldId id="394" r:id="rId13"/>
    <p:sldId id="400" r:id="rId14"/>
    <p:sldId id="401" r:id="rId15"/>
    <p:sldId id="402" r:id="rId16"/>
    <p:sldId id="403" r:id="rId17"/>
    <p:sldId id="399" r:id="rId18"/>
    <p:sldId id="397" r:id="rId19"/>
    <p:sldId id="398" r:id="rId20"/>
    <p:sldId id="364" r:id="rId21"/>
    <p:sldId id="354" r:id="rId22"/>
    <p:sldId id="313" r:id="rId23"/>
    <p:sldId id="314" r:id="rId24"/>
    <p:sldId id="315" r:id="rId25"/>
    <p:sldId id="369" r:id="rId26"/>
    <p:sldId id="366" r:id="rId27"/>
    <p:sldId id="320" r:id="rId28"/>
    <p:sldId id="322" r:id="rId29"/>
    <p:sldId id="386" r:id="rId30"/>
    <p:sldId id="405" r:id="rId31"/>
    <p:sldId id="323" r:id="rId32"/>
    <p:sldId id="324" r:id="rId33"/>
    <p:sldId id="367" r:id="rId34"/>
    <p:sldId id="368" r:id="rId35"/>
    <p:sldId id="404" r:id="rId36"/>
    <p:sldId id="357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59" r:id="rId49"/>
    <p:sldId id="361" r:id="rId50"/>
    <p:sldId id="348" r:id="rId51"/>
    <p:sldId id="349" r:id="rId52"/>
    <p:sldId id="406" r:id="rId53"/>
    <p:sldId id="389" r:id="rId54"/>
  </p:sldIdLst>
  <p:sldSz cx="9144000" cy="6858000" type="screen4x3"/>
  <p:notesSz cx="6858000" cy="9658350"/>
  <p:defaultTextStyle>
    <a:defPPr>
      <a:defRPr lang="en-US"/>
    </a:defPPr>
    <a:lvl1pPr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70000"/>
      </a:spcBef>
      <a:spcAft>
        <a:spcPct val="0"/>
      </a:spcAft>
      <a:buChar char="•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CC"/>
    <a:srgbClr val="990033"/>
    <a:srgbClr val="666699"/>
    <a:srgbClr val="FFCC99"/>
    <a:srgbClr val="CCECFF"/>
    <a:srgbClr val="6699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9" autoAdjust="0"/>
    <p:restoredTop sz="97785" autoAdjust="0"/>
  </p:normalViewPr>
  <p:slideViewPr>
    <p:cSldViewPr>
      <p:cViewPr varScale="1">
        <p:scale>
          <a:sx n="118" d="100"/>
          <a:sy n="118" d="100"/>
        </p:scale>
        <p:origin x="-1398" y="-90"/>
      </p:cViewPr>
      <p:guideLst>
        <p:guide orient="horz" pos="2186"/>
        <p:guide pos="28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66" y="-102"/>
      </p:cViewPr>
      <p:guideLst>
        <p:guide orient="horz" pos="3041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GB"/>
              <a:t>ETH, Zurich, Switzerland, February 4 &amp; 5, 2002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28AF2045-A6A3-4177-8327-7E25FE01ADB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GB"/>
              <a:t>ETH, Zurich, Switzerland, February 4 &amp; 5, 2002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B2EA0C39-A4E3-4171-9801-4CB068519DF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Akustika je vedný a technický odbor, ktorý sa zaoberá štúdiom mechanických kmitov v pružnom prostredí a štúdiom javov, súvisiacich s týmito kmitmi, t.j. vznikom, šírením a pôsobením </a:t>
            </a:r>
            <a:r>
              <a:rPr lang="sk-SK" dirty="0" smtClean="0"/>
              <a:t>akustického </a:t>
            </a:r>
            <a:r>
              <a:rPr lang="sk-SK" dirty="0"/>
              <a:t>(zvukového) vlnenia.</a:t>
            </a:r>
          </a:p>
          <a:p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Obrázok znázorňuje tzv. zvukový impulz, ktorý sa vlnením nesie prostredím.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Obrázky už znázorňujú cyklicky sa opakujúci rozruch, ktorý sa nesie prostredím. Hovoríme o kmitaní, ktoré môže byť neperiodické, alebo periodické.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izotropné prostredie – prostredie, ktorého fyzikálne vlastnosti nezávisia od smeru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800" dirty="0"/>
              <a:t>Dr. </a:t>
            </a:r>
            <a:r>
              <a:rPr lang="sk-SK" sz="800" dirty="0" err="1"/>
              <a:t>Gavreau</a:t>
            </a:r>
            <a:r>
              <a:rPr lang="sk-SK" sz="800" dirty="0"/>
              <a:t> and </a:t>
            </a:r>
            <a:r>
              <a:rPr lang="sk-SK" sz="800" dirty="0" err="1"/>
              <a:t>his</a:t>
            </a:r>
            <a:r>
              <a:rPr lang="sk-SK" sz="800" dirty="0"/>
              <a:t> </a:t>
            </a:r>
            <a:r>
              <a:rPr lang="sk-SK" sz="800" dirty="0" err="1"/>
              <a:t>research</a:t>
            </a:r>
            <a:r>
              <a:rPr lang="sk-SK" sz="800" dirty="0"/>
              <a:t> team </a:t>
            </a:r>
            <a:r>
              <a:rPr lang="sk-SK" sz="800" dirty="0" err="1"/>
              <a:t>now</a:t>
            </a:r>
            <a:r>
              <a:rPr lang="sk-SK" sz="800" dirty="0"/>
              <a:t> </a:t>
            </a:r>
            <a:r>
              <a:rPr lang="sk-SK" sz="800" dirty="0" err="1"/>
              <a:t>carefully</a:t>
            </a:r>
            <a:r>
              <a:rPr lang="sk-SK" sz="800" dirty="0"/>
              <a:t> </a:t>
            </a:r>
            <a:r>
              <a:rPr lang="sk-SK" sz="800" dirty="0" err="1"/>
              <a:t>investigated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effects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their</a:t>
            </a:r>
            <a:r>
              <a:rPr lang="sk-SK" sz="800" dirty="0"/>
              <a:t> "</a:t>
            </a:r>
            <a:r>
              <a:rPr lang="sk-SK" sz="800" dirty="0" err="1"/>
              <a:t>infrasonic</a:t>
            </a:r>
            <a:r>
              <a:rPr lang="sk-SK" sz="800" dirty="0"/>
              <a:t> organ" </a:t>
            </a:r>
            <a:r>
              <a:rPr lang="sk-SK" sz="800" dirty="0" err="1"/>
              <a:t>at</a:t>
            </a:r>
            <a:r>
              <a:rPr lang="sk-SK" sz="800" dirty="0"/>
              <a:t> </a:t>
            </a:r>
            <a:r>
              <a:rPr lang="sk-SK" sz="800" dirty="0" err="1"/>
              <a:t>various</a:t>
            </a:r>
            <a:r>
              <a:rPr lang="sk-SK" sz="800" dirty="0"/>
              <a:t> </a:t>
            </a:r>
            <a:r>
              <a:rPr lang="sk-SK" sz="800" dirty="0" err="1"/>
              <a:t>intensity</a:t>
            </a:r>
            <a:r>
              <a:rPr lang="sk-SK" sz="800" dirty="0"/>
              <a:t> </a:t>
            </a:r>
            <a:r>
              <a:rPr lang="sk-SK" sz="800" dirty="0" err="1"/>
              <a:t>levels</a:t>
            </a:r>
            <a:r>
              <a:rPr lang="sk-SK" sz="800" dirty="0"/>
              <a:t> and </a:t>
            </a:r>
            <a:r>
              <a:rPr lang="sk-SK" sz="800" dirty="0" err="1"/>
              <a:t>pitch</a:t>
            </a:r>
            <a:r>
              <a:rPr lang="sk-SK" sz="800" dirty="0"/>
              <a:t>. </a:t>
            </a:r>
            <a:r>
              <a:rPr lang="sk-SK" sz="800" dirty="0" err="1"/>
              <a:t>Changing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spring</a:t>
            </a:r>
            <a:r>
              <a:rPr lang="sk-SK" sz="800" dirty="0"/>
              <a:t> </a:t>
            </a:r>
            <a:r>
              <a:rPr lang="sk-SK" sz="800" dirty="0" err="1"/>
              <a:t>tension</a:t>
            </a:r>
            <a:r>
              <a:rPr lang="sk-SK" sz="800" dirty="0"/>
              <a:t> on </a:t>
            </a:r>
            <a:r>
              <a:rPr lang="sk-SK" sz="800" dirty="0" err="1"/>
              <a:t>shock</a:t>
            </a:r>
            <a:r>
              <a:rPr lang="sk-SK" sz="800" dirty="0"/>
              <a:t> </a:t>
            </a:r>
            <a:r>
              <a:rPr lang="sk-SK" sz="800" dirty="0" err="1"/>
              <a:t>mounts</a:t>
            </a:r>
            <a:r>
              <a:rPr lang="sk-SK" sz="800" dirty="0"/>
              <a:t>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held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fan</a:t>
            </a:r>
            <a:r>
              <a:rPr lang="sk-SK" sz="800" dirty="0"/>
              <a:t> motor, </a:t>
            </a:r>
            <a:r>
              <a:rPr lang="sk-SK" sz="800" dirty="0" err="1"/>
              <a:t>it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possible</a:t>
            </a:r>
            <a:r>
              <a:rPr lang="sk-SK" sz="800" dirty="0"/>
              <a:t> to </a:t>
            </a:r>
            <a:r>
              <a:rPr lang="sk-SK" sz="800" dirty="0" err="1"/>
              <a:t>change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pitch</a:t>
            </a:r>
            <a:r>
              <a:rPr lang="sk-SK" sz="800" dirty="0"/>
              <a:t>. </a:t>
            </a:r>
            <a:r>
              <a:rPr lang="sk-SK" sz="800" dirty="0" err="1"/>
              <a:t>Various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resonances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established</a:t>
            </a:r>
            <a:r>
              <a:rPr lang="sk-SK" sz="800" dirty="0"/>
              <a:t> </a:t>
            </a:r>
            <a:r>
              <a:rPr lang="sk-SK" sz="800" dirty="0" err="1"/>
              <a:t>throughout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large</a:t>
            </a:r>
            <a:r>
              <a:rPr lang="sk-SK" sz="800" dirty="0"/>
              <a:t> </a:t>
            </a:r>
            <a:r>
              <a:rPr lang="sk-SK" sz="800" dirty="0" err="1"/>
              <a:t>research</a:t>
            </a:r>
            <a:r>
              <a:rPr lang="sk-SK" sz="800" dirty="0"/>
              <a:t> </a:t>
            </a:r>
            <a:r>
              <a:rPr lang="sk-SK" sz="800" dirty="0" err="1"/>
              <a:t>building</a:t>
            </a:r>
            <a:r>
              <a:rPr lang="sk-SK" sz="800" dirty="0"/>
              <a:t>. </a:t>
            </a:r>
            <a:r>
              <a:rPr lang="sk-SK" sz="800" dirty="0" err="1"/>
              <a:t>Shutting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windows</a:t>
            </a:r>
            <a:r>
              <a:rPr lang="sk-SK" sz="800" dirty="0"/>
              <a:t> </a:t>
            </a:r>
            <a:r>
              <a:rPr lang="sk-SK" sz="800" dirty="0" err="1"/>
              <a:t>blocked</a:t>
            </a:r>
            <a:r>
              <a:rPr lang="sk-SK" sz="800" dirty="0"/>
              <a:t> most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symptoms</a:t>
            </a:r>
            <a:r>
              <a:rPr lang="sk-SK" sz="800" dirty="0"/>
              <a:t>. </a:t>
            </a:r>
            <a:r>
              <a:rPr lang="sk-SK" sz="800" dirty="0" err="1"/>
              <a:t>When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window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again</a:t>
            </a:r>
            <a:r>
              <a:rPr lang="sk-SK" sz="800" dirty="0"/>
              <a:t> </a:t>
            </a:r>
            <a:r>
              <a:rPr lang="sk-SK" sz="800" dirty="0" err="1"/>
              <a:t>opened</a:t>
            </a:r>
            <a:r>
              <a:rPr lang="sk-SK" sz="800" dirty="0"/>
              <a:t>, </a:t>
            </a:r>
            <a:r>
              <a:rPr lang="sk-SK" sz="800" dirty="0" err="1"/>
              <a:t>however</a:t>
            </a:r>
            <a:r>
              <a:rPr lang="sk-SK" sz="800" dirty="0"/>
              <a:t> </a:t>
            </a:r>
            <a:r>
              <a:rPr lang="sk-SK" sz="800" dirty="0" err="1"/>
              <a:t>weak</a:t>
            </a:r>
            <a:r>
              <a:rPr lang="sk-SK" sz="800" dirty="0"/>
              <a:t> </a:t>
            </a:r>
            <a:r>
              <a:rPr lang="sk-SK" sz="800" dirty="0" err="1"/>
              <a:t>as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source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made</a:t>
            </a:r>
            <a:r>
              <a:rPr lang="sk-SK" sz="800" dirty="0"/>
              <a:t>, </a:t>
            </a:r>
            <a:r>
              <a:rPr lang="sk-SK" sz="800" dirty="0" err="1"/>
              <a:t>the</a:t>
            </a:r>
            <a:r>
              <a:rPr lang="sk-SK" sz="800" dirty="0"/>
              <a:t> team </a:t>
            </a:r>
            <a:r>
              <a:rPr lang="sk-SK" sz="800" dirty="0" err="1"/>
              <a:t>felt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nauseating</a:t>
            </a:r>
            <a:r>
              <a:rPr lang="sk-SK" sz="800" dirty="0"/>
              <a:t> </a:t>
            </a:r>
            <a:r>
              <a:rPr lang="sk-SK" sz="800" dirty="0" err="1"/>
              <a:t>effects</a:t>
            </a:r>
            <a:r>
              <a:rPr lang="sk-SK" sz="800" dirty="0"/>
              <a:t> </a:t>
            </a:r>
            <a:r>
              <a:rPr lang="sk-SK" sz="800" dirty="0" err="1"/>
              <a:t>once</a:t>
            </a:r>
            <a:r>
              <a:rPr lang="sk-SK" sz="800" dirty="0"/>
              <a:t> </a:t>
            </a:r>
            <a:r>
              <a:rPr lang="sk-SK" sz="800" dirty="0" err="1"/>
              <a:t>again</a:t>
            </a:r>
            <a:r>
              <a:rPr lang="sk-SK" sz="8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800" dirty="0"/>
              <a:t>In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business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military</a:t>
            </a:r>
            <a:r>
              <a:rPr lang="sk-SK" sz="800" dirty="0"/>
              <a:t> </a:t>
            </a:r>
            <a:r>
              <a:rPr lang="sk-SK" sz="800" dirty="0" err="1"/>
              <a:t>research</a:t>
            </a:r>
            <a:r>
              <a:rPr lang="sk-SK" sz="800" dirty="0"/>
              <a:t>, Dr. </a:t>
            </a:r>
            <a:r>
              <a:rPr lang="sk-SK" sz="800" dirty="0" err="1"/>
              <a:t>Gavreau</a:t>
            </a:r>
            <a:r>
              <a:rPr lang="sk-SK" sz="800" dirty="0"/>
              <a:t> </a:t>
            </a:r>
            <a:r>
              <a:rPr lang="sk-SK" sz="800" dirty="0" err="1"/>
              <a:t>believed</a:t>
            </a:r>
            <a:r>
              <a:rPr lang="sk-SK" sz="800" dirty="0"/>
              <a:t> </a:t>
            </a:r>
            <a:r>
              <a:rPr lang="sk-SK" sz="800" dirty="0" err="1"/>
              <a:t>he</a:t>
            </a:r>
            <a:r>
              <a:rPr lang="sk-SK" sz="800" dirty="0"/>
              <a:t> had </a:t>
            </a:r>
            <a:r>
              <a:rPr lang="sk-SK" sz="800" dirty="0" err="1"/>
              <a:t>discovered</a:t>
            </a:r>
            <a:r>
              <a:rPr lang="sk-SK" sz="800" dirty="0"/>
              <a:t> a new and </a:t>
            </a:r>
            <a:r>
              <a:rPr lang="sk-SK" sz="800" dirty="0" err="1"/>
              <a:t>previously</a:t>
            </a:r>
            <a:r>
              <a:rPr lang="sk-SK" sz="800" dirty="0"/>
              <a:t> "</a:t>
            </a:r>
            <a:r>
              <a:rPr lang="sk-SK" sz="800" dirty="0" err="1"/>
              <a:t>unknown</a:t>
            </a:r>
            <a:r>
              <a:rPr lang="sk-SK" sz="800" dirty="0"/>
              <a:t> </a:t>
            </a:r>
            <a:r>
              <a:rPr lang="sk-SK" sz="800" dirty="0" err="1"/>
              <a:t>weapon</a:t>
            </a:r>
            <a:r>
              <a:rPr lang="sk-SK" sz="800" dirty="0"/>
              <a:t>" in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infrasounds</a:t>
            </a:r>
            <a:r>
              <a:rPr lang="sk-SK" sz="800" dirty="0"/>
              <a:t>. </a:t>
            </a:r>
            <a:r>
              <a:rPr lang="sk-SK" sz="800" dirty="0" err="1"/>
              <a:t>Aware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natural</a:t>
            </a:r>
            <a:r>
              <a:rPr lang="sk-SK" sz="800" dirty="0"/>
              <a:t> </a:t>
            </a:r>
            <a:r>
              <a:rPr lang="sk-SK" sz="800" dirty="0" err="1"/>
              <a:t>explosives</a:t>
            </a:r>
            <a:r>
              <a:rPr lang="sk-SK" sz="800" dirty="0"/>
              <a:t> by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infrasonics</a:t>
            </a:r>
            <a:r>
              <a:rPr lang="sk-SK" sz="800" dirty="0"/>
              <a:t> are </a:t>
            </a:r>
            <a:r>
              <a:rPr lang="sk-SK" sz="800" dirty="0" err="1"/>
              <a:t>generated</a:t>
            </a:r>
            <a:r>
              <a:rPr lang="sk-SK" sz="800" dirty="0"/>
              <a:t>, Dr. </a:t>
            </a:r>
            <a:r>
              <a:rPr lang="sk-SK" sz="800" dirty="0" err="1"/>
              <a:t>Gavreau</a:t>
            </a:r>
            <a:r>
              <a:rPr lang="sk-SK" sz="800" dirty="0"/>
              <a:t> </a:t>
            </a:r>
            <a:r>
              <a:rPr lang="sk-SK" sz="800" dirty="0" err="1"/>
              <a:t>began</a:t>
            </a:r>
            <a:r>
              <a:rPr lang="sk-SK" sz="800" dirty="0"/>
              <a:t> to </a:t>
            </a:r>
            <a:r>
              <a:rPr lang="sk-SK" sz="800" dirty="0" err="1"/>
              <a:t>speculate</a:t>
            </a:r>
            <a:r>
              <a:rPr lang="sk-SK" sz="800" dirty="0"/>
              <a:t> on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application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infrasonics</a:t>
            </a:r>
            <a:r>
              <a:rPr lang="sk-SK" sz="800" dirty="0"/>
              <a:t> </a:t>
            </a:r>
            <a:r>
              <a:rPr lang="sk-SK" sz="800" dirty="0" err="1"/>
              <a:t>as</a:t>
            </a:r>
            <a:r>
              <a:rPr lang="sk-SK" sz="800" dirty="0"/>
              <a:t> a </a:t>
            </a:r>
            <a:r>
              <a:rPr lang="sk-SK" sz="800" dirty="0" err="1"/>
              <a:t>defense</a:t>
            </a:r>
            <a:r>
              <a:rPr lang="sk-SK" sz="800" dirty="0"/>
              <a:t> </a:t>
            </a:r>
            <a:r>
              <a:rPr lang="sk-SK" sz="800" dirty="0" err="1"/>
              <a:t>initiative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haphazard</a:t>
            </a:r>
            <a:r>
              <a:rPr lang="sk-SK" sz="800" dirty="0"/>
              <a:t> </a:t>
            </a:r>
            <a:r>
              <a:rPr lang="sk-SK" sz="800" dirty="0" err="1"/>
              <a:t>explosive</a:t>
            </a:r>
            <a:r>
              <a:rPr lang="sk-SK" sz="800" dirty="0"/>
              <a:t> </a:t>
            </a:r>
            <a:r>
              <a:rPr lang="sk-SK" sz="800" dirty="0" err="1"/>
              <a:t>effects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natural</a:t>
            </a:r>
            <a:r>
              <a:rPr lang="sk-SK" sz="800" dirty="0"/>
              <a:t> </a:t>
            </a:r>
            <a:r>
              <a:rPr lang="sk-SK" sz="800" dirty="0" err="1"/>
              <a:t>infrasound</a:t>
            </a:r>
            <a:r>
              <a:rPr lang="sk-SK" sz="800" dirty="0"/>
              <a:t> in </a:t>
            </a:r>
            <a:r>
              <a:rPr lang="sk-SK" sz="800" dirty="0" err="1"/>
              <a:t>thunderclaps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quite</a:t>
            </a:r>
            <a:r>
              <a:rPr lang="sk-SK" sz="800" dirty="0"/>
              <a:t> </a:t>
            </a:r>
            <a:r>
              <a:rPr lang="sk-SK" sz="800" dirty="0" err="1"/>
              <a:t>effective</a:t>
            </a:r>
            <a:r>
              <a:rPr lang="sk-SK" sz="800" dirty="0"/>
              <a:t> </a:t>
            </a:r>
            <a:r>
              <a:rPr lang="sk-SK" sz="800" dirty="0" err="1"/>
              <a:t>in</a:t>
            </a:r>
            <a:r>
              <a:rPr lang="sk-SK" sz="800" dirty="0"/>
              <a:t> </a:t>
            </a:r>
            <a:r>
              <a:rPr lang="sk-SK" sz="800" dirty="0" err="1"/>
              <a:t>demonstrating</a:t>
            </a:r>
            <a:r>
              <a:rPr lang="sk-SK" sz="800" dirty="0"/>
              <a:t> </a:t>
            </a:r>
            <a:r>
              <a:rPr lang="sk-SK" sz="800" dirty="0" err="1"/>
              <a:t>what</a:t>
            </a:r>
            <a:r>
              <a:rPr lang="sk-SK" sz="800" dirty="0"/>
              <a:t>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artificial</a:t>
            </a:r>
            <a:r>
              <a:rPr lang="sk-SK" sz="800" dirty="0"/>
              <a:t> "</a:t>
            </a:r>
            <a:r>
              <a:rPr lang="sk-SK" sz="800" dirty="0" err="1"/>
              <a:t>thunder-maker</a:t>
            </a:r>
            <a:r>
              <a:rPr lang="sk-SK" sz="800" dirty="0"/>
              <a:t>" </a:t>
            </a:r>
            <a:r>
              <a:rPr lang="sk-SK" sz="800" dirty="0" err="1"/>
              <a:t>could</a:t>
            </a:r>
            <a:r>
              <a:rPr lang="sk-SK" sz="800" dirty="0"/>
              <a:t> do. </a:t>
            </a:r>
            <a:r>
              <a:rPr lang="sk-SK" sz="800" dirty="0" err="1"/>
              <a:t>But</a:t>
            </a:r>
            <a:r>
              <a:rPr lang="sk-SK" sz="800" dirty="0"/>
              <a:t>, </a:t>
            </a:r>
            <a:r>
              <a:rPr lang="sk-SK" sz="800" dirty="0" err="1"/>
              <a:t>how</a:t>
            </a:r>
            <a:r>
              <a:rPr lang="sk-SK" sz="800" dirty="0"/>
              <a:t> </a:t>
            </a:r>
            <a:r>
              <a:rPr lang="sk-SK" sz="800" dirty="0" err="1"/>
              <a:t>could</a:t>
            </a:r>
            <a:r>
              <a:rPr lang="sk-SK" sz="800" dirty="0"/>
              <a:t> a </a:t>
            </a:r>
            <a:r>
              <a:rPr lang="sk-SK" sz="800" dirty="0" err="1"/>
              <a:t>thunderclap</a:t>
            </a:r>
            <a:r>
              <a:rPr lang="sk-SK" sz="800" dirty="0"/>
              <a:t> </a:t>
            </a:r>
            <a:r>
              <a:rPr lang="sk-SK" sz="800" dirty="0" err="1"/>
              <a:t>be</a:t>
            </a:r>
            <a:r>
              <a:rPr lang="sk-SK" sz="800" dirty="0"/>
              <a:t> </a:t>
            </a:r>
            <a:r>
              <a:rPr lang="sk-SK" sz="800" dirty="0" err="1"/>
              <a:t>artificially</a:t>
            </a:r>
            <a:r>
              <a:rPr lang="sk-SK" sz="800" dirty="0"/>
              <a:t> </a:t>
            </a:r>
            <a:r>
              <a:rPr lang="sk-SK" sz="800" dirty="0" err="1"/>
              <a:t>generated</a:t>
            </a:r>
            <a:r>
              <a:rPr lang="sk-SK" sz="800" dirty="0"/>
              <a:t> in a </a:t>
            </a:r>
            <a:r>
              <a:rPr lang="sk-SK" sz="800" dirty="0" err="1"/>
              <a:t>compact</a:t>
            </a:r>
            <a:r>
              <a:rPr lang="sk-SK" sz="800" dirty="0"/>
              <a:t> </a:t>
            </a:r>
            <a:r>
              <a:rPr lang="sk-SK" sz="800" dirty="0" err="1"/>
              <a:t>system</a:t>
            </a:r>
            <a:r>
              <a:rPr lang="sk-SK" sz="800" dirty="0"/>
              <a:t>?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thoughts</a:t>
            </a:r>
            <a:r>
              <a:rPr lang="sk-SK" sz="800" dirty="0"/>
              <a:t> </a:t>
            </a:r>
            <a:r>
              <a:rPr lang="sk-SK" sz="800" dirty="0" err="1"/>
              <a:t>stimulated</a:t>
            </a:r>
            <a:r>
              <a:rPr lang="sk-SK" sz="800" dirty="0"/>
              <a:t> </a:t>
            </a:r>
            <a:r>
              <a:rPr lang="sk-SK" sz="800" dirty="0" err="1"/>
              <a:t>theoretical</a:t>
            </a:r>
            <a:r>
              <a:rPr lang="sk-SK" sz="800" dirty="0"/>
              <a:t> </a:t>
            </a:r>
            <a:r>
              <a:rPr lang="sk-SK" sz="800" dirty="0" err="1"/>
              <a:t>discussions</a:t>
            </a:r>
            <a:r>
              <a:rPr lang="sk-SK" sz="800" dirty="0"/>
              <a:t> on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possibility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producing</a:t>
            </a:r>
            <a:r>
              <a:rPr lang="sk-SK" sz="800" dirty="0"/>
              <a:t> </a:t>
            </a:r>
            <a:r>
              <a:rPr lang="sk-SK" sz="800" dirty="0" err="1"/>
              <a:t>coherent</a:t>
            </a:r>
            <a:r>
              <a:rPr lang="sk-SK" sz="800" dirty="0"/>
              <a:t> </a:t>
            </a:r>
            <a:r>
              <a:rPr lang="sk-SK" sz="800" dirty="0" err="1"/>
              <a:t>infrasound</a:t>
            </a:r>
            <a:r>
              <a:rPr lang="sk-SK" sz="800" dirty="0"/>
              <a:t>: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"laser".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first</a:t>
            </a:r>
            <a:r>
              <a:rPr lang="sk-SK" sz="800" dirty="0"/>
              <a:t> </a:t>
            </a:r>
            <a:r>
              <a:rPr lang="sk-SK" sz="800" dirty="0" err="1"/>
              <a:t>devices</a:t>
            </a:r>
            <a:r>
              <a:rPr lang="sk-SK" sz="800" dirty="0"/>
              <a:t> Dr. </a:t>
            </a:r>
            <a:r>
              <a:rPr lang="sk-SK" sz="800" dirty="0" err="1"/>
              <a:t>Gavreau</a:t>
            </a:r>
            <a:r>
              <a:rPr lang="sk-SK" sz="800" dirty="0"/>
              <a:t> </a:t>
            </a:r>
            <a:r>
              <a:rPr lang="sk-SK" sz="800" dirty="0" err="1"/>
              <a:t>implemented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designed</a:t>
            </a:r>
            <a:r>
              <a:rPr lang="sk-SK" sz="800" dirty="0"/>
              <a:t> to </a:t>
            </a:r>
            <a:r>
              <a:rPr lang="sk-SK" sz="800" dirty="0" err="1"/>
              <a:t>imitate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"</a:t>
            </a:r>
            <a:r>
              <a:rPr lang="sk-SK" sz="800" dirty="0" err="1"/>
              <a:t>accident</a:t>
            </a:r>
            <a:r>
              <a:rPr lang="sk-SK" sz="800" dirty="0"/>
              <a:t>"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first</a:t>
            </a:r>
            <a:r>
              <a:rPr lang="sk-SK" sz="800" dirty="0"/>
              <a:t> </a:t>
            </a:r>
            <a:r>
              <a:rPr lang="sk-SK" sz="800" dirty="0" err="1"/>
              <a:t>made</a:t>
            </a:r>
            <a:r>
              <a:rPr lang="sk-SK" sz="800" dirty="0"/>
              <a:t> </a:t>
            </a:r>
            <a:r>
              <a:rPr lang="sk-SK" sz="800" dirty="0" err="1"/>
              <a:t>his</a:t>
            </a:r>
            <a:r>
              <a:rPr lang="sk-SK" sz="800" dirty="0"/>
              <a:t> </a:t>
            </a:r>
            <a:r>
              <a:rPr lang="sk-SK" sz="800" dirty="0" err="1"/>
              <a:t>research</a:t>
            </a:r>
            <a:r>
              <a:rPr lang="sk-SK" sz="800" dirty="0"/>
              <a:t> </a:t>
            </a:r>
            <a:r>
              <a:rPr lang="sk-SK" sz="800" dirty="0" err="1"/>
              <a:t>group</a:t>
            </a:r>
            <a:r>
              <a:rPr lang="sk-SK" sz="800" dirty="0"/>
              <a:t> </a:t>
            </a:r>
            <a:r>
              <a:rPr lang="sk-SK" sz="800" dirty="0" err="1"/>
              <a:t>aware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infrasonics</a:t>
            </a:r>
            <a:r>
              <a:rPr lang="sk-SK" sz="800" dirty="0"/>
              <a:t>. </a:t>
            </a:r>
            <a:r>
              <a:rPr lang="sk-SK" sz="800" dirty="0" err="1"/>
              <a:t>They</a:t>
            </a:r>
            <a:r>
              <a:rPr lang="sk-SK" sz="800" dirty="0"/>
              <a:t> </a:t>
            </a:r>
            <a:r>
              <a:rPr lang="sk-SK" sz="800" dirty="0" err="1"/>
              <a:t>designed</a:t>
            </a:r>
            <a:r>
              <a:rPr lang="sk-SK" sz="800" dirty="0"/>
              <a:t> </a:t>
            </a:r>
            <a:r>
              <a:rPr lang="sk-SK" sz="800" dirty="0" err="1"/>
              <a:t>real</a:t>
            </a:r>
            <a:r>
              <a:rPr lang="sk-SK" sz="800" dirty="0"/>
              <a:t> organ </a:t>
            </a:r>
            <a:r>
              <a:rPr lang="sk-SK" sz="800" dirty="0" err="1"/>
              <a:t>pipes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exceedingly</a:t>
            </a:r>
            <a:r>
              <a:rPr lang="sk-SK" sz="800" dirty="0"/>
              <a:t> </a:t>
            </a:r>
            <a:r>
              <a:rPr lang="sk-SK" sz="800" dirty="0" err="1"/>
              <a:t>great</a:t>
            </a:r>
            <a:r>
              <a:rPr lang="sk-SK" sz="800" dirty="0"/>
              <a:t> </a:t>
            </a:r>
            <a:r>
              <a:rPr lang="sk-SK" sz="800" dirty="0" err="1"/>
              <a:t>width</a:t>
            </a:r>
            <a:r>
              <a:rPr lang="sk-SK" sz="800" dirty="0"/>
              <a:t> and </a:t>
            </a:r>
            <a:r>
              <a:rPr lang="sk-SK" sz="800" dirty="0" err="1"/>
              <a:t>length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first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six</a:t>
            </a:r>
            <a:r>
              <a:rPr lang="sk-SK" sz="800" dirty="0"/>
              <a:t> </a:t>
            </a:r>
            <a:r>
              <a:rPr lang="sk-SK" sz="800" dirty="0" err="1"/>
              <a:t>feet</a:t>
            </a:r>
            <a:r>
              <a:rPr lang="sk-SK" sz="800" dirty="0"/>
              <a:t> in diameter and </a:t>
            </a:r>
            <a:r>
              <a:rPr lang="sk-SK" sz="800" dirty="0" err="1"/>
              <a:t>seventy</a:t>
            </a:r>
            <a:r>
              <a:rPr lang="sk-SK" sz="800" dirty="0"/>
              <a:t> </a:t>
            </a:r>
            <a:r>
              <a:rPr lang="sk-SK" sz="800" dirty="0" err="1"/>
              <a:t>five</a:t>
            </a:r>
            <a:r>
              <a:rPr lang="sk-SK" sz="800" dirty="0"/>
              <a:t> </a:t>
            </a:r>
            <a:r>
              <a:rPr lang="sk-SK" sz="800" dirty="0" err="1"/>
              <a:t>feet</a:t>
            </a:r>
            <a:r>
              <a:rPr lang="sk-SK" sz="800" dirty="0"/>
              <a:t> </a:t>
            </a:r>
            <a:r>
              <a:rPr lang="sk-SK" sz="800" dirty="0" err="1"/>
              <a:t>long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designs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tested</a:t>
            </a:r>
            <a:r>
              <a:rPr lang="sk-SK" sz="800" dirty="0"/>
              <a:t> </a:t>
            </a:r>
            <a:r>
              <a:rPr lang="sk-SK" sz="800" dirty="0" err="1"/>
              <a:t>outdoors</a:t>
            </a:r>
            <a:r>
              <a:rPr lang="sk-SK" sz="800" dirty="0"/>
              <a:t>, </a:t>
            </a:r>
            <a:r>
              <a:rPr lang="sk-SK" sz="800" dirty="0" err="1"/>
              <a:t>securely</a:t>
            </a:r>
            <a:r>
              <a:rPr lang="sk-SK" sz="800" dirty="0"/>
              <a:t> </a:t>
            </a:r>
            <a:r>
              <a:rPr lang="sk-SK" sz="800" dirty="0" err="1"/>
              <a:t>propped</a:t>
            </a:r>
            <a:r>
              <a:rPr lang="sk-SK" sz="800" dirty="0"/>
              <a:t> </a:t>
            </a:r>
            <a:r>
              <a:rPr lang="sk-SK" sz="800" dirty="0" err="1"/>
              <a:t>against</a:t>
            </a:r>
            <a:r>
              <a:rPr lang="sk-SK" sz="800" dirty="0"/>
              <a:t> </a:t>
            </a:r>
            <a:r>
              <a:rPr lang="sk-SK" sz="800" dirty="0" err="1"/>
              <a:t>protective</a:t>
            </a:r>
            <a:r>
              <a:rPr lang="sk-SK" sz="800" dirty="0"/>
              <a:t> </a:t>
            </a:r>
            <a:r>
              <a:rPr lang="sk-SK" sz="800" dirty="0" err="1"/>
              <a:t>sound-absorbent</a:t>
            </a:r>
            <a:r>
              <a:rPr lang="sk-SK" sz="800" dirty="0"/>
              <a:t> </a:t>
            </a:r>
            <a:r>
              <a:rPr lang="sk-SK" sz="800" dirty="0" err="1"/>
              <a:t>walls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investigators</a:t>
            </a:r>
            <a:r>
              <a:rPr lang="sk-SK" sz="800" dirty="0"/>
              <a:t> </a:t>
            </a:r>
            <a:r>
              <a:rPr lang="sk-SK" sz="800" dirty="0" err="1"/>
              <a:t>stood</a:t>
            </a:r>
            <a:r>
              <a:rPr lang="sk-SK" sz="800" dirty="0"/>
              <a:t> </a:t>
            </a:r>
            <a:r>
              <a:rPr lang="sk-SK" sz="800" dirty="0" err="1"/>
              <a:t>at</a:t>
            </a:r>
            <a:r>
              <a:rPr lang="sk-SK" sz="800" dirty="0"/>
              <a:t> a </a:t>
            </a:r>
            <a:r>
              <a:rPr lang="sk-SK" sz="800" dirty="0" err="1"/>
              <a:t>great</a:t>
            </a:r>
            <a:r>
              <a:rPr lang="sk-SK" sz="800" dirty="0"/>
              <a:t> </a:t>
            </a:r>
            <a:r>
              <a:rPr lang="sk-SK" sz="800" dirty="0" err="1"/>
              <a:t>distance</a:t>
            </a:r>
            <a:r>
              <a:rPr lang="sk-SK" sz="800" dirty="0"/>
              <a:t>. </a:t>
            </a:r>
            <a:r>
              <a:rPr lang="sk-SK" sz="800" dirty="0" err="1"/>
              <a:t>Two</a:t>
            </a:r>
            <a:r>
              <a:rPr lang="sk-SK" sz="800" dirty="0"/>
              <a:t> </a:t>
            </a:r>
            <a:r>
              <a:rPr lang="sk-SK" sz="800" dirty="0" err="1"/>
              <a:t>forms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organ </a:t>
            </a:r>
            <a:r>
              <a:rPr lang="sk-SK" sz="800" dirty="0" err="1"/>
              <a:t>pipes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built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first</a:t>
            </a:r>
            <a:r>
              <a:rPr lang="sk-SK" sz="800" dirty="0"/>
              <a:t> </a:t>
            </a:r>
            <a:r>
              <a:rPr lang="sk-SK" sz="800" dirty="0" err="1"/>
              <a:t>utilized</a:t>
            </a:r>
            <a:r>
              <a:rPr lang="sk-SK" sz="800" dirty="0"/>
              <a:t> a </a:t>
            </a:r>
            <a:r>
              <a:rPr lang="sk-SK" sz="800" dirty="0" err="1"/>
              <a:t>drive</a:t>
            </a:r>
            <a:r>
              <a:rPr lang="sk-SK" sz="800" dirty="0"/>
              <a:t> </a:t>
            </a:r>
            <a:r>
              <a:rPr lang="sk-SK" sz="800" dirty="0" err="1"/>
              <a:t>piston</a:t>
            </a:r>
            <a:r>
              <a:rPr lang="sk-SK" sz="800" dirty="0"/>
              <a:t>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pulsed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pipe</a:t>
            </a:r>
            <a:r>
              <a:rPr lang="sk-SK" sz="800" dirty="0"/>
              <a:t> </a:t>
            </a:r>
            <a:r>
              <a:rPr lang="sk-SK" sz="800" dirty="0" err="1"/>
              <a:t>output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second</a:t>
            </a:r>
            <a:r>
              <a:rPr lang="sk-SK" sz="800" dirty="0"/>
              <a:t> </a:t>
            </a:r>
            <a:r>
              <a:rPr lang="sk-SK" sz="800" dirty="0" err="1"/>
              <a:t>utilized</a:t>
            </a:r>
            <a:r>
              <a:rPr lang="sk-SK" sz="800" dirty="0"/>
              <a:t> </a:t>
            </a:r>
            <a:r>
              <a:rPr lang="sk-SK" sz="800" dirty="0" err="1"/>
              <a:t>compressed</a:t>
            </a:r>
            <a:r>
              <a:rPr lang="sk-SK" sz="800" dirty="0"/>
              <a:t> </a:t>
            </a:r>
            <a:r>
              <a:rPr lang="sk-SK" sz="800" dirty="0" err="1"/>
              <a:t>air</a:t>
            </a:r>
            <a:r>
              <a:rPr lang="sk-SK" sz="800" dirty="0"/>
              <a:t> in a more </a:t>
            </a:r>
            <a:r>
              <a:rPr lang="sk-SK" sz="800" dirty="0" err="1"/>
              <a:t>conventional</a:t>
            </a:r>
            <a:r>
              <a:rPr lang="sk-SK" sz="800" dirty="0"/>
              <a:t> </a:t>
            </a:r>
            <a:r>
              <a:rPr lang="sk-SK" sz="800" dirty="0" err="1"/>
              <a:t>manner</a:t>
            </a:r>
            <a:r>
              <a:rPr lang="sk-SK" sz="8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main</a:t>
            </a:r>
            <a:r>
              <a:rPr lang="sk-SK" sz="800" dirty="0"/>
              <a:t> </a:t>
            </a:r>
            <a:r>
              <a:rPr lang="sk-SK" sz="800" dirty="0" err="1"/>
              <a:t>resonant</a:t>
            </a:r>
            <a:r>
              <a:rPr lang="sk-SK" sz="800" dirty="0"/>
              <a:t> </a:t>
            </a:r>
            <a:r>
              <a:rPr lang="sk-SK" sz="800" dirty="0" err="1"/>
              <a:t>frequency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pipes</a:t>
            </a:r>
            <a:r>
              <a:rPr lang="sk-SK" sz="800" dirty="0"/>
              <a:t> </a:t>
            </a:r>
            <a:r>
              <a:rPr lang="sk-SK" sz="800" dirty="0" err="1"/>
              <a:t>occurred</a:t>
            </a:r>
            <a:r>
              <a:rPr lang="sk-SK" sz="800" dirty="0"/>
              <a:t> in </a:t>
            </a:r>
            <a:r>
              <a:rPr lang="sk-SK" sz="800" dirty="0" err="1"/>
              <a:t>the</a:t>
            </a:r>
            <a:r>
              <a:rPr lang="sk-SK" sz="800" dirty="0"/>
              <a:t> "</a:t>
            </a:r>
            <a:r>
              <a:rPr lang="sk-SK" sz="800" dirty="0" err="1"/>
              <a:t>range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death</a:t>
            </a:r>
            <a:r>
              <a:rPr lang="sk-SK" sz="800" dirty="0"/>
              <a:t>", </a:t>
            </a:r>
            <a:r>
              <a:rPr lang="sk-SK" sz="800" dirty="0" err="1"/>
              <a:t>found</a:t>
            </a:r>
            <a:r>
              <a:rPr lang="sk-SK" sz="800" dirty="0"/>
              <a:t> to </a:t>
            </a:r>
            <a:r>
              <a:rPr lang="sk-SK" sz="800" dirty="0" err="1"/>
              <a:t>lie</a:t>
            </a:r>
            <a:r>
              <a:rPr lang="sk-SK" sz="800" dirty="0"/>
              <a:t> </a:t>
            </a:r>
            <a:r>
              <a:rPr lang="sk-SK" sz="800" dirty="0" err="1"/>
              <a:t>between</a:t>
            </a:r>
            <a:r>
              <a:rPr lang="sk-SK" sz="800" dirty="0"/>
              <a:t> </a:t>
            </a:r>
            <a:r>
              <a:rPr lang="sk-SK" sz="800" dirty="0" err="1"/>
              <a:t>three</a:t>
            </a:r>
            <a:r>
              <a:rPr lang="sk-SK" sz="800" dirty="0"/>
              <a:t> and </a:t>
            </a:r>
            <a:r>
              <a:rPr lang="sk-SK" sz="800" dirty="0" err="1"/>
              <a:t>seven</a:t>
            </a:r>
            <a:r>
              <a:rPr lang="sk-SK" sz="800" dirty="0"/>
              <a:t> </a:t>
            </a:r>
            <a:r>
              <a:rPr lang="sk-SK" sz="800" dirty="0" err="1"/>
              <a:t>cycles</a:t>
            </a:r>
            <a:r>
              <a:rPr lang="sk-SK" sz="800" dirty="0"/>
              <a:t> per </a:t>
            </a:r>
            <a:r>
              <a:rPr lang="sk-SK" sz="800" dirty="0" err="1"/>
              <a:t>second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sounds</a:t>
            </a:r>
            <a:r>
              <a:rPr lang="sk-SK" sz="800" dirty="0"/>
              <a:t> </a:t>
            </a:r>
            <a:r>
              <a:rPr lang="sk-SK" sz="800" dirty="0" err="1"/>
              <a:t>could</a:t>
            </a:r>
            <a:r>
              <a:rPr lang="sk-SK" sz="800" dirty="0"/>
              <a:t> </a:t>
            </a:r>
            <a:r>
              <a:rPr lang="sk-SK" sz="800" dirty="0" err="1"/>
              <a:t>not</a:t>
            </a:r>
            <a:r>
              <a:rPr lang="sk-SK" sz="800" dirty="0"/>
              <a:t> </a:t>
            </a:r>
            <a:r>
              <a:rPr lang="sk-SK" sz="800" dirty="0" err="1"/>
              <a:t>be</a:t>
            </a:r>
            <a:r>
              <a:rPr lang="sk-SK" sz="800" dirty="0"/>
              <a:t> </a:t>
            </a:r>
            <a:r>
              <a:rPr lang="sk-SK" sz="800" dirty="0" err="1"/>
              <a:t>humanly</a:t>
            </a:r>
            <a:r>
              <a:rPr lang="sk-SK" sz="800" dirty="0"/>
              <a:t> </a:t>
            </a:r>
            <a:r>
              <a:rPr lang="sk-SK" sz="800" dirty="0" err="1"/>
              <a:t>heard</a:t>
            </a:r>
            <a:r>
              <a:rPr lang="sk-SK" sz="800" dirty="0"/>
              <a:t>, a </a:t>
            </a:r>
            <a:r>
              <a:rPr lang="sk-SK" sz="800" dirty="0" err="1"/>
              <a:t>distinct</a:t>
            </a:r>
            <a:r>
              <a:rPr lang="sk-SK" sz="800" dirty="0"/>
              <a:t> </a:t>
            </a:r>
            <a:r>
              <a:rPr lang="sk-SK" sz="800" dirty="0" err="1"/>
              <a:t>advantage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a</a:t>
            </a:r>
            <a:r>
              <a:rPr lang="sk-SK" sz="800" dirty="0"/>
              <a:t> </a:t>
            </a:r>
            <a:r>
              <a:rPr lang="sk-SK" sz="800" dirty="0" err="1"/>
              <a:t>defense</a:t>
            </a:r>
            <a:r>
              <a:rPr lang="sk-SK" sz="800" dirty="0"/>
              <a:t> </a:t>
            </a:r>
            <a:r>
              <a:rPr lang="sk-SK" sz="800" dirty="0" err="1"/>
              <a:t>system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effects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felt</a:t>
            </a:r>
            <a:r>
              <a:rPr lang="sk-SK" sz="800" dirty="0"/>
              <a:t> </a:t>
            </a:r>
            <a:r>
              <a:rPr lang="sk-SK" sz="800" dirty="0" err="1"/>
              <a:t>however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symptoms</a:t>
            </a:r>
            <a:r>
              <a:rPr lang="sk-SK" sz="800" dirty="0"/>
              <a:t> </a:t>
            </a:r>
            <a:r>
              <a:rPr lang="sk-SK" sz="800" dirty="0" err="1"/>
              <a:t>come</a:t>
            </a:r>
            <a:r>
              <a:rPr lang="sk-SK" sz="800" dirty="0"/>
              <a:t> on </a:t>
            </a:r>
            <a:r>
              <a:rPr lang="sk-SK" sz="800" dirty="0" err="1"/>
              <a:t>rapidly</a:t>
            </a:r>
            <a:r>
              <a:rPr lang="sk-SK" sz="800" dirty="0"/>
              <a:t> and </a:t>
            </a:r>
            <a:r>
              <a:rPr lang="sk-SK" sz="800" dirty="0" err="1"/>
              <a:t>unexpectedly</a:t>
            </a:r>
            <a:r>
              <a:rPr lang="sk-SK" sz="800" dirty="0"/>
              <a:t>, </a:t>
            </a:r>
            <a:r>
              <a:rPr lang="sk-SK" sz="800" dirty="0" err="1"/>
              <a:t>though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pipes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operating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a </a:t>
            </a:r>
            <a:r>
              <a:rPr lang="sk-SK" sz="800" dirty="0" err="1"/>
              <a:t>few</a:t>
            </a:r>
            <a:r>
              <a:rPr lang="sk-SK" sz="800" dirty="0"/>
              <a:t> </a:t>
            </a:r>
            <a:r>
              <a:rPr lang="sk-SK" sz="800" dirty="0" err="1"/>
              <a:t>seconds</a:t>
            </a:r>
            <a:r>
              <a:rPr lang="sk-SK" sz="800" dirty="0"/>
              <a:t>. </a:t>
            </a:r>
            <a:r>
              <a:rPr lang="sk-SK" sz="800" dirty="0" err="1"/>
              <a:t>Their</a:t>
            </a:r>
            <a:r>
              <a:rPr lang="sk-SK" sz="800" dirty="0"/>
              <a:t> </a:t>
            </a:r>
            <a:r>
              <a:rPr lang="sk-SK" sz="800" dirty="0" err="1"/>
              <a:t>pressure</a:t>
            </a:r>
            <a:r>
              <a:rPr lang="sk-SK" sz="800" dirty="0"/>
              <a:t> </a:t>
            </a:r>
            <a:r>
              <a:rPr lang="sk-SK" sz="800" dirty="0" err="1"/>
              <a:t>waves</a:t>
            </a:r>
            <a:r>
              <a:rPr lang="sk-SK" sz="800" dirty="0"/>
              <a:t> </a:t>
            </a:r>
            <a:r>
              <a:rPr lang="sk-SK" sz="800" dirty="0" err="1"/>
              <a:t>impacted</a:t>
            </a:r>
            <a:r>
              <a:rPr lang="sk-SK" sz="800" dirty="0"/>
              <a:t> </a:t>
            </a:r>
            <a:r>
              <a:rPr lang="sk-SK" sz="800" dirty="0" err="1"/>
              <a:t>against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entire</a:t>
            </a:r>
            <a:r>
              <a:rPr lang="sk-SK" sz="800" dirty="0"/>
              <a:t> body in a </a:t>
            </a:r>
            <a:r>
              <a:rPr lang="sk-SK" sz="800" dirty="0" err="1"/>
              <a:t>terrible</a:t>
            </a:r>
            <a:r>
              <a:rPr lang="sk-SK" sz="800" dirty="0"/>
              <a:t> and </a:t>
            </a:r>
            <a:r>
              <a:rPr lang="sk-SK" sz="800" dirty="0" err="1"/>
              <a:t>inescapable</a:t>
            </a:r>
            <a:r>
              <a:rPr lang="sk-SK" sz="800" dirty="0"/>
              <a:t> </a:t>
            </a:r>
            <a:r>
              <a:rPr lang="sk-SK" sz="800" dirty="0" err="1"/>
              <a:t>grip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grip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a </a:t>
            </a:r>
            <a:r>
              <a:rPr lang="sk-SK" sz="800" dirty="0" err="1"/>
              <a:t>pressure</a:t>
            </a:r>
            <a:r>
              <a:rPr lang="sk-SK" sz="800" dirty="0"/>
              <a:t>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came</a:t>
            </a:r>
            <a:r>
              <a:rPr lang="sk-SK" sz="800" dirty="0"/>
              <a:t> in on </a:t>
            </a:r>
            <a:r>
              <a:rPr lang="sk-SK" sz="800" dirty="0" err="1"/>
              <a:t>one</a:t>
            </a:r>
            <a:r>
              <a:rPr lang="sk-SK" sz="800" dirty="0"/>
              <a:t> </a:t>
            </a:r>
            <a:r>
              <a:rPr lang="sk-SK" sz="800" dirty="0" err="1"/>
              <a:t>from</a:t>
            </a:r>
            <a:r>
              <a:rPr lang="sk-SK" sz="800" dirty="0"/>
              <a:t> </a:t>
            </a:r>
            <a:r>
              <a:rPr lang="sk-SK" sz="800" dirty="0" err="1"/>
              <a:t>all</a:t>
            </a:r>
            <a:r>
              <a:rPr lang="sk-SK" sz="800" dirty="0"/>
              <a:t> </a:t>
            </a:r>
            <a:r>
              <a:rPr lang="sk-SK" sz="800" dirty="0" err="1"/>
              <a:t>sides</a:t>
            </a:r>
            <a:r>
              <a:rPr lang="sk-SK" sz="800" dirty="0"/>
              <a:t> </a:t>
            </a:r>
            <a:r>
              <a:rPr lang="sk-SK" sz="800" dirty="0" err="1"/>
              <a:t>simultaneously</a:t>
            </a:r>
            <a:r>
              <a:rPr lang="sk-SK" sz="800" dirty="0"/>
              <a:t>,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envelope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death</a:t>
            </a:r>
            <a:r>
              <a:rPr lang="sk-SK" sz="8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Next</a:t>
            </a:r>
            <a:r>
              <a:rPr lang="sk-SK" sz="800" dirty="0"/>
              <a:t> </a:t>
            </a:r>
            <a:r>
              <a:rPr lang="sk-SK" sz="800" dirty="0" err="1"/>
              <a:t>came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pain</a:t>
            </a:r>
            <a:r>
              <a:rPr lang="sk-SK" sz="800" dirty="0"/>
              <a:t>, </a:t>
            </a:r>
            <a:r>
              <a:rPr lang="sk-SK" sz="800" dirty="0" err="1"/>
              <a:t>dull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pressure</a:t>
            </a:r>
            <a:r>
              <a:rPr lang="sk-SK" sz="800" dirty="0"/>
              <a:t> </a:t>
            </a:r>
            <a:r>
              <a:rPr lang="sk-SK" sz="800" dirty="0" err="1"/>
              <a:t>against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eyes</a:t>
            </a:r>
            <a:r>
              <a:rPr lang="sk-SK" sz="800" dirty="0"/>
              <a:t> and </a:t>
            </a:r>
            <a:r>
              <a:rPr lang="sk-SK" sz="800" dirty="0" err="1"/>
              <a:t>ears</a:t>
            </a:r>
            <a:r>
              <a:rPr lang="sk-SK" sz="800" dirty="0"/>
              <a:t>. </a:t>
            </a:r>
            <a:r>
              <a:rPr lang="sk-SK" sz="800" dirty="0" err="1"/>
              <a:t>Then</a:t>
            </a:r>
            <a:r>
              <a:rPr lang="sk-SK" sz="800" dirty="0"/>
              <a:t> </a:t>
            </a:r>
            <a:r>
              <a:rPr lang="sk-SK" sz="800" dirty="0" err="1"/>
              <a:t>came</a:t>
            </a:r>
            <a:r>
              <a:rPr lang="sk-SK" sz="800" dirty="0"/>
              <a:t> a </a:t>
            </a:r>
            <a:r>
              <a:rPr lang="sk-SK" sz="800" dirty="0" err="1"/>
              <a:t>frightening</a:t>
            </a:r>
            <a:r>
              <a:rPr lang="sk-SK" sz="800" dirty="0"/>
              <a:t> </a:t>
            </a:r>
            <a:r>
              <a:rPr lang="sk-SK" sz="800" dirty="0" err="1"/>
              <a:t>manifestation</a:t>
            </a:r>
            <a:r>
              <a:rPr lang="sk-SK" sz="800" dirty="0"/>
              <a:t> on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material</a:t>
            </a:r>
            <a:r>
              <a:rPr lang="sk-SK" sz="800" dirty="0"/>
              <a:t> </a:t>
            </a:r>
            <a:r>
              <a:rPr lang="sk-SK" sz="800" dirty="0" err="1"/>
              <a:t>supports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device </a:t>
            </a:r>
            <a:r>
              <a:rPr lang="sk-SK" sz="800" dirty="0" err="1"/>
              <a:t>itself</a:t>
            </a:r>
            <a:r>
              <a:rPr lang="sk-SK" sz="800" dirty="0"/>
              <a:t>.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sustained</a:t>
            </a:r>
            <a:r>
              <a:rPr lang="sk-SK" sz="800" dirty="0"/>
              <a:t> </a:t>
            </a:r>
            <a:r>
              <a:rPr lang="sk-SK" sz="800" dirty="0" err="1"/>
              <a:t>operation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pipe</a:t>
            </a:r>
            <a:r>
              <a:rPr lang="sk-SK" sz="800" dirty="0"/>
              <a:t>, a </a:t>
            </a:r>
            <a:r>
              <a:rPr lang="sk-SK" sz="800" dirty="0" err="1"/>
              <a:t>sudden</a:t>
            </a:r>
            <a:r>
              <a:rPr lang="sk-SK" sz="800" dirty="0"/>
              <a:t> </a:t>
            </a:r>
            <a:r>
              <a:rPr lang="sk-SK" sz="800" dirty="0" err="1"/>
              <a:t>rumble</a:t>
            </a:r>
            <a:r>
              <a:rPr lang="sk-SK" sz="800" dirty="0"/>
              <a:t> </a:t>
            </a:r>
            <a:r>
              <a:rPr lang="sk-SK" sz="800" dirty="0" err="1"/>
              <a:t>rocked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area</a:t>
            </a:r>
            <a:r>
              <a:rPr lang="sk-SK" sz="800" dirty="0"/>
              <a:t>, </a:t>
            </a:r>
            <a:r>
              <a:rPr lang="sk-SK" sz="800" dirty="0" err="1"/>
              <a:t>nearly</a:t>
            </a:r>
            <a:r>
              <a:rPr lang="sk-SK" sz="800" dirty="0"/>
              <a:t> </a:t>
            </a:r>
            <a:r>
              <a:rPr lang="sk-SK" sz="800" dirty="0" err="1"/>
              <a:t>destroying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test </a:t>
            </a:r>
            <a:r>
              <a:rPr lang="sk-SK" sz="800" dirty="0" err="1"/>
              <a:t>building</a:t>
            </a:r>
            <a:r>
              <a:rPr lang="sk-SK" sz="800" dirty="0"/>
              <a:t>. </a:t>
            </a:r>
            <a:r>
              <a:rPr lang="sk-SK" sz="800" dirty="0" err="1"/>
              <a:t>Every</a:t>
            </a:r>
            <a:r>
              <a:rPr lang="sk-SK" sz="800" dirty="0"/>
              <a:t> </a:t>
            </a:r>
            <a:r>
              <a:rPr lang="sk-SK" sz="800" dirty="0" err="1"/>
              <a:t>pillar</a:t>
            </a:r>
            <a:r>
              <a:rPr lang="sk-SK" sz="800" dirty="0"/>
              <a:t> and </a:t>
            </a:r>
            <a:r>
              <a:rPr lang="sk-SK" sz="800" dirty="0" err="1"/>
              <a:t>joint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massive</a:t>
            </a:r>
            <a:r>
              <a:rPr lang="sk-SK" sz="800" dirty="0"/>
              <a:t> </a:t>
            </a:r>
            <a:r>
              <a:rPr lang="sk-SK" sz="800" dirty="0" err="1"/>
              <a:t>structure</a:t>
            </a:r>
            <a:r>
              <a:rPr lang="sk-SK" sz="800" dirty="0"/>
              <a:t> </a:t>
            </a:r>
            <a:r>
              <a:rPr lang="sk-SK" sz="800" dirty="0" err="1"/>
              <a:t>bolted</a:t>
            </a:r>
            <a:r>
              <a:rPr lang="sk-SK" sz="800" dirty="0"/>
              <a:t> </a:t>
            </a:r>
            <a:r>
              <a:rPr lang="sk-SK" sz="800" dirty="0" err="1"/>
              <a:t>and</a:t>
            </a:r>
            <a:r>
              <a:rPr lang="sk-SK" sz="800" dirty="0"/>
              <a:t> </a:t>
            </a:r>
            <a:r>
              <a:rPr lang="sk-SK" sz="800" dirty="0" err="1"/>
              <a:t>moved</a:t>
            </a:r>
            <a:r>
              <a:rPr lang="sk-SK" sz="800" dirty="0"/>
              <a:t>. </a:t>
            </a:r>
            <a:r>
              <a:rPr lang="sk-SK" sz="800" dirty="0" err="1"/>
              <a:t>One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technicians</a:t>
            </a:r>
            <a:r>
              <a:rPr lang="sk-SK" sz="800" dirty="0"/>
              <a:t> </a:t>
            </a:r>
            <a:r>
              <a:rPr lang="sk-SK" sz="800" dirty="0" err="1"/>
              <a:t>managed</a:t>
            </a:r>
            <a:r>
              <a:rPr lang="sk-SK" sz="800" dirty="0"/>
              <a:t> to </a:t>
            </a:r>
            <a:r>
              <a:rPr lang="sk-SK" sz="800" dirty="0" err="1"/>
              <a:t>ignore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pain</a:t>
            </a:r>
            <a:r>
              <a:rPr lang="sk-SK" sz="800" dirty="0"/>
              <a:t> </a:t>
            </a:r>
            <a:r>
              <a:rPr lang="sk-SK" sz="800" dirty="0" err="1"/>
              <a:t>enough</a:t>
            </a:r>
            <a:r>
              <a:rPr lang="sk-SK" sz="800" dirty="0"/>
              <a:t> </a:t>
            </a:r>
            <a:r>
              <a:rPr lang="sk-SK" sz="800" dirty="0" err="1"/>
              <a:t>to</a:t>
            </a:r>
            <a:r>
              <a:rPr lang="sk-SK" sz="800" dirty="0"/>
              <a:t> </a:t>
            </a:r>
            <a:r>
              <a:rPr lang="sk-SK" sz="800" dirty="0" err="1"/>
              <a:t>shut</a:t>
            </a:r>
            <a:r>
              <a:rPr lang="sk-SK" sz="800" dirty="0"/>
              <a:t> </a:t>
            </a:r>
            <a:r>
              <a:rPr lang="sk-SK" sz="800" dirty="0" err="1"/>
              <a:t>down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supply</a:t>
            </a:r>
            <a:r>
              <a:rPr lang="sk-SK" sz="800" dirty="0"/>
              <a:t>.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experiments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infrasonics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as</a:t>
            </a:r>
            <a:r>
              <a:rPr lang="sk-SK" sz="800" dirty="0"/>
              <a:t> </a:t>
            </a:r>
            <a:r>
              <a:rPr lang="sk-SK" sz="800" dirty="0" err="1"/>
              <a:t>dangerous</a:t>
            </a:r>
            <a:r>
              <a:rPr lang="sk-SK" sz="800" dirty="0"/>
              <a:t> </a:t>
            </a:r>
            <a:r>
              <a:rPr lang="sk-SK" sz="800" dirty="0" err="1"/>
              <a:t>as</a:t>
            </a:r>
            <a:r>
              <a:rPr lang="sk-SK" sz="800" dirty="0"/>
              <a:t> </a:t>
            </a:r>
            <a:r>
              <a:rPr lang="sk-SK" sz="800" dirty="0" err="1"/>
              <a:t>those</a:t>
            </a:r>
            <a:r>
              <a:rPr lang="sk-SK" sz="800" dirty="0"/>
              <a:t> </a:t>
            </a:r>
            <a:r>
              <a:rPr lang="sk-SK" sz="800" dirty="0" err="1"/>
              <a:t>early</a:t>
            </a:r>
            <a:r>
              <a:rPr lang="sk-SK" sz="800" dirty="0"/>
              <a:t> </a:t>
            </a:r>
            <a:r>
              <a:rPr lang="sk-SK" sz="800" dirty="0" err="1"/>
              <a:t>investigations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nuclear</a:t>
            </a:r>
            <a:r>
              <a:rPr lang="sk-SK" sz="800" dirty="0"/>
              <a:t> </a:t>
            </a:r>
            <a:r>
              <a:rPr lang="sk-SK" sz="800" dirty="0" err="1"/>
              <a:t>energy</a:t>
            </a:r>
            <a:r>
              <a:rPr lang="sk-SK" sz="800" dirty="0"/>
              <a:t>. Dr. </a:t>
            </a:r>
            <a:r>
              <a:rPr lang="sk-SK" sz="800" dirty="0" err="1"/>
              <a:t>Gavreau</a:t>
            </a:r>
            <a:r>
              <a:rPr lang="sk-SK" sz="800" dirty="0"/>
              <a:t> and </a:t>
            </a:r>
            <a:r>
              <a:rPr lang="sk-SK" sz="800" dirty="0" err="1"/>
              <a:t>his</a:t>
            </a:r>
            <a:r>
              <a:rPr lang="sk-SK" sz="800" dirty="0"/>
              <a:t> </a:t>
            </a:r>
            <a:r>
              <a:rPr lang="sk-SK" sz="800" dirty="0" err="1"/>
              <a:t>associates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dangerously</a:t>
            </a:r>
            <a:r>
              <a:rPr lang="sk-SK" sz="800" dirty="0"/>
              <a:t> </a:t>
            </a:r>
            <a:r>
              <a:rPr lang="sk-SK" sz="800" dirty="0" err="1"/>
              <a:t>ill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nearly</a:t>
            </a:r>
            <a:r>
              <a:rPr lang="sk-SK" sz="800" dirty="0"/>
              <a:t> a </a:t>
            </a:r>
            <a:r>
              <a:rPr lang="sk-SK" sz="800" dirty="0" err="1"/>
              <a:t>day</a:t>
            </a:r>
            <a:r>
              <a:rPr lang="sk-SK" sz="800" dirty="0"/>
              <a:t> </a:t>
            </a:r>
            <a:r>
              <a:rPr lang="sk-SK" sz="800" dirty="0" err="1"/>
              <a:t>after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preliminary</a:t>
            </a:r>
            <a:r>
              <a:rPr lang="sk-SK" sz="800" dirty="0"/>
              <a:t> </a:t>
            </a:r>
            <a:r>
              <a:rPr lang="sk-SK" sz="800" dirty="0" err="1"/>
              <a:t>tests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maladies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sustained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hours</a:t>
            </a:r>
            <a:r>
              <a:rPr lang="sk-SK" sz="800" dirty="0"/>
              <a:t> </a:t>
            </a:r>
            <a:r>
              <a:rPr lang="sk-SK" sz="800" dirty="0" err="1"/>
              <a:t>after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device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turned</a:t>
            </a:r>
            <a:r>
              <a:rPr lang="sk-SK" sz="800" dirty="0"/>
              <a:t> </a:t>
            </a:r>
            <a:r>
              <a:rPr lang="sk-SK" sz="800" dirty="0" err="1"/>
              <a:t>off</a:t>
            </a:r>
            <a:r>
              <a:rPr lang="sk-SK" sz="800" dirty="0"/>
              <a:t>.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assaults</a:t>
            </a:r>
            <a:r>
              <a:rPr lang="sk-SK" sz="800" dirty="0"/>
              <a:t> on </a:t>
            </a:r>
            <a:r>
              <a:rPr lang="sk-SK" sz="800" dirty="0" err="1"/>
              <a:t>the</a:t>
            </a:r>
            <a:r>
              <a:rPr lang="sk-SK" sz="800" dirty="0"/>
              <a:t> body are </a:t>
            </a:r>
            <a:r>
              <a:rPr lang="sk-SK" sz="800" dirty="0" err="1"/>
              <a:t>the</a:t>
            </a:r>
            <a:r>
              <a:rPr lang="sk-SK" sz="800" dirty="0"/>
              <a:t> more </a:t>
            </a:r>
            <a:r>
              <a:rPr lang="sk-SK" sz="800" dirty="0" err="1"/>
              <a:t>lethal</a:t>
            </a:r>
            <a:r>
              <a:rPr lang="sk-SK" sz="800" dirty="0"/>
              <a:t> </a:t>
            </a:r>
            <a:r>
              <a:rPr lang="sk-SK" sz="800" dirty="0" err="1"/>
              <a:t>because</a:t>
            </a:r>
            <a:r>
              <a:rPr lang="sk-SK" sz="800" dirty="0"/>
              <a:t> </a:t>
            </a:r>
            <a:r>
              <a:rPr lang="sk-SK" sz="800" dirty="0" err="1"/>
              <a:t>they</a:t>
            </a:r>
            <a:r>
              <a:rPr lang="sk-SK" sz="800" dirty="0"/>
              <a:t> </a:t>
            </a:r>
            <a:r>
              <a:rPr lang="sk-SK" sz="800" dirty="0" err="1"/>
              <a:t>come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dreadful</a:t>
            </a:r>
            <a:r>
              <a:rPr lang="sk-SK" sz="800" dirty="0"/>
              <a:t> </a:t>
            </a:r>
            <a:r>
              <a:rPr lang="sk-SK" sz="800" dirty="0" err="1"/>
              <a:t>silence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eyesight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Dr. </a:t>
            </a:r>
            <a:r>
              <a:rPr lang="sk-SK" sz="800" dirty="0" err="1"/>
              <a:t>Gavreau</a:t>
            </a:r>
            <a:r>
              <a:rPr lang="sk-SK" sz="800" dirty="0"/>
              <a:t> and </a:t>
            </a:r>
            <a:r>
              <a:rPr lang="sk-SK" sz="800" dirty="0" err="1"/>
              <a:t>his</a:t>
            </a:r>
            <a:r>
              <a:rPr lang="sk-SK" sz="800" dirty="0"/>
              <a:t> </a:t>
            </a:r>
            <a:r>
              <a:rPr lang="sk-SK" sz="800" dirty="0" err="1"/>
              <a:t>fellow</a:t>
            </a:r>
            <a:r>
              <a:rPr lang="sk-SK" sz="800" dirty="0"/>
              <a:t> </a:t>
            </a:r>
            <a:r>
              <a:rPr lang="sk-SK" sz="800" dirty="0" err="1"/>
              <a:t>workers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affected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days</a:t>
            </a:r>
            <a:r>
              <a:rPr lang="sk-SK" sz="800" dirty="0"/>
              <a:t>. More </a:t>
            </a:r>
            <a:r>
              <a:rPr lang="sk-SK" sz="800" dirty="0" err="1"/>
              <a:t>dangerously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their</a:t>
            </a:r>
            <a:r>
              <a:rPr lang="sk-SK" sz="800" dirty="0"/>
              <a:t> </a:t>
            </a:r>
            <a:r>
              <a:rPr lang="sk-SK" sz="800" dirty="0" err="1"/>
              <a:t>internal</a:t>
            </a:r>
            <a:r>
              <a:rPr lang="sk-SK" sz="800" dirty="0"/>
              <a:t> </a:t>
            </a:r>
            <a:r>
              <a:rPr lang="sk-SK" sz="800" dirty="0" err="1"/>
              <a:t>organs</a:t>
            </a:r>
            <a:r>
              <a:rPr lang="sk-SK" sz="800" dirty="0"/>
              <a:t> </a:t>
            </a:r>
            <a:r>
              <a:rPr lang="sk-SK" sz="800" dirty="0" err="1"/>
              <a:t>affected</a:t>
            </a:r>
            <a:r>
              <a:rPr lang="sk-SK" sz="800" dirty="0"/>
              <a:t>: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heart</a:t>
            </a:r>
            <a:r>
              <a:rPr lang="sk-SK" sz="800" dirty="0"/>
              <a:t>, </a:t>
            </a:r>
            <a:r>
              <a:rPr lang="sk-SK" sz="800" dirty="0" err="1"/>
              <a:t>lungs</a:t>
            </a:r>
            <a:r>
              <a:rPr lang="sk-SK" sz="800" dirty="0"/>
              <a:t>, </a:t>
            </a:r>
            <a:r>
              <a:rPr lang="sk-SK" sz="800" dirty="0" err="1"/>
              <a:t>stomach</a:t>
            </a:r>
            <a:r>
              <a:rPr lang="sk-SK" sz="800" dirty="0"/>
              <a:t>, </a:t>
            </a:r>
            <a:r>
              <a:rPr lang="sk-SK" sz="800" dirty="0" err="1"/>
              <a:t>intestinal</a:t>
            </a:r>
            <a:r>
              <a:rPr lang="sk-SK" sz="800" dirty="0"/>
              <a:t> </a:t>
            </a:r>
            <a:r>
              <a:rPr lang="sk-SK" sz="800" dirty="0" err="1"/>
              <a:t>cavity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filled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continual</a:t>
            </a:r>
            <a:r>
              <a:rPr lang="sk-SK" sz="800" dirty="0"/>
              <a:t> </a:t>
            </a:r>
            <a:r>
              <a:rPr lang="sk-SK" sz="800" dirty="0" err="1"/>
              <a:t>painful</a:t>
            </a:r>
            <a:r>
              <a:rPr lang="sk-SK" sz="800" dirty="0"/>
              <a:t> </a:t>
            </a:r>
            <a:r>
              <a:rPr lang="sk-SK" sz="800" dirty="0" err="1"/>
              <a:t>spasms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equal</a:t>
            </a:r>
            <a:r>
              <a:rPr lang="sk-SK" sz="800" dirty="0"/>
              <a:t> </a:t>
            </a:r>
            <a:r>
              <a:rPr lang="sk-SK" sz="800" dirty="0" err="1"/>
              <a:t>time</a:t>
            </a:r>
            <a:r>
              <a:rPr lang="sk-SK" sz="800" dirty="0"/>
              <a:t> </a:t>
            </a:r>
            <a:r>
              <a:rPr lang="sk-SK" sz="800" dirty="0" err="1"/>
              <a:t>period</a:t>
            </a:r>
            <a:r>
              <a:rPr lang="sk-SK" sz="8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Musculature</a:t>
            </a:r>
            <a:r>
              <a:rPr lang="sk-SK" sz="800" dirty="0"/>
              <a:t> </a:t>
            </a:r>
            <a:r>
              <a:rPr lang="sk-SK" sz="800" dirty="0" err="1"/>
              <a:t>convulses</a:t>
            </a:r>
            <a:r>
              <a:rPr lang="sk-SK" sz="800" dirty="0"/>
              <a:t>, </a:t>
            </a:r>
            <a:r>
              <a:rPr lang="sk-SK" sz="800" dirty="0" err="1"/>
              <a:t>torques</a:t>
            </a:r>
            <a:r>
              <a:rPr lang="sk-SK" sz="800" dirty="0"/>
              <a:t>, and </a:t>
            </a:r>
            <a:r>
              <a:rPr lang="sk-SK" sz="800" dirty="0" err="1"/>
              <a:t>tears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symptoms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exposure</a:t>
            </a:r>
            <a:r>
              <a:rPr lang="sk-SK" sz="800" dirty="0"/>
              <a:t>. </a:t>
            </a:r>
            <a:r>
              <a:rPr lang="sk-SK" sz="800" dirty="0" err="1"/>
              <a:t>All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resonant</a:t>
            </a:r>
            <a:r>
              <a:rPr lang="sk-SK" sz="800" dirty="0"/>
              <a:t> body </a:t>
            </a:r>
            <a:r>
              <a:rPr lang="sk-SK" sz="800" dirty="0" err="1"/>
              <a:t>cavities</a:t>
            </a:r>
            <a:r>
              <a:rPr lang="sk-SK" sz="800" dirty="0"/>
              <a:t> </a:t>
            </a:r>
            <a:r>
              <a:rPr lang="sk-SK" sz="800" dirty="0" err="1"/>
              <a:t>absorbed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self-destructive</a:t>
            </a:r>
            <a:r>
              <a:rPr lang="sk-SK" sz="800" dirty="0"/>
              <a:t> </a:t>
            </a:r>
            <a:r>
              <a:rPr lang="sk-SK" sz="800" dirty="0" err="1"/>
              <a:t>acoustic</a:t>
            </a:r>
            <a:r>
              <a:rPr lang="sk-SK" sz="800" dirty="0"/>
              <a:t> </a:t>
            </a:r>
            <a:r>
              <a:rPr lang="sk-SK" sz="800" dirty="0" err="1"/>
              <a:t>energy</a:t>
            </a:r>
            <a:r>
              <a:rPr lang="sk-SK" sz="800" dirty="0"/>
              <a:t>, and </a:t>
            </a:r>
            <a:r>
              <a:rPr lang="sk-SK" sz="800" dirty="0" err="1"/>
              <a:t>would</a:t>
            </a:r>
            <a:r>
              <a:rPr lang="sk-SK" sz="800" dirty="0"/>
              <a:t> </a:t>
            </a:r>
            <a:r>
              <a:rPr lang="sk-SK" sz="800" dirty="0" err="1"/>
              <a:t>have</a:t>
            </a:r>
            <a:r>
              <a:rPr lang="sk-SK" sz="800" dirty="0"/>
              <a:t> </a:t>
            </a:r>
            <a:r>
              <a:rPr lang="sk-SK" sz="800" dirty="0" err="1"/>
              <a:t>been</a:t>
            </a:r>
            <a:r>
              <a:rPr lang="sk-SK" sz="800" dirty="0"/>
              <a:t> </a:t>
            </a:r>
            <a:r>
              <a:rPr lang="sk-SK" sz="800" dirty="0" err="1"/>
              <a:t>torn</a:t>
            </a:r>
            <a:r>
              <a:rPr lang="sk-SK" sz="800" dirty="0"/>
              <a:t> </a:t>
            </a:r>
            <a:r>
              <a:rPr lang="sk-SK" sz="800" dirty="0" err="1"/>
              <a:t>apart</a:t>
            </a:r>
            <a:r>
              <a:rPr lang="sk-SK" sz="800" dirty="0"/>
              <a:t> had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not</a:t>
            </a:r>
            <a:r>
              <a:rPr lang="sk-SK" sz="800" dirty="0"/>
              <a:t> </a:t>
            </a:r>
            <a:r>
              <a:rPr lang="sk-SK" sz="800" dirty="0" err="1"/>
              <a:t>been</a:t>
            </a:r>
            <a:r>
              <a:rPr lang="sk-SK" sz="800" dirty="0"/>
              <a:t> </a:t>
            </a:r>
            <a:r>
              <a:rPr lang="sk-SK" sz="800" dirty="0" err="1"/>
              <a:t>extinguished</a:t>
            </a:r>
            <a:r>
              <a:rPr lang="sk-SK" sz="800" dirty="0"/>
              <a:t> </a:t>
            </a:r>
            <a:r>
              <a:rPr lang="sk-SK" sz="800" dirty="0" err="1"/>
              <a:t>at</a:t>
            </a:r>
            <a:r>
              <a:rPr lang="sk-SK" sz="800" dirty="0"/>
              <a:t> </a:t>
            </a:r>
            <a:r>
              <a:rPr lang="sk-SK" sz="800" dirty="0" err="1"/>
              <a:t>that</a:t>
            </a:r>
            <a:r>
              <a:rPr lang="sk-SK" sz="800" dirty="0"/>
              <a:t> </a:t>
            </a:r>
            <a:r>
              <a:rPr lang="sk-SK" sz="800" dirty="0" err="1"/>
              <a:t>precise</a:t>
            </a:r>
            <a:r>
              <a:rPr lang="sk-SK" sz="800" dirty="0"/>
              <a:t> moment.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effectiveness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infrasound</a:t>
            </a:r>
            <a:r>
              <a:rPr lang="sk-SK" sz="800" dirty="0"/>
              <a:t> </a:t>
            </a:r>
            <a:r>
              <a:rPr lang="sk-SK" sz="800" dirty="0" err="1"/>
              <a:t>as</a:t>
            </a:r>
            <a:r>
              <a:rPr lang="sk-SK" sz="800" dirty="0"/>
              <a:t> a </a:t>
            </a:r>
            <a:r>
              <a:rPr lang="sk-SK" sz="800" dirty="0" err="1"/>
              <a:t>defense</a:t>
            </a:r>
            <a:r>
              <a:rPr lang="sk-SK" sz="800" dirty="0"/>
              <a:t> </a:t>
            </a:r>
            <a:r>
              <a:rPr lang="sk-SK" sz="800" dirty="0" err="1"/>
              <a:t>weapon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frightening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having</a:t>
            </a:r>
            <a:r>
              <a:rPr lang="sk-SK" sz="800" dirty="0"/>
              <a:t> </a:t>
            </a:r>
            <a:r>
              <a:rPr lang="sk-SK" sz="800" dirty="0" err="1"/>
              <a:t>been</a:t>
            </a:r>
            <a:r>
              <a:rPr lang="sk-SK" sz="800" dirty="0"/>
              <a:t> </a:t>
            </a:r>
            <a:r>
              <a:rPr lang="sk-SK" sz="800" dirty="0" err="1"/>
              <a:t>demonstrated</a:t>
            </a:r>
            <a:r>
              <a:rPr lang="sk-SK" sz="800" dirty="0"/>
              <a:t> "to </a:t>
            </a:r>
            <a:r>
              <a:rPr lang="sk-SK" sz="800" dirty="0" err="1"/>
              <a:t>satisfaction</a:t>
            </a:r>
            <a:r>
              <a:rPr lang="sk-SK" sz="800" dirty="0"/>
              <a:t>", more </a:t>
            </a:r>
            <a:r>
              <a:rPr lang="sk-SK" sz="800" dirty="0" err="1"/>
              <a:t>questions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asked</a:t>
            </a:r>
            <a:r>
              <a:rPr lang="sk-SK" sz="800" dirty="0"/>
              <a:t>. </a:t>
            </a:r>
            <a:r>
              <a:rPr lang="sk-SK" sz="800" dirty="0" err="1"/>
              <a:t>After</a:t>
            </a:r>
            <a:r>
              <a:rPr lang="sk-SK" sz="800" dirty="0"/>
              <a:t> </a:t>
            </a:r>
            <a:r>
              <a:rPr lang="sk-SK" sz="800" dirty="0" err="1"/>
              <a:t>this</a:t>
            </a:r>
            <a:r>
              <a:rPr lang="sk-SK" sz="800" dirty="0"/>
              <a:t> </a:t>
            </a:r>
            <a:r>
              <a:rPr lang="sk-SK" sz="800" dirty="0" err="1"/>
              <a:t>dreadful</a:t>
            </a:r>
            <a:r>
              <a:rPr lang="sk-SK" sz="800" dirty="0"/>
              <a:t> </a:t>
            </a:r>
            <a:r>
              <a:rPr lang="sk-SK" sz="800" dirty="0" err="1"/>
              <a:t>accident</a:t>
            </a:r>
            <a:r>
              <a:rPr lang="sk-SK" sz="800" dirty="0"/>
              <a:t>, </a:t>
            </a:r>
            <a:r>
              <a:rPr lang="sk-SK" sz="800" dirty="0" err="1"/>
              <a:t>approaching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equipment</a:t>
            </a:r>
            <a:r>
              <a:rPr lang="sk-SK" sz="800" dirty="0"/>
              <a:t> </a:t>
            </a:r>
            <a:r>
              <a:rPr lang="sk-SK" sz="800" dirty="0" err="1"/>
              <a:t>once</a:t>
            </a:r>
            <a:r>
              <a:rPr lang="sk-SK" sz="800" dirty="0"/>
              <a:t> </a:t>
            </a:r>
            <a:r>
              <a:rPr lang="sk-SK" sz="800" dirty="0" err="1"/>
              <a:t>again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almost</a:t>
            </a:r>
            <a:r>
              <a:rPr lang="sk-SK" sz="800" dirty="0"/>
              <a:t> a </a:t>
            </a:r>
            <a:r>
              <a:rPr lang="sk-SK" sz="800" dirty="0" err="1"/>
              <a:t>fearful</a:t>
            </a:r>
            <a:r>
              <a:rPr lang="sk-SK" sz="800" dirty="0"/>
              <a:t> </a:t>
            </a:r>
            <a:r>
              <a:rPr lang="sk-SK" sz="800" dirty="0" err="1"/>
              <a:t>exercise</a:t>
            </a:r>
            <a:r>
              <a:rPr lang="sk-SK" sz="800" dirty="0"/>
              <a:t>. </a:t>
            </a:r>
            <a:r>
              <a:rPr lang="sk-SK" sz="800" dirty="0" err="1"/>
              <a:t>How</a:t>
            </a:r>
            <a:r>
              <a:rPr lang="sk-SK" sz="800" dirty="0"/>
              <a:t> </a:t>
            </a:r>
            <a:r>
              <a:rPr lang="sk-SK" sz="800" dirty="0" err="1"/>
              <a:t>powerful</a:t>
            </a:r>
            <a:r>
              <a:rPr lang="sk-SK" sz="800" dirty="0"/>
              <a:t> </a:t>
            </a:r>
            <a:r>
              <a:rPr lang="sk-SK" sz="800" dirty="0" err="1"/>
              <a:t>could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output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device </a:t>
            </a:r>
            <a:r>
              <a:rPr lang="sk-SK" sz="800" dirty="0" err="1"/>
              <a:t>be</a:t>
            </a:r>
            <a:r>
              <a:rPr lang="sk-SK" sz="800" dirty="0"/>
              <a:t> </a:t>
            </a:r>
            <a:r>
              <a:rPr lang="sk-SK" sz="800" dirty="0" err="1"/>
              <a:t>raised</a:t>
            </a:r>
            <a:r>
              <a:rPr lang="sk-SK" sz="800" dirty="0"/>
              <a:t> </a:t>
            </a:r>
            <a:r>
              <a:rPr lang="sk-SK" sz="800" dirty="0" err="1"/>
              <a:t>before</a:t>
            </a:r>
            <a:r>
              <a:rPr lang="sk-SK" sz="800" dirty="0"/>
              <a:t> </a:t>
            </a:r>
            <a:r>
              <a:rPr lang="sk-SK" sz="800" dirty="0" err="1"/>
              <a:t>even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operating</a:t>
            </a:r>
            <a:r>
              <a:rPr lang="sk-SK" sz="800" dirty="0"/>
              <a:t> </a:t>
            </a:r>
            <a:r>
              <a:rPr lang="sk-SK" sz="800" dirty="0" err="1"/>
              <a:t>engineers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affected</a:t>
            </a:r>
            <a:r>
              <a:rPr lang="sk-SK" sz="800" dirty="0"/>
              <a:t>?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greatest</a:t>
            </a:r>
            <a:r>
              <a:rPr lang="sk-SK" sz="800" dirty="0"/>
              <a:t> </a:t>
            </a:r>
            <a:r>
              <a:rPr lang="sk-SK" sz="800" dirty="0" err="1"/>
              <a:t>caution</a:t>
            </a:r>
            <a:r>
              <a:rPr lang="sk-SK" sz="800" dirty="0"/>
              <a:t> and </a:t>
            </a:r>
            <a:r>
              <a:rPr lang="sk-SK" sz="800" dirty="0" err="1"/>
              <a:t>respect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which</a:t>
            </a:r>
            <a:r>
              <a:rPr lang="sk-SK" sz="800" dirty="0"/>
              <a:t> </a:t>
            </a:r>
            <a:r>
              <a:rPr lang="sk-SK" sz="800" dirty="0" err="1"/>
              <a:t>they</a:t>
            </a:r>
            <a:r>
              <a:rPr lang="sk-SK" sz="800" dirty="0"/>
              <a:t> </a:t>
            </a:r>
            <a:r>
              <a:rPr lang="sk-SK" sz="800" dirty="0" err="1"/>
              <a:t>worked</a:t>
            </a:r>
            <a:r>
              <a:rPr lang="sk-SK" sz="800" dirty="0"/>
              <a:t>, Dr. </a:t>
            </a:r>
            <a:r>
              <a:rPr lang="sk-SK" sz="800" dirty="0" err="1"/>
              <a:t>Gavreau</a:t>
            </a:r>
            <a:r>
              <a:rPr lang="sk-SK" sz="800" dirty="0"/>
              <a:t> </a:t>
            </a:r>
            <a:r>
              <a:rPr lang="sk-SK" sz="800" dirty="0" err="1"/>
              <a:t>began</a:t>
            </a:r>
            <a:r>
              <a:rPr lang="sk-SK" sz="800" dirty="0"/>
              <a:t> </a:t>
            </a:r>
            <a:r>
              <a:rPr lang="sk-SK" sz="800" dirty="0" err="1"/>
              <a:t>recalculating</a:t>
            </a:r>
            <a:r>
              <a:rPr lang="sk-SK" sz="800" dirty="0"/>
              <a:t> </a:t>
            </a:r>
            <a:r>
              <a:rPr lang="sk-SK" sz="800" dirty="0" err="1"/>
              <a:t>all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his</a:t>
            </a:r>
            <a:r>
              <a:rPr lang="sk-SK" sz="800" dirty="0"/>
              <a:t> </a:t>
            </a:r>
            <a:r>
              <a:rPr lang="sk-SK" sz="800" dirty="0" err="1"/>
              <a:t>design</a:t>
            </a:r>
            <a:r>
              <a:rPr lang="sk-SK" sz="800" dirty="0"/>
              <a:t> </a:t>
            </a:r>
            <a:r>
              <a:rPr lang="sk-SK" sz="800" dirty="0" err="1"/>
              <a:t>parameters</a:t>
            </a:r>
            <a:r>
              <a:rPr lang="sk-SK" sz="800" dirty="0"/>
              <a:t>. </a:t>
            </a:r>
            <a:r>
              <a:rPr lang="sk-SK" sz="800" dirty="0" err="1"/>
              <a:t>He</a:t>
            </a:r>
            <a:r>
              <a:rPr lang="sk-SK" sz="800" dirty="0"/>
              <a:t> had </a:t>
            </a:r>
            <a:r>
              <a:rPr lang="sk-SK" sz="800" dirty="0" err="1"/>
              <a:t>grossly</a:t>
            </a:r>
            <a:r>
              <a:rPr lang="sk-SK" sz="800" dirty="0"/>
              <a:t> </a:t>
            </a:r>
            <a:r>
              <a:rPr lang="sk-SK" sz="800" dirty="0" err="1"/>
              <a:t>misjudged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released</a:t>
            </a:r>
            <a:r>
              <a:rPr lang="sk-SK" sz="800" dirty="0"/>
              <a:t> by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pipes</a:t>
            </a:r>
            <a:r>
              <a:rPr lang="sk-SK" sz="800" dirty="0"/>
              <a:t>. </a:t>
            </a:r>
            <a:r>
              <a:rPr lang="sk-SK" sz="800" dirty="0" err="1"/>
              <a:t>He</a:t>
            </a:r>
            <a:r>
              <a:rPr lang="sk-SK" sz="800" dirty="0"/>
              <a:t> had, in </a:t>
            </a:r>
            <a:r>
              <a:rPr lang="sk-SK" sz="800" dirty="0" err="1"/>
              <a:t>fact</a:t>
            </a:r>
            <a:r>
              <a:rPr lang="sk-SK" sz="800" dirty="0"/>
              <a:t>, </a:t>
            </a:r>
            <a:r>
              <a:rPr lang="sk-SK" sz="800" dirty="0" err="1"/>
              <a:t>greatly</a:t>
            </a:r>
            <a:r>
              <a:rPr lang="sk-SK" sz="800" dirty="0"/>
              <a:t> </a:t>
            </a:r>
            <a:r>
              <a:rPr lang="sk-SK" sz="800" dirty="0" err="1"/>
              <a:t>lowered</a:t>
            </a:r>
            <a:r>
              <a:rPr lang="sk-SK" sz="800" dirty="0"/>
              <a:t> </a:t>
            </a:r>
            <a:r>
              <a:rPr lang="sk-SK" sz="800" dirty="0" err="1"/>
              <a:t>those</a:t>
            </a:r>
            <a:r>
              <a:rPr lang="sk-SK" sz="800" dirty="0"/>
              <a:t> </a:t>
            </a:r>
            <a:r>
              <a:rPr lang="sk-SK" sz="800" dirty="0" err="1"/>
              <a:t>calculated</a:t>
            </a:r>
            <a:r>
              <a:rPr lang="sk-SK" sz="800" dirty="0"/>
              <a:t> </a:t>
            </a:r>
            <a:r>
              <a:rPr lang="sk-SK" sz="800" dirty="0" err="1"/>
              <a:t>outputs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diagnostic</a:t>
            </a:r>
            <a:r>
              <a:rPr lang="sk-SK" sz="800" dirty="0"/>
              <a:t> </a:t>
            </a:r>
            <a:r>
              <a:rPr lang="sk-SK" sz="800" dirty="0" err="1"/>
              <a:t>purposes</a:t>
            </a:r>
            <a:r>
              <a:rPr lang="sk-SK" sz="800" dirty="0"/>
              <a:t>. Never had </a:t>
            </a:r>
            <a:r>
              <a:rPr lang="sk-SK" sz="800" dirty="0" err="1"/>
              <a:t>he</a:t>
            </a:r>
            <a:r>
              <a:rPr lang="sk-SK" sz="800" dirty="0"/>
              <a:t> </a:t>
            </a:r>
            <a:r>
              <a:rPr lang="sk-SK" sz="800" dirty="0" err="1"/>
              <a:t>imagined</a:t>
            </a:r>
            <a:r>
              <a:rPr lang="sk-SK" sz="800" dirty="0"/>
              <a:t> </a:t>
            </a:r>
            <a:r>
              <a:rPr lang="sk-SK" sz="800" dirty="0" err="1"/>
              <a:t>that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figures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actually</a:t>
            </a:r>
            <a:r>
              <a:rPr lang="sk-SK" sz="800" dirty="0"/>
              <a:t> </a:t>
            </a:r>
            <a:r>
              <a:rPr lang="sk-SK" sz="800" dirty="0" err="1"/>
              <a:t>far</a:t>
            </a:r>
            <a:r>
              <a:rPr lang="sk-SK" sz="800" dirty="0"/>
              <a:t> </a:t>
            </a:r>
            <a:r>
              <a:rPr lang="sk-SK" sz="800" dirty="0" err="1"/>
              <a:t>too</a:t>
            </a:r>
            <a:r>
              <a:rPr lang="sk-SK" sz="800" dirty="0"/>
              <a:t> </a:t>
            </a:r>
            <a:r>
              <a:rPr lang="sk-SK" sz="800" dirty="0" err="1"/>
              <a:t>great</a:t>
            </a:r>
            <a:r>
              <a:rPr lang="sk-SK" sz="800" dirty="0"/>
              <a:t> in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world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infrasound</a:t>
            </a:r>
            <a:r>
              <a:rPr lang="sk-SK" sz="800" dirty="0"/>
              <a:t>!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Empirical</a:t>
            </a:r>
            <a:r>
              <a:rPr lang="sk-SK" sz="800" dirty="0"/>
              <a:t> </a:t>
            </a:r>
            <a:r>
              <a:rPr lang="sk-SK" sz="800" dirty="0" err="1"/>
              <a:t>data</a:t>
            </a:r>
            <a:r>
              <a:rPr lang="sk-SK" sz="800" dirty="0"/>
              <a:t> </a:t>
            </a:r>
            <a:r>
              <a:rPr lang="sk-SK" sz="800" dirty="0" err="1"/>
              <a:t>being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only</a:t>
            </a:r>
            <a:r>
              <a:rPr lang="sk-SK" sz="800" dirty="0"/>
              <a:t> </a:t>
            </a:r>
            <a:r>
              <a:rPr lang="sk-SK" sz="800" dirty="0" err="1"/>
              <a:t>way</a:t>
            </a:r>
            <a:r>
              <a:rPr lang="sk-SK" sz="800" dirty="0"/>
              <a:t> to </a:t>
            </a:r>
            <a:r>
              <a:rPr lang="sk-SK" sz="800" dirty="0" err="1"/>
              <a:t>determine</a:t>
            </a:r>
            <a:r>
              <a:rPr lang="sk-SK" sz="800" dirty="0"/>
              <a:t> </a:t>
            </a:r>
            <a:r>
              <a:rPr lang="sk-SK" sz="800" dirty="0" err="1"/>
              <a:t>how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energy</a:t>
            </a:r>
            <a:r>
              <a:rPr lang="sk-SK" sz="800" dirty="0"/>
              <a:t> </a:t>
            </a:r>
            <a:r>
              <a:rPr lang="sk-SK" sz="800" dirty="0" err="1"/>
              <a:t>correlated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</a:t>
            </a:r>
            <a:r>
              <a:rPr lang="sk-SK" sz="800" dirty="0" err="1"/>
              <a:t>both</a:t>
            </a:r>
            <a:r>
              <a:rPr lang="sk-SK" sz="800" dirty="0"/>
              <a:t> </a:t>
            </a:r>
            <a:r>
              <a:rPr lang="sk-SK" sz="800" dirty="0" err="1"/>
              <a:t>biological</a:t>
            </a:r>
            <a:r>
              <a:rPr lang="sk-SK" sz="800" dirty="0"/>
              <a:t> and </a:t>
            </a:r>
            <a:r>
              <a:rPr lang="sk-SK" sz="800" dirty="0" err="1"/>
              <a:t>material</a:t>
            </a:r>
            <a:r>
              <a:rPr lang="sk-SK" sz="800" dirty="0"/>
              <a:t> </a:t>
            </a:r>
            <a:r>
              <a:rPr lang="sk-SK" sz="800" dirty="0" err="1"/>
              <a:t>effect</a:t>
            </a:r>
            <a:r>
              <a:rPr lang="sk-SK" sz="800" dirty="0"/>
              <a:t>,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tests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again</a:t>
            </a:r>
            <a:r>
              <a:rPr lang="sk-SK" sz="800" dirty="0"/>
              <a:t> </a:t>
            </a:r>
            <a:r>
              <a:rPr lang="sk-SK" sz="800" dirty="0" err="1"/>
              <a:t>attempted</a:t>
            </a:r>
            <a:r>
              <a:rPr lang="sk-SK" sz="800" dirty="0"/>
              <a:t> </a:t>
            </a:r>
            <a:r>
              <a:rPr lang="sk-SK" sz="800" dirty="0" err="1"/>
              <a:t>with</a:t>
            </a:r>
            <a:r>
              <a:rPr lang="sk-SK" sz="800" dirty="0"/>
              <a:t> a </a:t>
            </a:r>
            <a:r>
              <a:rPr lang="sk-SK" sz="800" dirty="0" err="1"/>
              <a:t>miniature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 </a:t>
            </a:r>
            <a:r>
              <a:rPr lang="sk-SK" sz="800" dirty="0" err="1"/>
              <a:t>supply</a:t>
            </a:r>
            <a:r>
              <a:rPr lang="sk-SK" sz="800" dirty="0"/>
              <a:t>. </a:t>
            </a:r>
            <a:r>
              <a:rPr lang="sk-SK" sz="800" dirty="0" err="1"/>
              <a:t>First</a:t>
            </a:r>
            <a:r>
              <a:rPr lang="sk-SK" sz="800" dirty="0"/>
              <a:t>,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dimensions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devices</a:t>
            </a:r>
            <a:r>
              <a:rPr lang="sk-SK" sz="800" dirty="0"/>
              <a:t> had to </a:t>
            </a:r>
            <a:r>
              <a:rPr lang="sk-SK" sz="800" dirty="0" err="1"/>
              <a:t>be</a:t>
            </a:r>
            <a:r>
              <a:rPr lang="sk-SK" sz="800" dirty="0"/>
              <a:t> </a:t>
            </a:r>
            <a:r>
              <a:rPr lang="sk-SK" sz="800" dirty="0" err="1"/>
              <a:t>greatly</a:t>
            </a:r>
            <a:r>
              <a:rPr lang="sk-SK" sz="800" dirty="0"/>
              <a:t> </a:t>
            </a:r>
            <a:r>
              <a:rPr lang="sk-SK" sz="800" dirty="0" err="1"/>
              <a:t>reduced</a:t>
            </a:r>
            <a:r>
              <a:rPr lang="sk-SK" sz="800" dirty="0"/>
              <a:t>. </a:t>
            </a:r>
            <a:r>
              <a:rPr lang="sk-SK" sz="800" dirty="0" err="1"/>
              <a:t>Their</a:t>
            </a:r>
            <a:r>
              <a:rPr lang="sk-SK" sz="800" dirty="0"/>
              <a:t> </a:t>
            </a:r>
            <a:r>
              <a:rPr lang="sk-SK" sz="800" dirty="0" err="1"/>
              <a:t>extreme</a:t>
            </a:r>
            <a:r>
              <a:rPr lang="sk-SK" sz="800" dirty="0"/>
              <a:t> </a:t>
            </a:r>
            <a:r>
              <a:rPr lang="sk-SK" sz="800" dirty="0" err="1"/>
              <a:t>length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objectionable</a:t>
            </a:r>
            <a:r>
              <a:rPr lang="sk-SK" sz="800" dirty="0"/>
              <a:t>. In </a:t>
            </a:r>
            <a:r>
              <a:rPr lang="sk-SK" sz="800" dirty="0" err="1"/>
              <a:t>order</a:t>
            </a:r>
            <a:r>
              <a:rPr lang="sk-SK" sz="800" dirty="0"/>
              <a:t> to </a:t>
            </a:r>
            <a:r>
              <a:rPr lang="sk-SK" sz="800" dirty="0" err="1"/>
              <a:t>provide</a:t>
            </a:r>
            <a:r>
              <a:rPr lang="sk-SK" sz="800" dirty="0"/>
              <a:t> </a:t>
            </a:r>
            <a:r>
              <a:rPr lang="sk-SK" sz="800" dirty="0" err="1"/>
              <a:t>absolutely</a:t>
            </a:r>
            <a:r>
              <a:rPr lang="sk-SK" sz="800" dirty="0"/>
              <a:t> </a:t>
            </a:r>
            <a:r>
              <a:rPr lang="sk-SK" sz="800" dirty="0" err="1"/>
              <a:t>safe</a:t>
            </a:r>
            <a:r>
              <a:rPr lang="sk-SK" sz="800" dirty="0"/>
              <a:t> </a:t>
            </a:r>
            <a:r>
              <a:rPr lang="sk-SK" sz="800" dirty="0" err="1"/>
              <a:t>control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deadly</a:t>
            </a:r>
            <a:r>
              <a:rPr lang="sk-SK" sz="800" dirty="0"/>
              <a:t> </a:t>
            </a:r>
            <a:r>
              <a:rPr lang="sk-SK" sz="800" dirty="0" err="1"/>
              <a:t>blasts</a:t>
            </a:r>
            <a:r>
              <a:rPr lang="sk-SK" sz="800" dirty="0"/>
              <a:t>, </a:t>
            </a:r>
            <a:r>
              <a:rPr lang="sk-SK" sz="800" dirty="0" err="1"/>
              <a:t>several</a:t>
            </a:r>
            <a:r>
              <a:rPr lang="sk-SK" sz="800" dirty="0"/>
              <a:t> </a:t>
            </a:r>
            <a:r>
              <a:rPr lang="sk-SK" sz="800" dirty="0" err="1"/>
              <a:t>emergency</a:t>
            </a:r>
            <a:r>
              <a:rPr lang="sk-SK" sz="800" dirty="0"/>
              <a:t> </a:t>
            </a:r>
            <a:r>
              <a:rPr lang="sk-SK" sz="800" dirty="0" err="1"/>
              <a:t>cutoff</a:t>
            </a:r>
            <a:r>
              <a:rPr lang="sk-SK" sz="800" dirty="0"/>
              <a:t> </a:t>
            </a:r>
            <a:r>
              <a:rPr lang="sk-SK" sz="800" dirty="0" err="1"/>
              <a:t>switches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provided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responded</a:t>
            </a:r>
            <a:r>
              <a:rPr lang="sk-SK" sz="800" dirty="0"/>
              <a:t> to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radiated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pressure</a:t>
            </a:r>
            <a:r>
              <a:rPr lang="sk-SK" sz="800" dirty="0"/>
              <a:t> </a:t>
            </a:r>
            <a:r>
              <a:rPr lang="sk-SK" sz="800" dirty="0" err="1"/>
              <a:t>wave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intensity</a:t>
            </a:r>
            <a:r>
              <a:rPr lang="sk-SK" sz="800" dirty="0"/>
              <a:t> </a:t>
            </a:r>
            <a:r>
              <a:rPr lang="sk-SK" sz="800" dirty="0" err="1"/>
              <a:t>could</a:t>
            </a:r>
            <a:r>
              <a:rPr lang="sk-SK" sz="800" dirty="0"/>
              <a:t> </a:t>
            </a:r>
            <a:r>
              <a:rPr lang="sk-SK" sz="800" dirty="0" err="1"/>
              <a:t>be</a:t>
            </a:r>
            <a:r>
              <a:rPr lang="sk-SK" sz="800" dirty="0"/>
              <a:t> </a:t>
            </a:r>
            <a:r>
              <a:rPr lang="sk-SK" sz="800" dirty="0" err="1"/>
              <a:t>absolutely</a:t>
            </a:r>
            <a:r>
              <a:rPr lang="sk-SK" sz="800" dirty="0"/>
              <a:t> </a:t>
            </a:r>
            <a:r>
              <a:rPr lang="sk-SK" sz="800" dirty="0" err="1"/>
              <a:t>limited</a:t>
            </a:r>
            <a:r>
              <a:rPr lang="sk-SK" sz="800" dirty="0"/>
              <a:t> by </a:t>
            </a:r>
            <a:r>
              <a:rPr lang="sk-SK" sz="800" dirty="0" err="1"/>
              <a:t>use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automated</a:t>
            </a:r>
            <a:r>
              <a:rPr lang="sk-SK" sz="800" dirty="0"/>
              <a:t> </a:t>
            </a:r>
            <a:r>
              <a:rPr lang="sk-SK" sz="800" dirty="0" err="1"/>
              <a:t>barometric</a:t>
            </a:r>
            <a:r>
              <a:rPr lang="sk-SK" sz="800" dirty="0"/>
              <a:t> </a:t>
            </a:r>
            <a:r>
              <a:rPr lang="sk-SK" sz="800" dirty="0" err="1"/>
              <a:t>switches</a:t>
            </a:r>
            <a:r>
              <a:rPr lang="sk-SK" sz="800" dirty="0"/>
              <a:t>.</a:t>
            </a:r>
          </a:p>
          <a:p>
            <a:pPr>
              <a:lnSpc>
                <a:spcPct val="80000"/>
              </a:lnSpc>
            </a:pPr>
            <a:r>
              <a:rPr lang="sk-SK" sz="800" dirty="0"/>
              <a:t>In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attempt</a:t>
            </a:r>
            <a:r>
              <a:rPr lang="sk-SK" sz="800" dirty="0"/>
              <a:t> to </a:t>
            </a:r>
            <a:r>
              <a:rPr lang="sk-SK" sz="800" dirty="0" err="1"/>
              <a:t>achieve</a:t>
            </a:r>
            <a:r>
              <a:rPr lang="sk-SK" sz="800" dirty="0"/>
              <a:t> more </a:t>
            </a:r>
            <a:r>
              <a:rPr lang="sk-SK" sz="800" dirty="0" err="1"/>
              <a:t>compact</a:t>
            </a:r>
            <a:r>
              <a:rPr lang="sk-SK" sz="800" dirty="0"/>
              <a:t> and </a:t>
            </a:r>
            <a:r>
              <a:rPr lang="sk-SK" sz="800" dirty="0" err="1"/>
              <a:t>controllable</a:t>
            </a:r>
            <a:r>
              <a:rPr lang="sk-SK" sz="800" dirty="0"/>
              <a:t> </a:t>
            </a:r>
            <a:r>
              <a:rPr lang="sk-SK" sz="800" dirty="0" err="1"/>
              <a:t>infrasound</a:t>
            </a:r>
            <a:r>
              <a:rPr lang="sk-SK" sz="800" dirty="0"/>
              <a:t> </a:t>
            </a:r>
            <a:r>
              <a:rPr lang="sk-SK" sz="800" dirty="0" err="1"/>
              <a:t>generators</a:t>
            </a:r>
            <a:r>
              <a:rPr lang="sk-SK" sz="800" dirty="0"/>
              <a:t>, Dr. </a:t>
            </a:r>
            <a:r>
              <a:rPr lang="sk-SK" sz="800" dirty="0" err="1"/>
              <a:t>Gavreau</a:t>
            </a:r>
            <a:r>
              <a:rPr lang="sk-SK" sz="800" dirty="0"/>
              <a:t> </a:t>
            </a:r>
            <a:r>
              <a:rPr lang="sk-SK" sz="800" dirty="0" err="1"/>
              <a:t>designed</a:t>
            </a:r>
            <a:r>
              <a:rPr lang="sk-SK" sz="800" dirty="0"/>
              <a:t> and </a:t>
            </a:r>
            <a:r>
              <a:rPr lang="sk-SK" sz="800" dirty="0" err="1"/>
              <a:t>tested</a:t>
            </a:r>
            <a:r>
              <a:rPr lang="sk-SK" sz="800" dirty="0"/>
              <a:t> </a:t>
            </a:r>
            <a:r>
              <a:rPr lang="sk-SK" sz="800" dirty="0" err="1"/>
              <a:t>special</a:t>
            </a:r>
            <a:r>
              <a:rPr lang="sk-SK" sz="800" dirty="0"/>
              <a:t> </a:t>
            </a:r>
            <a:r>
              <a:rPr lang="sk-SK" sz="800" dirty="0" err="1"/>
              <a:t>horns</a:t>
            </a:r>
            <a:r>
              <a:rPr lang="sk-SK" sz="800" dirty="0"/>
              <a:t> </a:t>
            </a:r>
            <a:r>
              <a:rPr lang="sk-SK" sz="800" dirty="0" err="1"/>
              <a:t>and</a:t>
            </a:r>
            <a:r>
              <a:rPr lang="sk-SK" sz="800" dirty="0"/>
              <a:t> "</a:t>
            </a:r>
            <a:r>
              <a:rPr lang="sk-SK" sz="800" dirty="0" err="1"/>
              <a:t>whistles</a:t>
            </a:r>
            <a:r>
              <a:rPr lang="sk-SK" sz="800" dirty="0"/>
              <a:t>"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various</a:t>
            </a:r>
            <a:r>
              <a:rPr lang="sk-SK" sz="800" dirty="0"/>
              <a:t> </a:t>
            </a:r>
            <a:r>
              <a:rPr lang="sk-SK" sz="800" dirty="0" err="1"/>
              <a:t>volumes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each</a:t>
            </a:r>
            <a:r>
              <a:rPr lang="sk-SK" sz="800" dirty="0"/>
              <a:t> </a:t>
            </a:r>
            <a:r>
              <a:rPr lang="sk-SK" sz="800" dirty="0" err="1"/>
              <a:t>remarkably</a:t>
            </a:r>
            <a:r>
              <a:rPr lang="sk-SK" sz="800" dirty="0"/>
              <a:t> </a:t>
            </a:r>
            <a:r>
              <a:rPr lang="sk-SK" sz="800" dirty="0" err="1"/>
              <a:t>simple</a:t>
            </a:r>
            <a:r>
              <a:rPr lang="sk-SK" sz="800" dirty="0"/>
              <a:t> </a:t>
            </a:r>
            <a:r>
              <a:rPr lang="sk-SK" sz="800" dirty="0" err="1"/>
              <a:t>flat</a:t>
            </a:r>
            <a:r>
              <a:rPr lang="sk-SK" sz="800" dirty="0"/>
              <a:t> </a:t>
            </a:r>
            <a:r>
              <a:rPr lang="sk-SK" sz="800" dirty="0" err="1"/>
              <a:t>circular</a:t>
            </a:r>
            <a:r>
              <a:rPr lang="sk-SK" sz="800" dirty="0"/>
              <a:t> </a:t>
            </a:r>
            <a:r>
              <a:rPr lang="sk-SK" sz="800" dirty="0" err="1"/>
              <a:t>resonant</a:t>
            </a:r>
            <a:r>
              <a:rPr lang="sk-SK" sz="800" dirty="0"/>
              <a:t> </a:t>
            </a:r>
            <a:r>
              <a:rPr lang="sk-SK" sz="800" dirty="0" err="1"/>
              <a:t>cavities</a:t>
            </a:r>
            <a:r>
              <a:rPr lang="sk-SK" sz="800" dirty="0"/>
              <a:t>, </a:t>
            </a:r>
            <a:r>
              <a:rPr lang="sk-SK" sz="800" dirty="0" err="1"/>
              <a:t>having</a:t>
            </a:r>
            <a:r>
              <a:rPr lang="sk-SK" sz="800" dirty="0"/>
              <a:t> a </a:t>
            </a:r>
            <a:r>
              <a:rPr lang="sk-SK" sz="800" dirty="0" err="1"/>
              <a:t>side</a:t>
            </a:r>
            <a:r>
              <a:rPr lang="sk-SK" sz="800" dirty="0"/>
              <a:t> </a:t>
            </a:r>
            <a:r>
              <a:rPr lang="sk-SK" sz="800" dirty="0" err="1"/>
              <a:t>output</a:t>
            </a:r>
            <a:r>
              <a:rPr lang="sk-SK" sz="800" dirty="0"/>
              <a:t> </a:t>
            </a:r>
            <a:r>
              <a:rPr lang="sk-SK" sz="800" dirty="0" err="1"/>
              <a:t>duct</a:t>
            </a:r>
            <a:r>
              <a:rPr lang="sk-SK" sz="800" dirty="0"/>
              <a:t>. </a:t>
            </a:r>
            <a:r>
              <a:rPr lang="sk-SK" sz="800" dirty="0" err="1"/>
              <a:t>They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simply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large</a:t>
            </a:r>
            <a:r>
              <a:rPr lang="sk-SK" sz="800" dirty="0"/>
              <a:t> </a:t>
            </a:r>
            <a:r>
              <a:rPr lang="sk-SK" sz="800" dirty="0" err="1"/>
              <a:t>analogues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foghorns</a:t>
            </a:r>
            <a:r>
              <a:rPr lang="sk-SK" sz="800" dirty="0"/>
              <a:t> and police </a:t>
            </a:r>
            <a:r>
              <a:rPr lang="sk-SK" sz="800" dirty="0" err="1"/>
              <a:t>whistles</a:t>
            </a:r>
            <a:r>
              <a:rPr lang="sk-SK" sz="800" dirty="0"/>
              <a:t>. </a:t>
            </a:r>
            <a:r>
              <a:rPr lang="sk-SK" sz="800" dirty="0" err="1"/>
              <a:t>These</a:t>
            </a:r>
            <a:r>
              <a:rPr lang="sk-SK" sz="800" dirty="0"/>
              <a:t> </a:t>
            </a:r>
            <a:r>
              <a:rPr lang="sk-SK" sz="800" dirty="0" err="1"/>
              <a:t>flat</a:t>
            </a:r>
            <a:r>
              <a:rPr lang="sk-SK" sz="800" dirty="0"/>
              <a:t> </a:t>
            </a:r>
            <a:r>
              <a:rPr lang="sk-SK" sz="800" dirty="0" err="1"/>
              <a:t>forms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volumetrically</a:t>
            </a:r>
            <a:r>
              <a:rPr lang="sk-SK" sz="800" dirty="0"/>
              <a:t> </a:t>
            </a:r>
            <a:r>
              <a:rPr lang="sk-SK" sz="800" dirty="0" err="1"/>
              <a:t>reduced</a:t>
            </a:r>
            <a:r>
              <a:rPr lang="sk-SK" sz="800" dirty="0"/>
              <a:t> in </a:t>
            </a:r>
            <a:r>
              <a:rPr lang="sk-SK" sz="800" dirty="0" err="1"/>
              <a:t>successive</a:t>
            </a:r>
            <a:r>
              <a:rPr lang="sk-SK" sz="800" dirty="0"/>
              <a:t> </a:t>
            </a:r>
            <a:r>
              <a:rPr lang="sk-SK" sz="800" dirty="0" err="1"/>
              <a:t>design</a:t>
            </a:r>
            <a:r>
              <a:rPr lang="sk-SK" sz="800" dirty="0"/>
              <a:t> </a:t>
            </a:r>
            <a:r>
              <a:rPr lang="sk-SK" sz="800" dirty="0" err="1"/>
              <a:t>stages</a:t>
            </a:r>
            <a:r>
              <a:rPr lang="sk-SK" sz="800" dirty="0"/>
              <a:t> </a:t>
            </a:r>
            <a:r>
              <a:rPr lang="sk-SK" sz="800" dirty="0" err="1"/>
              <a:t>because</a:t>
            </a:r>
            <a:r>
              <a:rPr lang="sk-SK" sz="800" dirty="0"/>
              <a:t> </a:t>
            </a:r>
            <a:r>
              <a:rPr lang="sk-SK" sz="800" dirty="0" err="1"/>
              <a:t>it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found</a:t>
            </a:r>
            <a:r>
              <a:rPr lang="sk-SK" sz="800" dirty="0"/>
              <a:t> </a:t>
            </a:r>
            <a:r>
              <a:rPr lang="sk-SK" sz="800" dirty="0" err="1"/>
              <a:t>that</a:t>
            </a:r>
            <a:r>
              <a:rPr lang="sk-SK" sz="800" dirty="0"/>
              <a:t> </a:t>
            </a:r>
            <a:r>
              <a:rPr lang="sk-SK" sz="800" dirty="0" err="1"/>
              <a:t>their</a:t>
            </a:r>
            <a:r>
              <a:rPr lang="sk-SK" sz="800" dirty="0"/>
              <a:t> </a:t>
            </a:r>
            <a:r>
              <a:rPr lang="sk-SK" sz="800" dirty="0" err="1"/>
              <a:t>output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far</a:t>
            </a:r>
            <a:r>
              <a:rPr lang="sk-SK" sz="800" dirty="0"/>
              <a:t> </a:t>
            </a:r>
            <a:r>
              <a:rPr lang="sk-SK" sz="800" dirty="0" err="1"/>
              <a:t>too</a:t>
            </a:r>
            <a:r>
              <a:rPr lang="sk-SK" sz="800" dirty="0"/>
              <a:t> </a:t>
            </a:r>
            <a:r>
              <a:rPr lang="sk-SK" sz="800" dirty="0" err="1"/>
              <a:t>great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foghorns</a:t>
            </a:r>
            <a:r>
              <a:rPr lang="sk-SK" sz="800" dirty="0"/>
              <a:t> </a:t>
            </a:r>
            <a:r>
              <a:rPr lang="sk-SK" sz="800" dirty="0" err="1"/>
              <a:t>could</a:t>
            </a:r>
            <a:r>
              <a:rPr lang="sk-SK" sz="800" dirty="0"/>
              <a:t> </a:t>
            </a:r>
            <a:r>
              <a:rPr lang="sk-SK" sz="800" dirty="0" err="1"/>
              <a:t>produce</a:t>
            </a:r>
            <a:r>
              <a:rPr lang="sk-SK" sz="800" dirty="0"/>
              <a:t> a </a:t>
            </a:r>
            <a:r>
              <a:rPr lang="sk-SK" sz="800" dirty="0" err="1"/>
              <a:t>frightening</a:t>
            </a:r>
            <a:r>
              <a:rPr lang="sk-SK" sz="800" dirty="0"/>
              <a:t> </a:t>
            </a:r>
            <a:r>
              <a:rPr lang="sk-SK" sz="800" dirty="0" err="1"/>
              <a:t>two</a:t>
            </a:r>
            <a:r>
              <a:rPr lang="sk-SK" sz="800" dirty="0"/>
              <a:t> </a:t>
            </a:r>
            <a:r>
              <a:rPr lang="sk-SK" sz="800" dirty="0" err="1"/>
              <a:t>kilowatts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energy</a:t>
            </a:r>
            <a:r>
              <a:rPr lang="sk-SK" sz="800" dirty="0"/>
              <a:t>, </a:t>
            </a:r>
            <a:r>
              <a:rPr lang="sk-SK" sz="800" dirty="0" err="1"/>
              <a:t>at</a:t>
            </a:r>
            <a:r>
              <a:rPr lang="sk-SK" sz="800" dirty="0"/>
              <a:t> a </a:t>
            </a:r>
            <a:r>
              <a:rPr lang="sk-SK" sz="800" dirty="0" err="1"/>
              <a:t>pitch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one</a:t>
            </a:r>
            <a:r>
              <a:rPr lang="sk-SK" sz="800" dirty="0"/>
              <a:t> </a:t>
            </a:r>
            <a:r>
              <a:rPr lang="sk-SK" sz="800" dirty="0" err="1"/>
              <a:t>hundred</a:t>
            </a:r>
            <a:r>
              <a:rPr lang="sk-SK" sz="800" dirty="0"/>
              <a:t> </a:t>
            </a:r>
            <a:r>
              <a:rPr lang="sk-SK" sz="800" dirty="0" err="1"/>
              <a:t>fifty</a:t>
            </a:r>
            <a:r>
              <a:rPr lang="sk-SK" sz="800" dirty="0"/>
              <a:t> </a:t>
            </a:r>
            <a:r>
              <a:rPr lang="sk-SK" sz="800" dirty="0" err="1"/>
              <a:t>cycles</a:t>
            </a:r>
            <a:r>
              <a:rPr lang="sk-SK" sz="800" dirty="0"/>
              <a:t> per </a:t>
            </a:r>
            <a:r>
              <a:rPr lang="sk-SK" sz="800" dirty="0" err="1"/>
              <a:t>second</a:t>
            </a:r>
            <a:r>
              <a:rPr lang="sk-SK" sz="8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flat</a:t>
            </a:r>
            <a:r>
              <a:rPr lang="sk-SK" sz="800" dirty="0"/>
              <a:t> "police </a:t>
            </a:r>
            <a:r>
              <a:rPr lang="sk-SK" sz="800" dirty="0" err="1"/>
              <a:t>whistles</a:t>
            </a:r>
            <a:r>
              <a:rPr lang="sk-SK" sz="800" dirty="0"/>
              <a:t>" </a:t>
            </a:r>
            <a:r>
              <a:rPr lang="sk-SK" sz="800" dirty="0" err="1"/>
              <a:t>were</a:t>
            </a:r>
            <a:r>
              <a:rPr lang="sk-SK" sz="800" dirty="0"/>
              <a:t> more </a:t>
            </a:r>
            <a:r>
              <a:rPr lang="sk-SK" sz="800" dirty="0" err="1"/>
              <a:t>easily</a:t>
            </a:r>
            <a:r>
              <a:rPr lang="sk-SK" sz="800" dirty="0"/>
              <a:t> </a:t>
            </a:r>
            <a:r>
              <a:rPr lang="sk-SK" sz="800" dirty="0" err="1"/>
              <a:t>designed</a:t>
            </a:r>
            <a:r>
              <a:rPr lang="sk-SK" sz="800" dirty="0"/>
              <a:t> to </a:t>
            </a:r>
            <a:r>
              <a:rPr lang="sk-SK" sz="800" dirty="0" err="1"/>
              <a:t>required</a:t>
            </a:r>
            <a:r>
              <a:rPr lang="sk-SK" sz="800" dirty="0"/>
              <a:t> </a:t>
            </a:r>
            <a:r>
              <a:rPr lang="sk-SK" sz="800" dirty="0" err="1"/>
              <a:t>specifications</a:t>
            </a:r>
            <a:r>
              <a:rPr lang="sk-SK" sz="800" dirty="0"/>
              <a:t>. </a:t>
            </a:r>
            <a:r>
              <a:rPr lang="sk-SK" sz="800" dirty="0" err="1"/>
              <a:t>Their</a:t>
            </a:r>
            <a:r>
              <a:rPr lang="sk-SK" sz="800" dirty="0"/>
              <a:t> </a:t>
            </a:r>
            <a:r>
              <a:rPr lang="sk-SK" sz="800" dirty="0" err="1"/>
              <a:t>overall</a:t>
            </a:r>
            <a:r>
              <a:rPr lang="sk-SK" sz="800" dirty="0"/>
              <a:t> </a:t>
            </a:r>
            <a:r>
              <a:rPr lang="sk-SK" sz="800" dirty="0" err="1"/>
              <a:t>characteristics</a:t>
            </a:r>
            <a:r>
              <a:rPr lang="sk-SK" sz="800" dirty="0"/>
              <a:t> </a:t>
            </a:r>
            <a:r>
              <a:rPr lang="sk-SK" sz="800" dirty="0" err="1"/>
              <a:t>were</a:t>
            </a:r>
            <a:r>
              <a:rPr lang="sk-SK" sz="800" dirty="0"/>
              <a:t> </a:t>
            </a:r>
            <a:r>
              <a:rPr lang="sk-SK" sz="800" dirty="0" err="1"/>
              <a:t>quite</a:t>
            </a:r>
            <a:r>
              <a:rPr lang="sk-SK" sz="800" dirty="0"/>
              <a:t> </a:t>
            </a:r>
            <a:r>
              <a:rPr lang="sk-SK" sz="800" dirty="0" err="1"/>
              <a:t>simple</a:t>
            </a:r>
            <a:r>
              <a:rPr lang="sk-SK" sz="800" dirty="0"/>
              <a:t> to </a:t>
            </a:r>
            <a:r>
              <a:rPr lang="sk-SK" sz="800" dirty="0" err="1"/>
              <a:t>determine</a:t>
            </a:r>
            <a:r>
              <a:rPr lang="sk-SK" sz="800" dirty="0"/>
              <a:t>, a </a:t>
            </a:r>
            <a:r>
              <a:rPr lang="sk-SK" sz="800" dirty="0" err="1"/>
              <a:t>mathematical</a:t>
            </a:r>
            <a:r>
              <a:rPr lang="sk-SK" sz="800" dirty="0"/>
              <a:t> formula </a:t>
            </a:r>
            <a:r>
              <a:rPr lang="sk-SK" sz="800" dirty="0" err="1"/>
              <a:t>being</a:t>
            </a:r>
            <a:r>
              <a:rPr lang="sk-SK" sz="800" dirty="0"/>
              <a:t> </a:t>
            </a:r>
            <a:r>
              <a:rPr lang="sk-SK" sz="800" dirty="0" err="1"/>
              <a:t>devised</a:t>
            </a:r>
            <a:r>
              <a:rPr lang="sk-SK" sz="800" dirty="0"/>
              <a:t> </a:t>
            </a:r>
            <a:r>
              <a:rPr lang="sk-SK" sz="800" dirty="0" err="1"/>
              <a:t>for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purpose</a:t>
            </a:r>
            <a:r>
              <a:rPr lang="sk-SK" sz="800" dirty="0"/>
              <a:t>.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whistle’s</a:t>
            </a:r>
            <a:r>
              <a:rPr lang="sk-SK" sz="800" dirty="0"/>
              <a:t> </a:t>
            </a:r>
            <a:r>
              <a:rPr lang="sk-SK" sz="800" dirty="0" err="1"/>
              <a:t>resonant</a:t>
            </a:r>
            <a:r>
              <a:rPr lang="sk-SK" sz="800" dirty="0"/>
              <a:t> </a:t>
            </a:r>
            <a:r>
              <a:rPr lang="sk-SK" sz="800" dirty="0" err="1"/>
              <a:t>pitch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found</a:t>
            </a:r>
            <a:r>
              <a:rPr lang="sk-SK" sz="800" dirty="0"/>
              <a:t> by </a:t>
            </a:r>
            <a:r>
              <a:rPr lang="sk-SK" sz="800" dirty="0" err="1"/>
              <a:t>dividing</a:t>
            </a:r>
            <a:r>
              <a:rPr lang="sk-SK" sz="800" dirty="0"/>
              <a:t> </a:t>
            </a:r>
            <a:r>
              <a:rPr lang="sk-SK" sz="800" dirty="0" err="1"/>
              <a:t>its</a:t>
            </a:r>
            <a:r>
              <a:rPr lang="sk-SK" sz="800" dirty="0"/>
              <a:t> diameter </a:t>
            </a:r>
            <a:r>
              <a:rPr lang="sk-SK" sz="800" dirty="0" err="1"/>
              <a:t>into</a:t>
            </a:r>
            <a:r>
              <a:rPr lang="sk-SK" sz="800" dirty="0"/>
              <a:t> a </a:t>
            </a:r>
            <a:r>
              <a:rPr lang="sk-SK" sz="800" dirty="0" err="1"/>
              <a:t>numerical</a:t>
            </a:r>
            <a:r>
              <a:rPr lang="sk-SK" sz="800" dirty="0"/>
              <a:t> </a:t>
            </a:r>
            <a:r>
              <a:rPr lang="sk-SK" sz="800" dirty="0" err="1"/>
              <a:t>constant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51. </a:t>
            </a:r>
            <a:r>
              <a:rPr lang="sk-SK" sz="800" dirty="0" err="1"/>
              <a:t>Increasing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depth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whistle</a:t>
            </a:r>
            <a:r>
              <a:rPr lang="sk-SK" sz="800" dirty="0"/>
              <a:t> </a:t>
            </a:r>
            <a:r>
              <a:rPr lang="sk-SK" sz="800" dirty="0" err="1"/>
              <a:t>effectively</a:t>
            </a:r>
            <a:r>
              <a:rPr lang="sk-SK" sz="800" dirty="0"/>
              <a:t> </a:t>
            </a:r>
            <a:r>
              <a:rPr lang="sk-SK" sz="800" dirty="0" err="1"/>
              <a:t>increased</a:t>
            </a:r>
            <a:r>
              <a:rPr lang="sk-SK" sz="800" dirty="0"/>
              <a:t> </a:t>
            </a:r>
            <a:r>
              <a:rPr lang="sk-SK" sz="800" dirty="0" err="1"/>
              <a:t>its</a:t>
            </a:r>
            <a:r>
              <a:rPr lang="sk-SK" sz="800" dirty="0"/>
              <a:t> </a:t>
            </a:r>
            <a:r>
              <a:rPr lang="sk-SK" sz="800" dirty="0" err="1"/>
              <a:t>amplitude</a:t>
            </a:r>
            <a:r>
              <a:rPr lang="sk-SK" sz="800" dirty="0"/>
              <a:t>. A </a:t>
            </a:r>
            <a:r>
              <a:rPr lang="sk-SK" sz="800" dirty="0" err="1"/>
              <a:t>whistle</a:t>
            </a:r>
            <a:r>
              <a:rPr lang="sk-SK" sz="800" dirty="0"/>
              <a:t> 1.3 </a:t>
            </a:r>
            <a:r>
              <a:rPr lang="sk-SK" sz="800" dirty="0" err="1"/>
              <a:t>meters</a:t>
            </a:r>
            <a:r>
              <a:rPr lang="sk-SK" sz="800" dirty="0"/>
              <a:t> in diameter </a:t>
            </a:r>
            <a:r>
              <a:rPr lang="sk-SK" sz="800" dirty="0" err="1"/>
              <a:t>produced</a:t>
            </a:r>
            <a:r>
              <a:rPr lang="sk-SK" sz="800" dirty="0"/>
              <a:t> </a:t>
            </a:r>
            <a:r>
              <a:rPr lang="sk-SK" sz="800" dirty="0" err="1"/>
              <a:t>an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pitch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37 </a:t>
            </a:r>
            <a:r>
              <a:rPr lang="sk-SK" sz="800" dirty="0" err="1"/>
              <a:t>cycles</a:t>
            </a:r>
            <a:r>
              <a:rPr lang="sk-SK" sz="800" dirty="0"/>
              <a:t> per </a:t>
            </a:r>
            <a:r>
              <a:rPr lang="sk-SK" sz="800" dirty="0" err="1"/>
              <a:t>second</a:t>
            </a:r>
            <a:r>
              <a:rPr lang="sk-SK" sz="800" dirty="0"/>
              <a:t>. </a:t>
            </a:r>
            <a:r>
              <a:rPr lang="sk-SK" sz="800" dirty="0" err="1"/>
              <a:t>This</a:t>
            </a:r>
            <a:r>
              <a:rPr lang="sk-SK" sz="800" dirty="0"/>
              <a:t> </a:t>
            </a:r>
            <a:r>
              <a:rPr lang="sk-SK" sz="800" dirty="0" err="1"/>
              <a:t>form</a:t>
            </a:r>
            <a:r>
              <a:rPr lang="sk-SK" sz="800" dirty="0"/>
              <a:t> </a:t>
            </a:r>
            <a:r>
              <a:rPr lang="sk-SK" sz="800" dirty="0" err="1"/>
              <a:t>violently</a:t>
            </a:r>
            <a:r>
              <a:rPr lang="sk-SK" sz="800" dirty="0"/>
              <a:t> </a:t>
            </a:r>
            <a:r>
              <a:rPr lang="sk-SK" sz="800" dirty="0" err="1"/>
              <a:t>shook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walls</a:t>
            </a:r>
            <a:r>
              <a:rPr lang="sk-SK" sz="800" dirty="0"/>
              <a:t> </a:t>
            </a:r>
            <a:r>
              <a:rPr lang="sk-SK" sz="800" dirty="0" err="1"/>
              <a:t>of</a:t>
            </a:r>
            <a:r>
              <a:rPr lang="sk-SK" sz="800" dirty="0"/>
              <a:t> </a:t>
            </a:r>
            <a:r>
              <a:rPr lang="sk-SK" sz="800" dirty="0" err="1"/>
              <a:t>the</a:t>
            </a:r>
            <a:r>
              <a:rPr lang="sk-SK" sz="800" dirty="0"/>
              <a:t> </a:t>
            </a:r>
            <a:r>
              <a:rPr lang="sk-SK" sz="800" dirty="0" err="1"/>
              <a:t>entire</a:t>
            </a:r>
            <a:r>
              <a:rPr lang="sk-SK" sz="800" dirty="0"/>
              <a:t> </a:t>
            </a:r>
            <a:r>
              <a:rPr lang="sk-SK" sz="800" dirty="0" err="1"/>
              <a:t>laboratory</a:t>
            </a:r>
            <a:r>
              <a:rPr lang="sk-SK" sz="800" dirty="0"/>
              <a:t> </a:t>
            </a:r>
            <a:r>
              <a:rPr lang="sk-SK" sz="800" dirty="0" err="1"/>
              <a:t>complex</a:t>
            </a:r>
            <a:r>
              <a:rPr lang="sk-SK" sz="800" dirty="0"/>
              <a:t>, </a:t>
            </a:r>
            <a:r>
              <a:rPr lang="sk-SK" sz="800" dirty="0" err="1"/>
              <a:t>though</a:t>
            </a:r>
            <a:r>
              <a:rPr lang="sk-SK" sz="800" dirty="0"/>
              <a:t> </a:t>
            </a:r>
            <a:r>
              <a:rPr lang="sk-SK" sz="800" dirty="0" err="1"/>
              <a:t>its</a:t>
            </a:r>
            <a:r>
              <a:rPr lang="sk-SK" sz="800" dirty="0"/>
              <a:t> </a:t>
            </a:r>
            <a:r>
              <a:rPr lang="sk-SK" sz="800" dirty="0" err="1"/>
              <a:t>intensity</a:t>
            </a:r>
            <a:r>
              <a:rPr lang="sk-SK" sz="800" dirty="0"/>
              <a:t> </a:t>
            </a:r>
            <a:r>
              <a:rPr lang="sk-SK" sz="800" dirty="0" err="1"/>
              <a:t>was</a:t>
            </a:r>
            <a:r>
              <a:rPr lang="sk-SK" sz="800" dirty="0"/>
              <a:t> </a:t>
            </a:r>
            <a:r>
              <a:rPr lang="sk-SK" sz="800" dirty="0" err="1"/>
              <a:t>less</a:t>
            </a:r>
            <a:r>
              <a:rPr lang="sk-SK" sz="800" dirty="0"/>
              <a:t> </a:t>
            </a:r>
            <a:r>
              <a:rPr lang="sk-SK" sz="800" dirty="0" err="1"/>
              <a:t>than</a:t>
            </a:r>
            <a:r>
              <a:rPr lang="sk-SK" sz="800" dirty="0"/>
              <a:t> 2 </a:t>
            </a:r>
            <a:r>
              <a:rPr lang="sk-SK" sz="800" dirty="0" err="1"/>
              <a:t>watts</a:t>
            </a:r>
            <a:r>
              <a:rPr lang="sk-SK" sz="800" dirty="0"/>
              <a:t> </a:t>
            </a:r>
            <a:r>
              <a:rPr lang="sk-SK" sz="800" dirty="0" err="1"/>
              <a:t>infrasonic</a:t>
            </a:r>
            <a:r>
              <a:rPr lang="sk-SK" sz="800" dirty="0"/>
              <a:t> </a:t>
            </a:r>
            <a:r>
              <a:rPr lang="sk-SK" sz="800" dirty="0" err="1"/>
              <a:t>power</a:t>
            </a:r>
            <a:r>
              <a:rPr lang="sk-SK" sz="800" dirty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Pohyb hmotného bodu lineárneho oscilátora reprezentuje pohyb hmotnej častice prostredia, ktorá prenáša zvukovú vlnu.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en-US"/>
              <a:t>Implement</a:t>
            </a:r>
            <a:r>
              <a:rPr lang="sk-SK"/>
              <a:t>ácia ďalších príkazov jazyka VoiceXML(verzia 1.0), prioritne podľa požiadaviek navrhovaných dialógov. </a:t>
            </a:r>
          </a:p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sk-SK"/>
              <a:t>Implementácia jednotnej a sofistikovanej práce s premennými (</a:t>
            </a:r>
            <a:r>
              <a:rPr lang="sk-SK">
                <a:solidFill>
                  <a:srgbClr val="CC0000"/>
                </a:solidFill>
              </a:rPr>
              <a:t>ECMAScript</a:t>
            </a:r>
            <a:r>
              <a:rPr lang="sk-SK"/>
              <a:t>)</a:t>
            </a:r>
          </a:p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sk-SK"/>
              <a:t>Opravy neštandardných algoritmov</a:t>
            </a:r>
          </a:p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sk-SK"/>
              <a:t>Podpora multidokumentových aplikácií</a:t>
            </a:r>
          </a:p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sk-SK"/>
              <a:t>Podpora subdialógov</a:t>
            </a:r>
          </a:p>
          <a:p>
            <a:pPr>
              <a:spcBef>
                <a:spcPct val="45000"/>
              </a:spcBef>
              <a:spcAft>
                <a:spcPct val="45000"/>
              </a:spcAft>
            </a:pPr>
            <a:r>
              <a:rPr lang="sk-SK"/>
              <a:t>Štandardné rozhranie pre externé objekty</a:t>
            </a:r>
          </a:p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D75C8-2003-4BE3-9331-ACC122FA2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CF310-85FA-43A2-BDB7-08B7D3F8C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214562" cy="63007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2875" y="188913"/>
            <a:ext cx="6491288" cy="63007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8370-183E-4F3B-BEAA-8B0E681D2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58250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42875" y="1089025"/>
            <a:ext cx="8858250" cy="5400675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6050" y="6599238"/>
            <a:ext cx="1905000" cy="258762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92950" y="6634163"/>
            <a:ext cx="1905000" cy="223837"/>
          </a:xfrm>
        </p:spPr>
        <p:txBody>
          <a:bodyPr/>
          <a:lstStyle>
            <a:lvl1pPr>
              <a:defRPr/>
            </a:lvl1pPr>
          </a:lstStyle>
          <a:p>
            <a:fld id="{10D184B1-5EC9-4627-9A05-A72543D2F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8858250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089025"/>
            <a:ext cx="4352925" cy="54006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352925" cy="54006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6050" y="6599238"/>
            <a:ext cx="1905000" cy="258762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92950" y="6634163"/>
            <a:ext cx="1905000" cy="223837"/>
          </a:xfrm>
        </p:spPr>
        <p:txBody>
          <a:bodyPr/>
          <a:lstStyle>
            <a:lvl1pPr>
              <a:defRPr/>
            </a:lvl1pPr>
          </a:lstStyle>
          <a:p>
            <a:fld id="{DA71E144-ACD6-4C2C-9506-8BE905638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864BE-97C5-4FDC-923C-AF0A0AD2B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C8BD-539A-4327-B50E-8326A500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75" y="1089025"/>
            <a:ext cx="435292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35292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C6BF-5792-4E54-BC01-9E8FBA733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2F18E-2D62-4C72-BBED-9B96E2E41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02B72-7E23-42FB-8AB9-159F0D07A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79E76-995E-4791-B294-D1682095F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F36F9-547F-4CC0-83C9-6F62D918D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F6611-5B3C-4410-B508-40075D49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88913"/>
            <a:ext cx="8858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89025"/>
            <a:ext cx="8858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6599238"/>
            <a:ext cx="1905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 defTabSz="860425">
              <a:spcBef>
                <a:spcPct val="0"/>
              </a:spcBef>
              <a:buFontTx/>
              <a:buNone/>
              <a:defRPr sz="1300">
                <a:latin typeface="+mn-lt"/>
              </a:defRPr>
            </a:lvl1pPr>
          </a:lstStyle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 algn="ctr" defTabSz="860425">
              <a:spcBef>
                <a:spcPct val="0"/>
              </a:spcBef>
              <a:buFontTx/>
              <a:buNone/>
              <a:defRPr sz="13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634163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>
            <a:lvl1pPr algn="r" defTabSz="860425">
              <a:spcBef>
                <a:spcPct val="0"/>
              </a:spcBef>
              <a:buFontTx/>
              <a:buNone/>
              <a:defRPr sz="1300">
                <a:latin typeface="+mn-lt"/>
              </a:defRPr>
            </a:lvl1pPr>
          </a:lstStyle>
          <a:p>
            <a:fld id="{4DFCCCB2-EBE2-45A7-9343-D02FE718D8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zoom/>
  </p:transition>
  <p:hf hdr="0" ftr="0"/>
  <p:txStyles>
    <p:titleStyle>
      <a:lvl1pPr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ctr" defTabSz="8604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263" indent="-322263" algn="l" defTabSz="860425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69875" algn="l" defTabSz="8604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77913" indent="-217488" algn="l" defTabSz="8604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06538" indent="-214313" algn="l" defTabSz="8604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3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955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27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099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67138" indent="-214313" algn="l" defTabSz="8604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Jozef\My%20Documents\Akustika\Cvi&#269;enia,%20predn&#225;&#353;ky,%20sk&#250;&#353;anie\predn&#225;&#353;ky%202007\chuffleandgrubel.wa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FF61-2646-4C47-BE18-6A55EA2EC2AA}" type="slidenum">
              <a:rPr lang="en-US"/>
              <a:pPr/>
              <a:t>1</a:t>
            </a:fld>
            <a:endParaRPr lang="en-US"/>
          </a:p>
        </p:txBody>
      </p:sp>
      <p:pic>
        <p:nvPicPr>
          <p:cNvPr id="2054" name="Picture 6" descr="tu"/>
          <p:cNvPicPr>
            <a:picLocks noChangeAspect="1" noChangeArrowheads="1"/>
          </p:cNvPicPr>
          <p:nvPr/>
        </p:nvPicPr>
        <p:blipFill>
          <a:blip r:embed="rId3" cstate="print"/>
          <a:srcRect l="5511" t="2812" r="3937" b="19685"/>
          <a:stretch>
            <a:fillRect/>
          </a:stretch>
        </p:blipFill>
        <p:spPr bwMode="auto">
          <a:xfrm>
            <a:off x="2776538" y="1752600"/>
            <a:ext cx="3592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68525"/>
            <a:ext cx="7886700" cy="26511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Elektroakustika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sk-SK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sk-SK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k-SK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Základné </a:t>
            </a:r>
            <a:r>
              <a:rPr lang="sk-SK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pojmy</a:t>
            </a: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doc.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Jozef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Juh</a:t>
            </a:r>
            <a:r>
              <a:rPr lang="sk-SK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r, PhD.</a:t>
            </a: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624513"/>
            <a:ext cx="7924800" cy="37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http://</a:t>
            </a:r>
            <a:r>
              <a:rPr lang="sk-SK" sz="2000" b="1"/>
              <a:t>voice.kemt.fei</a:t>
            </a:r>
            <a:r>
              <a:rPr lang="sk-SK" sz="2700" b="1"/>
              <a:t>.</a:t>
            </a:r>
            <a:r>
              <a:rPr lang="sk-SK" sz="2000" b="1"/>
              <a:t>tuke</a:t>
            </a:r>
            <a:r>
              <a:rPr lang="sk-SK" sz="2700" b="1"/>
              <a:t>.</a:t>
            </a:r>
            <a:r>
              <a:rPr lang="sk-SK" sz="2000" b="1"/>
              <a:t>sk</a:t>
            </a:r>
            <a:endParaRPr lang="en-GB" sz="2000" b="1"/>
          </a:p>
        </p:txBody>
      </p:sp>
      <p:pic>
        <p:nvPicPr>
          <p:cNvPr id="2058" name="Picture 10" descr="logo2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49275"/>
            <a:ext cx="1130300" cy="1033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FE55-2B77-4353-9A65-F1EC3A376138}" type="slidenum">
              <a:rPr lang="en-US"/>
              <a:pPr/>
              <a:t>10</a:t>
            </a:fld>
            <a:endParaRPr lang="en-US"/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600"/>
              <a:t>Vlnové dĺžky zvukového vlnenia rôznych frekvencií v prostredí s rovnakou rýchlosťou šírenia zvuku</a:t>
            </a:r>
          </a:p>
        </p:txBody>
      </p:sp>
      <p:pic>
        <p:nvPicPr>
          <p:cNvPr id="126991" name="Picture 15" descr="longitest3bi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4938" y="1606550"/>
            <a:ext cx="5314950" cy="4500563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CAD3-8375-4255-BA7C-6A6D2F3C1B82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600" dirty="0"/>
              <a:t>Vlnové dĺžky zvukového vlnenia rovnakých frekvencií v prostrediach s rôznou rýchlosťou šírenia zvuku</a:t>
            </a:r>
          </a:p>
        </p:txBody>
      </p:sp>
      <p:pic>
        <p:nvPicPr>
          <p:cNvPr id="131076" name="Picture 4" descr="longitest11bi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1175" y="1479550"/>
            <a:ext cx="5321300" cy="4498975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3AB-58AE-41A9-937F-4ECECABA52F0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08012"/>
          </a:xfrm>
        </p:spPr>
        <p:txBody>
          <a:bodyPr/>
          <a:lstStyle/>
          <a:p>
            <a:pPr algn="l"/>
            <a:r>
              <a:rPr lang="sk-SK" sz="3800">
                <a:solidFill>
                  <a:srgbClr val="0000FF"/>
                </a:solidFill>
              </a:rPr>
              <a:t>Zvuk, ultrazvuk a infrazvuk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4716463" y="4905375"/>
          <a:ext cx="4192587" cy="1539875"/>
        </p:xfrm>
        <a:graphic>
          <a:graphicData uri="http://schemas.openxmlformats.org/presentationml/2006/ole">
            <p:oleObj spid="_x0000_s246786" name="Equation" r:id="rId5" imgW="2349360" imgH="965160" progId="Equation.DSMT4">
              <p:embed/>
            </p:oleObj>
          </a:graphicData>
        </a:graphic>
      </p:graphicFrame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4429125" cy="4032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700" dirty="0"/>
              <a:t>Infrazvuk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zemetrasenia, povodne, požiare, víchrice, automobilové a letecké motory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zvieratá (slony, tigre, žraloky, ...) (umožňuje komunikáciu na veľké vzdialenosti)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Sonic Weapon of Vladimir </a:t>
            </a:r>
            <a:r>
              <a:rPr lang="en-US" sz="1600" dirty="0" err="1"/>
              <a:t>Gavreau</a:t>
            </a:r>
            <a:r>
              <a:rPr lang="sk-SK" sz="1600" dirty="0"/>
              <a:t> (</a:t>
            </a:r>
            <a:r>
              <a:rPr lang="sk-SK" sz="1600" dirty="0" err="1"/>
              <a:t>infrazvukové</a:t>
            </a:r>
            <a:r>
              <a:rPr lang="sk-SK" sz="1600" dirty="0"/>
              <a:t> píšťaly – organ)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Ultrazvuk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zvieratá (psy, myši, delfíny, netopiere, hmyz, ...)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diagnostická sonografia v medicíne</a:t>
            </a:r>
          </a:p>
          <a:p>
            <a:pPr lvl="1">
              <a:lnSpc>
                <a:spcPct val="80000"/>
              </a:lnSpc>
            </a:pPr>
            <a:r>
              <a:rPr lang="sk-SK" sz="1600" dirty="0" err="1"/>
              <a:t>nedeštruktívná</a:t>
            </a:r>
            <a:r>
              <a:rPr lang="sk-SK" sz="1600" dirty="0"/>
              <a:t> priemyselná diagnostika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lokalizácia objektov (</a:t>
            </a:r>
            <a:r>
              <a:rPr lang="sk-SK" sz="1600" dirty="0" err="1"/>
              <a:t>sonar</a:t>
            </a:r>
            <a:r>
              <a:rPr lang="sk-SK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ultrazvukové čistenie</a:t>
            </a:r>
          </a:p>
          <a:p>
            <a:pPr lvl="1">
              <a:lnSpc>
                <a:spcPct val="80000"/>
              </a:lnSpc>
            </a:pPr>
            <a:r>
              <a:rPr lang="sk-SK" sz="1600" dirty="0"/>
              <a:t>komunikácia (modulovaný ultrazvuk) medzi ponorkami</a:t>
            </a:r>
          </a:p>
        </p:txBody>
      </p:sp>
      <p:pic>
        <p:nvPicPr>
          <p:cNvPr id="118791" name="Picture 7" descr="eliasandcarmili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312988"/>
            <a:ext cx="4040187" cy="2487612"/>
          </a:xfrm>
          <a:prstGeom prst="rect">
            <a:avLst/>
          </a:prstGeom>
          <a:noFill/>
        </p:spPr>
      </p:pic>
      <p:pic>
        <p:nvPicPr>
          <p:cNvPr id="118792" name="chuffleandgrubel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2850" y="2476500"/>
            <a:ext cx="304800" cy="304800"/>
          </a:xfrm>
          <a:prstGeom prst="rect">
            <a:avLst/>
          </a:prstGeom>
          <a:noFill/>
        </p:spPr>
      </p:pic>
      <p:pic>
        <p:nvPicPr>
          <p:cNvPr id="118794" name="Picture 10" descr="Image:Ultrasound range diagra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38" y="5337175"/>
            <a:ext cx="4176712" cy="1096963"/>
          </a:xfrm>
          <a:prstGeom prst="rect">
            <a:avLst/>
          </a:prstGeom>
          <a:noFill/>
        </p:spPr>
      </p:pic>
      <p:pic>
        <p:nvPicPr>
          <p:cNvPr id="118796" name="Picture 12" descr="Baby_in_ultras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375" y="225425"/>
            <a:ext cx="2863850" cy="2200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9" fill="hold"/>
                                        <p:tgtEl>
                                          <p:spTgt spid="1187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452-D475-4742-9CB9-8E5DA0DE0223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632848" cy="792162"/>
          </a:xfrm>
        </p:spPr>
        <p:txBody>
          <a:bodyPr/>
          <a:lstStyle/>
          <a:p>
            <a:r>
              <a:rPr lang="sk-SK" sz="3600" dirty="0">
                <a:solidFill>
                  <a:schemeClr val="accent2"/>
                </a:solidFill>
              </a:rPr>
              <a:t>Lineárna a nelineárne frekvenčné </a:t>
            </a:r>
            <a:r>
              <a:rPr lang="sk-SK" sz="3600" dirty="0" smtClean="0">
                <a:solidFill>
                  <a:schemeClr val="accent2"/>
                </a:solidFill>
              </a:rPr>
              <a:t>stupnice (škály)</a:t>
            </a:r>
            <a:endParaRPr lang="sk-SK" sz="3600" dirty="0">
              <a:solidFill>
                <a:schemeClr val="accent2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65225"/>
            <a:ext cx="8353425" cy="5170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400" dirty="0" smtClean="0"/>
              <a:t>Prečo?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zobrazenie</a:t>
            </a:r>
            <a:r>
              <a:rPr lang="en-US" sz="2000" dirty="0" smtClean="0"/>
              <a:t> </a:t>
            </a:r>
            <a:r>
              <a:rPr lang="en-US" sz="2000" dirty="0" err="1"/>
              <a:t>akustick</a:t>
            </a:r>
            <a:r>
              <a:rPr lang="sk-SK" sz="2000" dirty="0" err="1"/>
              <a:t>ých</a:t>
            </a:r>
            <a:r>
              <a:rPr lang="sk-SK" sz="2000" dirty="0"/>
              <a:t> signálov (amplitúdové/fázové </a:t>
            </a:r>
            <a:r>
              <a:rPr lang="sk-SK" sz="2000" dirty="0" err="1"/>
              <a:t>frekv</a:t>
            </a:r>
            <a:r>
              <a:rPr lang="sk-SK" sz="2000" dirty="0"/>
              <a:t>. charakteristiky, smerové charakteristiky, spektrogramy, ....), </a:t>
            </a:r>
            <a:endParaRPr lang="sk-SK" sz="2000" dirty="0" smtClean="0"/>
          </a:p>
          <a:p>
            <a:pPr lvl="1">
              <a:lnSpc>
                <a:spcPct val="80000"/>
              </a:lnSpc>
            </a:pPr>
            <a:r>
              <a:rPr lang="sk-SK" sz="2000" dirty="0" smtClean="0"/>
              <a:t>návrh </a:t>
            </a:r>
            <a:r>
              <a:rPr lang="sk-SK" sz="2000" dirty="0"/>
              <a:t>a konštrukcia elektroakustických zariadení (banky filtrov), </a:t>
            </a:r>
            <a:endParaRPr lang="sk-SK" sz="2000" dirty="0" smtClean="0"/>
          </a:p>
          <a:p>
            <a:pPr lvl="1">
              <a:lnSpc>
                <a:spcPct val="80000"/>
              </a:lnSpc>
            </a:pPr>
            <a:r>
              <a:rPr lang="sk-SK" sz="2000" dirty="0" smtClean="0"/>
              <a:t>konštrukcia </a:t>
            </a:r>
            <a:r>
              <a:rPr lang="sk-SK" sz="2000" dirty="0"/>
              <a:t>a ladenie hudobných nástrojov</a:t>
            </a:r>
          </a:p>
          <a:p>
            <a:pPr>
              <a:lnSpc>
                <a:spcPct val="80000"/>
              </a:lnSpc>
            </a:pPr>
            <a:r>
              <a:rPr lang="sk-SK" sz="2400" dirty="0" smtClean="0"/>
              <a:t>Aké stupnice?</a:t>
            </a:r>
          </a:p>
          <a:p>
            <a:pPr lvl="1">
              <a:lnSpc>
                <a:spcPct val="80000"/>
              </a:lnSpc>
            </a:pPr>
            <a:r>
              <a:rPr lang="sk-SK" sz="2000" dirty="0" smtClean="0"/>
              <a:t>hudobné </a:t>
            </a:r>
            <a:r>
              <a:rPr lang="sk-SK" sz="2000" dirty="0"/>
              <a:t>stupnice – </a:t>
            </a:r>
            <a:r>
              <a:rPr lang="sk-SK" sz="2000" dirty="0" smtClean="0"/>
              <a:t>stupňovitý rad tónov, zoradených tak, aby ladili ľudskému sluchu </a:t>
            </a:r>
            <a:r>
              <a:rPr lang="sk-SK" sz="2000" dirty="0"/>
              <a:t>– </a:t>
            </a:r>
            <a:r>
              <a:rPr lang="sk-SK" sz="2000" dirty="0" smtClean="0"/>
              <a:t>tzv. tónové sústavy</a:t>
            </a:r>
          </a:p>
          <a:p>
            <a:pPr lvl="2">
              <a:lnSpc>
                <a:spcPct val="80000"/>
              </a:lnSpc>
            </a:pPr>
            <a:r>
              <a:rPr lang="sk-SK" sz="1600" dirty="0" err="1" smtClean="0"/>
              <a:t>diatonické</a:t>
            </a:r>
            <a:r>
              <a:rPr lang="sk-SK" sz="1600" dirty="0" smtClean="0"/>
              <a:t> stupnice (durové, molové)</a:t>
            </a:r>
          </a:p>
          <a:p>
            <a:pPr lvl="2">
              <a:lnSpc>
                <a:spcPct val="80000"/>
              </a:lnSpc>
            </a:pPr>
            <a:r>
              <a:rPr lang="sk-SK" sz="1600" dirty="0" smtClean="0"/>
              <a:t>chromatická stupnica</a:t>
            </a:r>
          </a:p>
          <a:p>
            <a:pPr lvl="2">
              <a:lnSpc>
                <a:spcPct val="80000"/>
              </a:lnSpc>
            </a:pPr>
            <a:r>
              <a:rPr lang="sk-SK" sz="1600" dirty="0" smtClean="0"/>
              <a:t>iné stupnice </a:t>
            </a:r>
            <a:endParaRPr lang="sk-SK" sz="1600" dirty="0"/>
          </a:p>
          <a:p>
            <a:pPr lvl="1">
              <a:lnSpc>
                <a:spcPct val="80000"/>
              </a:lnSpc>
            </a:pPr>
            <a:r>
              <a:rPr lang="sk-SK" sz="2000" dirty="0"/>
              <a:t>„matematické“ stupnice</a:t>
            </a:r>
          </a:p>
          <a:p>
            <a:pPr lvl="2">
              <a:lnSpc>
                <a:spcPct val="80000"/>
              </a:lnSpc>
            </a:pPr>
            <a:r>
              <a:rPr lang="sk-SK" sz="1600" dirty="0"/>
              <a:t>logaritmická stupnica</a:t>
            </a:r>
          </a:p>
          <a:p>
            <a:pPr lvl="2">
              <a:lnSpc>
                <a:spcPct val="80000"/>
              </a:lnSpc>
            </a:pPr>
            <a:r>
              <a:rPr lang="sk-SK" sz="1600" dirty="0"/>
              <a:t>oktávová, </a:t>
            </a:r>
            <a:r>
              <a:rPr lang="sk-SK" sz="1600" dirty="0" err="1"/>
              <a:t>pol-oktávová</a:t>
            </a:r>
            <a:r>
              <a:rPr lang="sk-SK" sz="1600" dirty="0"/>
              <a:t> a </a:t>
            </a:r>
            <a:r>
              <a:rPr lang="sk-SK" sz="1600" dirty="0" err="1"/>
              <a:t>tretino-oktávová</a:t>
            </a:r>
            <a:r>
              <a:rPr lang="sk-SK" sz="1600" dirty="0"/>
              <a:t> stupnica</a:t>
            </a:r>
          </a:p>
          <a:p>
            <a:pPr lvl="1">
              <a:lnSpc>
                <a:spcPct val="80000"/>
              </a:lnSpc>
            </a:pPr>
            <a:r>
              <a:rPr lang="sk-SK" sz="2000" dirty="0" smtClean="0"/>
              <a:t>„percepčné“ stupnice - odvodené </a:t>
            </a:r>
            <a:r>
              <a:rPr lang="sk-SK" sz="2000" dirty="0"/>
              <a:t>od vlastností ľudského sluchu</a:t>
            </a:r>
          </a:p>
          <a:p>
            <a:pPr lvl="2">
              <a:lnSpc>
                <a:spcPct val="80000"/>
              </a:lnSpc>
            </a:pPr>
            <a:r>
              <a:rPr lang="sk-SK" sz="1600" dirty="0" err="1"/>
              <a:t>melova</a:t>
            </a:r>
            <a:r>
              <a:rPr lang="sk-SK" sz="1600" dirty="0"/>
              <a:t> stupnica</a:t>
            </a:r>
          </a:p>
          <a:p>
            <a:pPr lvl="2">
              <a:lnSpc>
                <a:spcPct val="80000"/>
              </a:lnSpc>
            </a:pPr>
            <a:r>
              <a:rPr lang="sk-SK" sz="1600" dirty="0" err="1"/>
              <a:t>barkova</a:t>
            </a:r>
            <a:r>
              <a:rPr lang="sk-SK" sz="1600" dirty="0"/>
              <a:t> stupnica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D7D-BBA9-4D2F-A513-4E66D9D62C23}" type="slidenum">
              <a:rPr lang="en-US"/>
              <a:pPr/>
              <a:t>14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84177"/>
          </a:xfrm>
        </p:spPr>
        <p:txBody>
          <a:bodyPr/>
          <a:lstStyle/>
          <a:p>
            <a:r>
              <a:rPr lang="sk-SK" sz="2400" b="1" dirty="0" smtClean="0"/>
              <a:t>Frekvenčná závislosť akustického tlaku, zobrazená na lineárnej a nelineárnej  (logaritmickej) frekvenčnej stupnici</a:t>
            </a:r>
            <a:endParaRPr lang="sk-SK" sz="2400" b="1" dirty="0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019142"/>
            <a:ext cx="8872659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794131"/>
            <a:ext cx="8858250" cy="28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aoblený obdélníkový popisek 6"/>
          <p:cNvSpPr/>
          <p:nvPr/>
        </p:nvSpPr>
        <p:spPr bwMode="auto">
          <a:xfrm>
            <a:off x="3311860" y="3501008"/>
            <a:ext cx="3528392" cy="578882"/>
          </a:xfrm>
          <a:prstGeom prst="wedgeRoundRectCallout">
            <a:avLst>
              <a:gd name="adj1" fmla="val -41682"/>
              <a:gd name="adj2" fmla="val 208552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400" dirty="0" smtClean="0">
                <a:solidFill>
                  <a:srgbClr val="FF0000"/>
                </a:solidFill>
              </a:rPr>
              <a:t>Logaritmická stupnica zvýrazní detaily pri nižších frekvenciách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A2CF-8CB2-49E0-918A-EE9963602418}" type="slidenum">
              <a:rPr lang="en-US"/>
              <a:pPr/>
              <a:t>15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990033"/>
                </a:solidFill>
              </a:rPr>
              <a:t>Oktávové frekvenčné pásma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89025"/>
            <a:ext cx="8858250" cy="993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700" dirty="0"/>
              <a:t>v profesionálnej zvukovej technike sa na analýzu a úpravu zvukových signálov často používajú frekvenčné analyzátory, ktoré sú založené na tzv. oktávových (tretinooktávových) frekvenčných filtroch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stredné a hraničné frekvencie týchto filtrov upravuje norma ISO: </a:t>
            </a: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87524" y="2312876"/>
          <a:ext cx="8460940" cy="3689946"/>
        </p:xfrm>
        <a:graphic>
          <a:graphicData uri="http://schemas.openxmlformats.org/presentationml/2006/ole">
            <p:oleObj spid="_x0000_s249858" name="Equation" r:id="rId3" imgW="3987720" imgH="173988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CB1-1374-4A7B-A901-60CC8D7455E7}" type="slidenum">
              <a:rPr lang="en-US"/>
              <a:pPr/>
              <a:t>16</a:t>
            </a:fld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39750"/>
          </a:xfrm>
        </p:spPr>
        <p:txBody>
          <a:bodyPr/>
          <a:lstStyle/>
          <a:p>
            <a:r>
              <a:rPr lang="sk-SK" sz="3200" dirty="0">
                <a:solidFill>
                  <a:srgbClr val="990033"/>
                </a:solidFill>
              </a:rPr>
              <a:t>Príklad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  <a:r>
              <a:rPr lang="sk-SK" sz="3200" dirty="0">
                <a:solidFill>
                  <a:srgbClr val="990033"/>
                </a:solidFill>
              </a:rPr>
              <a:t> Frekvenčné pásma oktávovej škály</a:t>
            </a:r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25425" y="765175"/>
          <a:ext cx="8656638" cy="2924175"/>
        </p:xfrm>
        <a:graphic>
          <a:graphicData uri="http://schemas.openxmlformats.org/presentationml/2006/ole">
            <p:oleObj spid="_x0000_s250882" name="Equation" r:id="rId3" imgW="4775040" imgH="1612800" progId="Equation.DSMT4">
              <p:embed/>
            </p:oleObj>
          </a:graphicData>
        </a:graphic>
      </p:graphicFrame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3681413"/>
            <a:ext cx="46736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6013"/>
            <a:ext cx="4645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7501-4015-41F6-9A29-34944076EE74}" type="slidenum">
              <a:rPr lang="en-US"/>
              <a:pPr/>
              <a:t>17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81025"/>
          </a:xfrm>
        </p:spPr>
        <p:txBody>
          <a:bodyPr/>
          <a:lstStyle/>
          <a:p>
            <a:r>
              <a:rPr lang="sk-SK" dirty="0"/>
              <a:t>Akustická </a:t>
            </a:r>
            <a:r>
              <a:rPr lang="sk-SK" sz="3600" dirty="0" smtClean="0"/>
              <a:t>výchylka</a:t>
            </a:r>
            <a:r>
              <a:rPr lang="sk-SK" dirty="0" smtClean="0"/>
              <a:t> – x(t), y(t), z(t), r(t)</a:t>
            </a:r>
            <a:endParaRPr lang="sk-SK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20788"/>
            <a:ext cx="8152010" cy="2701961"/>
          </a:xfrm>
        </p:spPr>
        <p:txBody>
          <a:bodyPr/>
          <a:lstStyle/>
          <a:p>
            <a:r>
              <a:rPr lang="sk-SK" sz="2000" dirty="0" smtClean="0"/>
              <a:t>Je to </a:t>
            </a:r>
            <a:r>
              <a:rPr lang="en-US" sz="2000" dirty="0" err="1" smtClean="0"/>
              <a:t>výchylk</a:t>
            </a:r>
            <a:r>
              <a:rPr lang="sk-SK" sz="2000" dirty="0"/>
              <a:t>a</a:t>
            </a:r>
            <a:r>
              <a:rPr lang="en-US" sz="2000" dirty="0"/>
              <a:t>, o </a:t>
            </a:r>
            <a:r>
              <a:rPr lang="en-US" sz="2000" dirty="0" err="1"/>
              <a:t>ktorú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šírení</a:t>
            </a:r>
            <a:r>
              <a:rPr lang="en-US" sz="2000" dirty="0"/>
              <a:t> </a:t>
            </a:r>
            <a:r>
              <a:rPr lang="en-US" sz="2000" dirty="0" err="1"/>
              <a:t>zvukového</a:t>
            </a:r>
            <a:r>
              <a:rPr lang="en-US" sz="2000" dirty="0"/>
              <a:t> </a:t>
            </a:r>
            <a:r>
              <a:rPr lang="en-US" sz="2000" dirty="0" err="1"/>
              <a:t>vlnenia</a:t>
            </a:r>
            <a:r>
              <a:rPr lang="en-US" sz="2000" dirty="0"/>
              <a:t> </a:t>
            </a:r>
            <a:r>
              <a:rPr lang="en-US" sz="2000" dirty="0" err="1"/>
              <a:t>prostredím</a:t>
            </a:r>
            <a:r>
              <a:rPr lang="en-US" sz="2000" dirty="0"/>
              <a:t> </a:t>
            </a:r>
            <a:r>
              <a:rPr lang="en-US" sz="2000" dirty="0" err="1"/>
              <a:t>vychyľujú</a:t>
            </a:r>
            <a:r>
              <a:rPr lang="en-US" sz="2000" dirty="0"/>
              <a:t> </a:t>
            </a:r>
            <a:r>
              <a:rPr lang="en-US" sz="2000" dirty="0" err="1"/>
              <a:t>častice</a:t>
            </a:r>
            <a:r>
              <a:rPr lang="en-US" sz="2000" dirty="0"/>
              <a:t> </a:t>
            </a:r>
            <a:r>
              <a:rPr lang="en-US" sz="2000" dirty="0" err="1"/>
              <a:t>prostredia</a:t>
            </a:r>
            <a:r>
              <a:rPr lang="en-US" sz="2000" dirty="0"/>
              <a:t> </a:t>
            </a:r>
            <a:r>
              <a:rPr lang="en-US" sz="2000" dirty="0" err="1"/>
              <a:t>zo</a:t>
            </a:r>
            <a:r>
              <a:rPr lang="en-US" sz="2000" dirty="0"/>
              <a:t> </a:t>
            </a:r>
            <a:r>
              <a:rPr lang="en-US" sz="2000" dirty="0" err="1"/>
              <a:t>svojej</a:t>
            </a:r>
            <a:r>
              <a:rPr lang="en-US" sz="2000" dirty="0"/>
              <a:t> </a:t>
            </a:r>
            <a:r>
              <a:rPr lang="en-US" sz="2000" dirty="0" err="1"/>
              <a:t>rovnovážnej</a:t>
            </a:r>
            <a:r>
              <a:rPr lang="en-US" sz="2000" dirty="0"/>
              <a:t> </a:t>
            </a:r>
            <a:r>
              <a:rPr lang="en-US" sz="2000" dirty="0" err="1"/>
              <a:t>polohy</a:t>
            </a:r>
            <a:endParaRPr lang="sk-SK" sz="2000" dirty="0"/>
          </a:p>
          <a:p>
            <a:r>
              <a:rPr lang="sk-SK" sz="2000" dirty="0"/>
              <a:t>a</a:t>
            </a:r>
            <a:r>
              <a:rPr lang="en-US" sz="2000" dirty="0" err="1"/>
              <a:t>kustická</a:t>
            </a:r>
            <a:r>
              <a:rPr lang="en-US" sz="2000" dirty="0"/>
              <a:t> </a:t>
            </a:r>
            <a:r>
              <a:rPr lang="en-US" sz="2000" dirty="0" err="1"/>
              <a:t>výchylka</a:t>
            </a:r>
            <a:r>
              <a:rPr lang="en-US" sz="2000" dirty="0"/>
              <a:t> je </a:t>
            </a:r>
            <a:r>
              <a:rPr lang="en-US" sz="2000" dirty="0" err="1"/>
              <a:t>striedavou</a:t>
            </a:r>
            <a:r>
              <a:rPr lang="en-US" sz="2000" dirty="0"/>
              <a:t> </a:t>
            </a:r>
            <a:r>
              <a:rPr lang="en-US" sz="2000" dirty="0" err="1" smtClean="0"/>
              <a:t>veličinou</a:t>
            </a:r>
            <a:endParaRPr lang="sk-SK" sz="2000" dirty="0"/>
          </a:p>
          <a:p>
            <a:r>
              <a:rPr lang="sk-SK" sz="2000" dirty="0"/>
              <a:t>je funkciou času a priestoru (pre zvukovú vlnu šíriacu sa v priestore)</a:t>
            </a:r>
          </a:p>
          <a:p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základnou</a:t>
            </a:r>
            <a:r>
              <a:rPr lang="en-US" sz="2000" dirty="0"/>
              <a:t> </a:t>
            </a:r>
            <a:r>
              <a:rPr lang="en-US" sz="2000" dirty="0" err="1"/>
              <a:t>jednotkou</a:t>
            </a:r>
            <a:r>
              <a:rPr lang="en-US" sz="2000" dirty="0"/>
              <a:t> je [m</a:t>
            </a:r>
            <a:r>
              <a:rPr lang="en-US" sz="2000" dirty="0" smtClean="0"/>
              <a:t>]</a:t>
            </a:r>
            <a:endParaRPr lang="sk-SK" sz="2000" dirty="0" smtClean="0"/>
          </a:p>
          <a:p>
            <a:pPr lvl="0">
              <a:defRPr/>
            </a:pPr>
            <a:r>
              <a:rPr lang="sk-SK" sz="2000" smtClean="0"/>
              <a:t>Typické hodnoty akustickej výchylky:</a:t>
            </a:r>
            <a:endParaRPr lang="sk-SK" sz="2000" dirty="0" smtClean="0"/>
          </a:p>
          <a:p>
            <a:pPr marL="779463" lvl="1" indent="-322263"/>
            <a:r>
              <a:rPr lang="sk-SK" sz="1800" dirty="0" smtClean="0"/>
              <a:t>Maximálna výchylka ~ 40 µm (10</a:t>
            </a:r>
            <a:r>
              <a:rPr lang="sk-SK" sz="1800" baseline="30000" dirty="0" smtClean="0"/>
              <a:t>-6</a:t>
            </a:r>
            <a:r>
              <a:rPr lang="sk-SK" sz="1800" dirty="0" smtClean="0"/>
              <a:t>)</a:t>
            </a:r>
          </a:p>
          <a:p>
            <a:pPr marL="779463" lvl="1" indent="-322263"/>
            <a:r>
              <a:rPr lang="sk-SK" sz="1800" dirty="0" smtClean="0"/>
              <a:t>Normálna výchylka ~ 40 nm (10</a:t>
            </a:r>
            <a:r>
              <a:rPr lang="sk-SK" sz="1800" baseline="30000" dirty="0" smtClean="0"/>
              <a:t>-9</a:t>
            </a:r>
            <a:r>
              <a:rPr lang="sk-SK" sz="1800" dirty="0" smtClean="0"/>
              <a:t>)</a:t>
            </a:r>
          </a:p>
          <a:p>
            <a:pPr marL="779463" lvl="1" indent="-322263"/>
            <a:r>
              <a:rPr lang="sk-SK" sz="1800" dirty="0" smtClean="0"/>
              <a:t>Minimálna výchylka ~ 80 pm (10</a:t>
            </a:r>
            <a:r>
              <a:rPr lang="sk-SK" sz="1800" baseline="30000" dirty="0" smtClean="0"/>
              <a:t>-12</a:t>
            </a:r>
            <a:r>
              <a:rPr lang="sk-SK" sz="1800" dirty="0" smtClean="0"/>
              <a:t>)</a:t>
            </a:r>
          </a:p>
          <a:p>
            <a:endParaRPr lang="en-US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70511" y="1092169"/>
            <a:ext cx="4083049" cy="27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25" tIns="43063" rIns="86125" bIns="43063" numCol="1" anchor="t" anchorCtr="0" compatLnSpc="1">
            <a:prstTxWarp prst="textNoShape">
              <a:avLst/>
            </a:prstTxWarp>
          </a:bodyPr>
          <a:lstStyle/>
          <a:p>
            <a:pPr marL="322263" marR="0" lvl="0" indent="-322263" algn="l" defTabSz="8604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5213-3074-4824-B626-9A8021C94CDA}" type="slidenum">
              <a:rPr lang="en-US"/>
              <a:pPr/>
              <a:t>18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47687"/>
          </a:xfrm>
        </p:spPr>
        <p:txBody>
          <a:bodyPr/>
          <a:lstStyle/>
          <a:p>
            <a:r>
              <a:rPr lang="sk-SK" sz="2200" b="1">
                <a:solidFill>
                  <a:srgbClr val="0000FF"/>
                </a:solidFill>
              </a:rPr>
              <a:t>Lineárny oscilátor – matematický model pohybu hmotnej častice, prenášajúcej zvukovú vlnu</a:t>
            </a:r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482054" y="1098550"/>
          <a:ext cx="6826250" cy="5340350"/>
        </p:xfrm>
        <a:graphic>
          <a:graphicData uri="http://schemas.openxmlformats.org/presentationml/2006/ole">
            <p:oleObj spid="_x0000_s247810" name="Equation" r:id="rId4" imgW="4965480" imgH="3454200" progId="Equation.DSMT4">
              <p:embed/>
            </p:oleObj>
          </a:graphicData>
        </a:graphic>
      </p:graphicFrame>
      <p:pic>
        <p:nvPicPr>
          <p:cNvPr id="157702" name="Picture 6" descr="elak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2312988"/>
            <a:ext cx="1754188" cy="2376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CBD1-1D52-407A-87EF-57CF56C5A3F1}" type="slidenum">
              <a:rPr lang="en-US"/>
              <a:pPr/>
              <a:t>19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39750"/>
          </a:xfrm>
        </p:spPr>
        <p:txBody>
          <a:bodyPr/>
          <a:lstStyle/>
          <a:p>
            <a:r>
              <a:rPr lang="sk-SK" sz="3000" dirty="0">
                <a:solidFill>
                  <a:schemeClr val="accent2"/>
                </a:solidFill>
              </a:rPr>
              <a:t>Časový priebeh harmonického kmitania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47775"/>
            <a:ext cx="8389937" cy="1192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900" dirty="0"/>
              <a:t>Pohyb lineárne kmitajúceho hmotného bodu si môžeme predstaviť ako priemet vektora (</a:t>
            </a:r>
            <a:r>
              <a:rPr lang="sk-SK" sz="1900" dirty="0" err="1"/>
              <a:t>fázora</a:t>
            </a:r>
            <a:r>
              <a:rPr lang="sk-SK" sz="1900" dirty="0"/>
              <a:t>), otáčajúceho sa konštantnou uhlovou rýchlosťou.</a:t>
            </a:r>
          </a:p>
          <a:p>
            <a:pPr>
              <a:lnSpc>
                <a:spcPct val="80000"/>
              </a:lnSpc>
            </a:pPr>
            <a:r>
              <a:rPr lang="sk-SK" sz="1900" dirty="0"/>
              <a:t>Okamžitú hodnotu výchylky môžeme vyjadriť ako reálnu alebo imaginárnu časť výrazu, popisujúceho vektor, rotujúci konštantnou uhlovou rýchlosťou</a:t>
            </a: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674688" y="2889250"/>
          <a:ext cx="4086225" cy="1200150"/>
        </p:xfrm>
        <a:graphic>
          <a:graphicData uri="http://schemas.openxmlformats.org/presentationml/2006/ole">
            <p:oleObj spid="_x0000_s248834" name="Equation" r:id="rId3" imgW="2031840" imgH="596880" progId="Equation.DSMT4">
              <p:embed/>
            </p:oleObj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73700" y="3176588"/>
          <a:ext cx="3127375" cy="831850"/>
        </p:xfrm>
        <a:graphic>
          <a:graphicData uri="http://schemas.openxmlformats.org/presentationml/2006/ole">
            <p:oleObj spid="_x0000_s248835" name="Equation" r:id="rId4" imgW="1574640" imgH="419040" progId="Equation.DSMT4">
              <p:embed/>
            </p:oleObj>
          </a:graphicData>
        </a:graphic>
      </p:graphicFrame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0" y="4365625"/>
            <a:ext cx="5003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8A4F-DEB0-4F43-B69E-0BA31C50E216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Akustika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500" dirty="0"/>
              <a:t>Akustika je veda, zaoberajúca</a:t>
            </a:r>
            <a:r>
              <a:rPr lang="en-US" sz="2500" dirty="0"/>
              <a:t> </a:t>
            </a:r>
            <a:r>
              <a:rPr lang="sk-SK" sz="2500" dirty="0"/>
              <a:t>vznikom, šírením, príjmom a pôsobením </a:t>
            </a:r>
            <a:r>
              <a:rPr lang="sk-SK" sz="2500" dirty="0">
                <a:solidFill>
                  <a:srgbClr val="FF0000"/>
                </a:solidFill>
              </a:rPr>
              <a:t>zvuku</a:t>
            </a:r>
            <a:r>
              <a:rPr lang="sk-SK" sz="2500" dirty="0"/>
              <a:t>.</a:t>
            </a:r>
          </a:p>
          <a:p>
            <a:pPr>
              <a:lnSpc>
                <a:spcPct val="90000"/>
              </a:lnSpc>
            </a:pPr>
            <a:r>
              <a:rPr lang="sk-SK" sz="2500" dirty="0"/>
              <a:t>Jej názov je odvodený od gréckeho slova „</a:t>
            </a:r>
            <a:r>
              <a:rPr lang="sk-SK" sz="2500" dirty="0" err="1">
                <a:solidFill>
                  <a:srgbClr val="FF0000"/>
                </a:solidFill>
              </a:rPr>
              <a:t>akoustos</a:t>
            </a:r>
            <a:r>
              <a:rPr lang="sk-SK" sz="2500" dirty="0"/>
              <a:t>“, ktorého pôvodný význam je „počúvanie“ resp. „počutie“.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sk-SK" sz="2500" dirty="0"/>
              <a:t>Už o</a:t>
            </a:r>
            <a:r>
              <a:rPr lang="en-US" sz="2500" dirty="0"/>
              <a:t>d </a:t>
            </a:r>
            <a:r>
              <a:rPr lang="en-US" sz="2500" dirty="0" err="1"/>
              <a:t>svojich</a:t>
            </a:r>
            <a:r>
              <a:rPr lang="en-US" sz="2500" dirty="0"/>
              <a:t> </a:t>
            </a:r>
            <a:r>
              <a:rPr lang="sk-SK" sz="2500" dirty="0"/>
              <a:t>počiatkov</a:t>
            </a:r>
            <a:r>
              <a:rPr lang="en-US" sz="2500" dirty="0"/>
              <a:t> </a:t>
            </a:r>
            <a:r>
              <a:rPr lang="sk-SK" sz="2500" dirty="0"/>
              <a:t>aplikácie akustiky hrajú dôležitú rolu v každodennom živote ľudí: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hudba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architektúra</a:t>
            </a:r>
          </a:p>
          <a:p>
            <a:pPr lvl="1">
              <a:lnSpc>
                <a:spcPct val="90000"/>
              </a:lnSpc>
            </a:pPr>
            <a:r>
              <a:rPr lang="sk-SK" sz="2200" dirty="0" err="1"/>
              <a:t>engineering</a:t>
            </a:r>
            <a:endParaRPr lang="sk-SK" sz="2200" dirty="0"/>
          </a:p>
          <a:p>
            <a:pPr lvl="1">
              <a:lnSpc>
                <a:spcPct val="90000"/>
              </a:lnSpc>
            </a:pPr>
            <a:r>
              <a:rPr lang="sk-SK" sz="2200" dirty="0"/>
              <a:t>armáda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medicína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psychológia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lingvistika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…</a:t>
            </a:r>
            <a:endParaRPr lang="sk-SK" sz="2200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00550"/>
            <a:ext cx="2949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5BBE-0258-4A66-ABAC-A3D327605793}" type="slidenum">
              <a:rPr lang="en-US"/>
              <a:pPr/>
              <a:t>20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Akustická </a:t>
            </a:r>
            <a:r>
              <a:rPr lang="sk-SK" dirty="0" smtClean="0"/>
              <a:t>rýchlosť – v(t)</a:t>
            </a:r>
            <a:endParaRPr lang="sk-SK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89025"/>
            <a:ext cx="8858250" cy="5162550"/>
          </a:xfrm>
        </p:spPr>
        <p:txBody>
          <a:bodyPr/>
          <a:lstStyle/>
          <a:p>
            <a:r>
              <a:rPr lang="en-US" sz="2600" dirty="0"/>
              <a:t>(</a:t>
            </a:r>
            <a:r>
              <a:rPr lang="sk-SK" sz="2600" dirty="0"/>
              <a:t>mechanická) </a:t>
            </a:r>
            <a:r>
              <a:rPr lang="sk-SK" sz="2600" dirty="0" smtClean="0"/>
              <a:t>rýchlosť, </a:t>
            </a:r>
            <a:r>
              <a:rPr lang="sk-SK" sz="2600" dirty="0"/>
              <a:t>ktorou častice prostredia kmitajú okolo svojej rovnovážnej </a:t>
            </a:r>
            <a:r>
              <a:rPr lang="sk-SK" sz="2600" dirty="0" smtClean="0"/>
              <a:t>polohy</a:t>
            </a:r>
            <a:endParaRPr lang="en-US" sz="2600" dirty="0"/>
          </a:p>
          <a:p>
            <a:r>
              <a:rPr lang="sk-SK" sz="2600" dirty="0"/>
              <a:t>striedavá veličina – funkcia času a </a:t>
            </a:r>
            <a:r>
              <a:rPr lang="sk-SK" sz="2600" dirty="0" smtClean="0"/>
              <a:t>priestoru</a:t>
            </a:r>
            <a:endParaRPr lang="en-US" sz="2600" dirty="0"/>
          </a:p>
          <a:p>
            <a:r>
              <a:rPr lang="sk-SK" sz="2600" dirty="0"/>
              <a:t>základnou jednotkou je </a:t>
            </a:r>
            <a:r>
              <a:rPr lang="en-US" sz="2600" dirty="0"/>
              <a:t>[</a:t>
            </a:r>
            <a:r>
              <a:rPr lang="sk-SK" sz="2600" dirty="0"/>
              <a:t>ms</a:t>
            </a:r>
            <a:r>
              <a:rPr lang="sk-SK" sz="2600" baseline="30000" dirty="0"/>
              <a:t>-1</a:t>
            </a:r>
            <a:r>
              <a:rPr lang="en-US" sz="2600" dirty="0" smtClean="0"/>
              <a:t>]</a:t>
            </a:r>
            <a:endParaRPr lang="sk-SK" sz="2600" dirty="0" smtClean="0"/>
          </a:p>
          <a:p>
            <a:r>
              <a:rPr lang="sk-SK" sz="2600" dirty="0" smtClean="0"/>
              <a:t>Typické hodnoty akustickej rýchlosti:</a:t>
            </a:r>
          </a:p>
          <a:p>
            <a:pPr lvl="1"/>
            <a:r>
              <a:rPr lang="sk-SK" sz="2300" dirty="0" smtClean="0"/>
              <a:t>Maximálna ~ 0,25 m/s</a:t>
            </a:r>
          </a:p>
          <a:p>
            <a:pPr lvl="1"/>
            <a:r>
              <a:rPr lang="sk-SK" sz="2300" dirty="0" smtClean="0"/>
              <a:t>Normálna ~ 0,25 mm/s</a:t>
            </a:r>
          </a:p>
          <a:p>
            <a:pPr lvl="1"/>
            <a:r>
              <a:rPr lang="sk-SK" sz="2300" dirty="0" smtClean="0"/>
              <a:t>Minimálna ~ 0,05 µm/s</a:t>
            </a:r>
          </a:p>
          <a:p>
            <a:endParaRPr lang="sk-SK" sz="2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819F-1AA9-46CD-A4E8-04B3271B6235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 smtClean="0"/>
              <a:t>Akustická rýchlosť – rýchlosť kmitania </a:t>
            </a:r>
            <a:r>
              <a:rPr lang="sk-SK" sz="3200" b="1" dirty="0"/>
              <a:t>hmotného bodu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4149080"/>
            <a:ext cx="4430713" cy="234062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Fázový posun medzi rýchlosťou a výchylkou</a:t>
            </a:r>
            <a:endParaRPr lang="sk-SK" dirty="0">
              <a:solidFill>
                <a:srgbClr val="FF0000"/>
              </a:solidFill>
            </a:endParaRP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647700" y="1160463"/>
          <a:ext cx="7632700" cy="2301875"/>
        </p:xfrm>
        <a:graphic>
          <a:graphicData uri="http://schemas.openxmlformats.org/presentationml/2006/ole">
            <p:oleObj spid="_x0000_s188420" name="Equation" r:id="rId3" imgW="3708360" imgH="1117440" progId="Equation.DSMT4">
              <p:embed/>
            </p:oleObj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3810000" y="2844800"/>
          <a:ext cx="914400" cy="180975"/>
        </p:xfrm>
        <a:graphic>
          <a:graphicData uri="http://schemas.openxmlformats.org/presentationml/2006/ole">
            <p:oleObj spid="_x0000_s188421" name="Equation" r:id="rId4" imgW="914400" imgH="181440" progId="Equation.DSMT4">
              <p:embed/>
            </p:oleObj>
          </a:graphicData>
        </a:graphic>
      </p:graphicFrame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0" y="3860800"/>
            <a:ext cx="41687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59A-FF9B-482E-A042-66245FDA0732}" type="slidenum">
              <a:rPr lang="en-US"/>
              <a:pPr/>
              <a:t>22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Atmosférický (statický) tlak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2475" y="1565275"/>
            <a:ext cx="2952750" cy="480853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185738" indent="-185738">
              <a:lnSpc>
                <a:spcPct val="90000"/>
              </a:lnSpc>
            </a:pPr>
            <a:r>
              <a:rPr lang="sk-SK" sz="1900"/>
              <a:t>zvuková vlna sa šíri v prostredí, v ktorom pôsobí stály „barometrický“ tlak</a:t>
            </a:r>
          </a:p>
          <a:p>
            <a:pPr marL="185738" indent="-185738">
              <a:lnSpc>
                <a:spcPct val="90000"/>
              </a:lnSpc>
            </a:pPr>
            <a:r>
              <a:rPr lang="en-US" sz="1900"/>
              <a:t>tlak, ktorý v danom mieste existuje aj bez prítomnosti zvukovej vlny</a:t>
            </a:r>
            <a:r>
              <a:rPr lang="sk-SK" sz="1900"/>
              <a:t> </a:t>
            </a:r>
          </a:p>
          <a:p>
            <a:pPr marL="185738" indent="-185738">
              <a:lnSpc>
                <a:spcPct val="90000"/>
              </a:lnSpc>
            </a:pPr>
            <a:r>
              <a:rPr lang="en-US" sz="1900"/>
              <a:t>barometrický tlak</a:t>
            </a:r>
            <a:r>
              <a:rPr lang="sk-SK" sz="1900"/>
              <a:t> </a:t>
            </a:r>
          </a:p>
          <a:p>
            <a:pPr marL="185738" indent="-185738">
              <a:lnSpc>
                <a:spcPct val="90000"/>
              </a:lnSpc>
            </a:pPr>
            <a:r>
              <a:rPr lang="sk-SK" sz="1900"/>
              <a:t>závisí od nadmorskej výšky a teploty vzduchu</a:t>
            </a:r>
          </a:p>
          <a:p>
            <a:pPr marL="185738" indent="-185738">
              <a:lnSpc>
                <a:spcPct val="90000"/>
              </a:lnSpc>
            </a:pPr>
            <a:r>
              <a:rPr lang="sk-SK" sz="1900"/>
              <a:t>jednotkou je Pascal </a:t>
            </a:r>
            <a:r>
              <a:rPr lang="en-US" sz="1900"/>
              <a:t>(1Pa=1Nm</a:t>
            </a:r>
            <a:r>
              <a:rPr lang="en-US" sz="2100" baseline="30000"/>
              <a:t>-2</a:t>
            </a:r>
            <a:r>
              <a:rPr lang="en-US" sz="2100"/>
              <a:t>=1kgm</a:t>
            </a:r>
            <a:r>
              <a:rPr lang="en-US" sz="2100" baseline="30000"/>
              <a:t>-1</a:t>
            </a:r>
            <a:r>
              <a:rPr lang="en-US" sz="2100"/>
              <a:t>s</a:t>
            </a:r>
            <a:r>
              <a:rPr lang="en-US" sz="2100" baseline="30000"/>
              <a:t>-1</a:t>
            </a:r>
            <a:r>
              <a:rPr lang="en-US" sz="2100"/>
              <a:t>)</a:t>
            </a:r>
            <a:r>
              <a:rPr lang="sk-SK" sz="2100"/>
              <a:t> </a:t>
            </a:r>
          </a:p>
          <a:p>
            <a:pPr marL="185738" indent="-185738">
              <a:lnSpc>
                <a:spcPct val="90000"/>
              </a:lnSpc>
            </a:pPr>
            <a:r>
              <a:rPr lang="sk-SK" sz="2100"/>
              <a:t>označovanie p</a:t>
            </a:r>
            <a:r>
              <a:rPr lang="sk-SK" sz="2100" baseline="-25000"/>
              <a:t>0</a:t>
            </a:r>
            <a:r>
              <a:rPr lang="sk-SK" sz="2100"/>
              <a:t> </a:t>
            </a:r>
            <a:r>
              <a:rPr lang="en-US" sz="2100"/>
              <a:t>[Nm</a:t>
            </a:r>
            <a:r>
              <a:rPr lang="en-US" sz="2100" baseline="30000"/>
              <a:t>-2</a:t>
            </a:r>
            <a:r>
              <a:rPr lang="en-US" sz="2100"/>
              <a:t>;</a:t>
            </a:r>
            <a:r>
              <a:rPr lang="sk-SK" sz="2100"/>
              <a:t> </a:t>
            </a:r>
            <a:r>
              <a:rPr lang="en-US" sz="2100"/>
              <a:t>Pa] </a:t>
            </a:r>
          </a:p>
          <a:p>
            <a:pPr marL="185738" indent="-185738">
              <a:lnSpc>
                <a:spcPct val="90000"/>
              </a:lnSpc>
            </a:pPr>
            <a:r>
              <a:rPr lang="sk-SK" sz="2100"/>
              <a:t>priemerná hodnota pri bežnej teplote (20</a:t>
            </a:r>
            <a:r>
              <a:rPr lang="sk-SK" sz="2100">
                <a:latin typeface="Symbol" pitchFamily="18" charset="2"/>
              </a:rPr>
              <a:t></a:t>
            </a:r>
            <a:r>
              <a:rPr lang="sk-SK" sz="2100"/>
              <a:t>C) je približne p</a:t>
            </a:r>
            <a:r>
              <a:rPr lang="sk-SK" sz="2100" baseline="-25000"/>
              <a:t>0</a:t>
            </a:r>
            <a:r>
              <a:rPr lang="sk-SK" sz="2100"/>
              <a:t>=10</a:t>
            </a:r>
            <a:r>
              <a:rPr lang="sk-SK" sz="2100" baseline="30000"/>
              <a:t>5</a:t>
            </a:r>
            <a:r>
              <a:rPr lang="sk-SK" sz="2100"/>
              <a:t> Pa</a:t>
            </a:r>
          </a:p>
        </p:txBody>
      </p:sp>
      <p:pic>
        <p:nvPicPr>
          <p:cNvPr id="135172" name="Picture 4" descr="p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" y="1565275"/>
            <a:ext cx="5780088" cy="4873625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D45-F563-4F0C-BB7F-D5A337AA3329}" type="slidenum">
              <a:rPr lang="en-US"/>
              <a:pPr/>
              <a:t>23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81025"/>
          </a:xfrm>
        </p:spPr>
        <p:txBody>
          <a:bodyPr/>
          <a:lstStyle/>
          <a:p>
            <a:r>
              <a:rPr lang="en-US" sz="3800" dirty="0" err="1"/>
              <a:t>Akustick</a:t>
            </a:r>
            <a:r>
              <a:rPr lang="sk-SK" sz="3800" dirty="0"/>
              <a:t>ý </a:t>
            </a:r>
            <a:r>
              <a:rPr lang="sk-SK" sz="3800" dirty="0" smtClean="0"/>
              <a:t>tlak - </a:t>
            </a:r>
            <a:r>
              <a:rPr lang="sk-SK" sz="4000" i="1" dirty="0" smtClean="0"/>
              <a:t>p</a:t>
            </a:r>
            <a:r>
              <a:rPr lang="sk-SK" sz="4000" i="1" baseline="-25000" dirty="0" smtClean="0"/>
              <a:t>A</a:t>
            </a:r>
            <a:r>
              <a:rPr lang="sk-SK" sz="4000" dirty="0" smtClean="0"/>
              <a:t> </a:t>
            </a:r>
            <a:r>
              <a:rPr lang="en-US" sz="4000" dirty="0" smtClean="0"/>
              <a:t>[Nm</a:t>
            </a:r>
            <a:r>
              <a:rPr lang="en-US" sz="4000" baseline="30000" dirty="0" smtClean="0"/>
              <a:t>-2</a:t>
            </a:r>
            <a:r>
              <a:rPr lang="en-US" sz="4000" dirty="0" smtClean="0"/>
              <a:t>;Pa]</a:t>
            </a:r>
            <a:endParaRPr lang="sk-SK" sz="3800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019142"/>
            <a:ext cx="8434387" cy="28511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 dirty="0" err="1"/>
              <a:t>rozdiel</a:t>
            </a:r>
            <a:r>
              <a:rPr lang="en-US" sz="2300" dirty="0"/>
              <a:t> </a:t>
            </a:r>
            <a:r>
              <a:rPr lang="en-US" sz="2300" dirty="0" err="1"/>
              <a:t>medzi</a:t>
            </a:r>
            <a:r>
              <a:rPr lang="en-US" sz="2300" dirty="0"/>
              <a:t> </a:t>
            </a:r>
            <a:r>
              <a:rPr lang="en-US" sz="2300" dirty="0" err="1"/>
              <a:t>okamžitou</a:t>
            </a:r>
            <a:r>
              <a:rPr lang="en-US" sz="2300" dirty="0"/>
              <a:t> a </a:t>
            </a:r>
            <a:r>
              <a:rPr lang="en-US" sz="2300" dirty="0" err="1"/>
              <a:t>referenčnou</a:t>
            </a:r>
            <a:r>
              <a:rPr lang="en-US" sz="2300" dirty="0"/>
              <a:t> (</a:t>
            </a:r>
            <a:r>
              <a:rPr lang="en-US" sz="2300" dirty="0" err="1"/>
              <a:t>strednou</a:t>
            </a:r>
            <a:r>
              <a:rPr lang="en-US" sz="2300" dirty="0"/>
              <a:t>) </a:t>
            </a:r>
            <a:r>
              <a:rPr lang="en-US" sz="2300" dirty="0" err="1"/>
              <a:t>hodnotou</a:t>
            </a:r>
            <a:r>
              <a:rPr lang="en-US" sz="2300" dirty="0"/>
              <a:t> </a:t>
            </a:r>
            <a:r>
              <a:rPr lang="en-US" sz="2300" dirty="0" err="1"/>
              <a:t>atmosférického</a:t>
            </a:r>
            <a:r>
              <a:rPr lang="en-US" sz="2300" dirty="0"/>
              <a:t> </a:t>
            </a:r>
            <a:r>
              <a:rPr lang="en-US" sz="2300" dirty="0" err="1"/>
              <a:t>tlaku</a:t>
            </a:r>
            <a:r>
              <a:rPr lang="en-US" sz="2300" dirty="0"/>
              <a:t> v </a:t>
            </a:r>
            <a:r>
              <a:rPr lang="en-US" sz="2300" dirty="0" err="1"/>
              <a:t>danom</a:t>
            </a:r>
            <a:r>
              <a:rPr lang="en-US" sz="2300" dirty="0"/>
              <a:t> </a:t>
            </a:r>
            <a:r>
              <a:rPr lang="en-US" sz="2300" dirty="0" err="1"/>
              <a:t>mieste</a:t>
            </a:r>
            <a:r>
              <a:rPr lang="en-US" sz="2300" dirty="0"/>
              <a:t> </a:t>
            </a:r>
            <a:r>
              <a:rPr lang="en-US" sz="2300" dirty="0" err="1"/>
              <a:t>prostredia</a:t>
            </a:r>
            <a:r>
              <a:rPr lang="sk-SK" sz="23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300" dirty="0" err="1"/>
              <a:t>striedavá</a:t>
            </a:r>
            <a:r>
              <a:rPr lang="en-US" sz="2300" dirty="0"/>
              <a:t> </a:t>
            </a:r>
            <a:r>
              <a:rPr lang="en-US" sz="2300" dirty="0" err="1"/>
              <a:t>veličina</a:t>
            </a:r>
            <a:r>
              <a:rPr lang="en-US" sz="2300" dirty="0"/>
              <a:t>, </a:t>
            </a:r>
            <a:r>
              <a:rPr lang="en-US" sz="2300" dirty="0" err="1"/>
              <a:t>t.j</a:t>
            </a:r>
            <a:r>
              <a:rPr lang="en-US" sz="2300" dirty="0"/>
              <a:t>. </a:t>
            </a:r>
            <a:r>
              <a:rPr lang="en-US" sz="2300" dirty="0" err="1"/>
              <a:t>nadobúda</a:t>
            </a:r>
            <a:r>
              <a:rPr lang="en-US" sz="2300" dirty="0"/>
              <a:t> </a:t>
            </a:r>
            <a:r>
              <a:rPr lang="en-US" sz="2300" dirty="0" err="1"/>
              <a:t>kladné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záporné</a:t>
            </a:r>
            <a:r>
              <a:rPr lang="en-US" sz="2300" dirty="0"/>
              <a:t> </a:t>
            </a:r>
            <a:r>
              <a:rPr lang="en-US" sz="2300" dirty="0" err="1"/>
              <a:t>hodnoty</a:t>
            </a:r>
            <a:r>
              <a:rPr lang="en-US" sz="2300" dirty="0"/>
              <a:t> a je </a:t>
            </a:r>
            <a:r>
              <a:rPr lang="en-US" sz="2300" dirty="0" err="1"/>
              <a:t>skalárom</a:t>
            </a:r>
            <a:r>
              <a:rPr lang="sk-SK" sz="2300" dirty="0"/>
              <a:t> (matematicko-fyzikálne hľadisko)</a:t>
            </a:r>
          </a:p>
          <a:p>
            <a:pPr>
              <a:lnSpc>
                <a:spcPct val="80000"/>
              </a:lnSpc>
            </a:pPr>
            <a:r>
              <a:rPr lang="sk-SK" sz="2300" dirty="0"/>
              <a:t>bežné hodnoty akustického </a:t>
            </a:r>
            <a:r>
              <a:rPr lang="sk-SK" sz="2300" dirty="0" smtClean="0"/>
              <a:t>tlaku:</a:t>
            </a:r>
          </a:p>
          <a:p>
            <a:pPr lvl="1">
              <a:lnSpc>
                <a:spcPct val="80000"/>
              </a:lnSpc>
            </a:pPr>
            <a:r>
              <a:rPr lang="sk-SK" sz="2000" dirty="0" smtClean="0"/>
              <a:t>Prah počutia </a:t>
            </a:r>
            <a:r>
              <a:rPr lang="sk-SK" sz="2000" smtClean="0"/>
              <a:t>~ 10 </a:t>
            </a:r>
            <a:r>
              <a:rPr lang="en-US" sz="2000" dirty="0" smtClean="0"/>
              <a:t>µ</a:t>
            </a:r>
            <a:r>
              <a:rPr lang="sk-SK" sz="2000" dirty="0" smtClean="0"/>
              <a:t>Pa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</a:t>
            </a:r>
            <a:r>
              <a:rPr lang="sk-SK" sz="2000" dirty="0" smtClean="0"/>
              <a:t>žná konverzácia ~ 100 mPa</a:t>
            </a:r>
          </a:p>
          <a:p>
            <a:pPr lvl="1">
              <a:lnSpc>
                <a:spcPct val="80000"/>
              </a:lnSpc>
            </a:pPr>
            <a:r>
              <a:rPr lang="sk-SK" sz="2000" dirty="0" smtClean="0"/>
              <a:t>Prah bolesti ~ 100 Pa</a:t>
            </a:r>
            <a:endParaRPr lang="sk-SK" sz="2000" dirty="0"/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92" y="3721105"/>
            <a:ext cx="8434503" cy="28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0A03-8ABE-41EC-8F69-6160B7D74694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Hladina</a:t>
            </a:r>
            <a:r>
              <a:rPr lang="en-US" dirty="0"/>
              <a:t> </a:t>
            </a:r>
            <a:r>
              <a:rPr lang="en-US" dirty="0" err="1"/>
              <a:t>akustick</a:t>
            </a:r>
            <a:r>
              <a:rPr lang="sk-SK" dirty="0"/>
              <a:t>ého tlaku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27" y="1201707"/>
            <a:ext cx="8836145" cy="2875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000" dirty="0"/>
              <a:t>Rozsah akustických tlakov, vyskytujúcich sa v prírode, od šepotu až po hluk turbín veľkých lietadiel je veľmi veľký a ľudské ucho vníma akustické tlaky v rozpätí od 0,00002 </a:t>
            </a:r>
            <a:r>
              <a:rPr lang="sk-SK" sz="2000" dirty="0" err="1"/>
              <a:t>Pa</a:t>
            </a:r>
            <a:r>
              <a:rPr lang="sk-SK" sz="2000" dirty="0"/>
              <a:t> až po 200 </a:t>
            </a:r>
            <a:r>
              <a:rPr lang="sk-SK" sz="2000" dirty="0" err="1"/>
              <a:t>Pa</a:t>
            </a:r>
            <a:r>
              <a:rPr lang="sk-SK" sz="2000" dirty="0"/>
              <a:t>. </a:t>
            </a:r>
          </a:p>
          <a:p>
            <a:pPr>
              <a:lnSpc>
                <a:spcPct val="80000"/>
              </a:lnSpc>
            </a:pPr>
            <a:r>
              <a:rPr lang="sk-SK" sz="2000" dirty="0"/>
              <a:t>Pretože zápis ich hodnôt na lineárnej stupnici je málo prehľadný, používa sa v akustike častejšie </a:t>
            </a:r>
            <a:r>
              <a:rPr lang="sk-SK" sz="2000" b="1" dirty="0">
                <a:solidFill>
                  <a:srgbClr val="FF0000"/>
                </a:solidFill>
              </a:rPr>
              <a:t>logaritmická</a:t>
            </a:r>
            <a:r>
              <a:rPr lang="sk-SK" sz="2000" dirty="0"/>
              <a:t> stupnica. </a:t>
            </a:r>
          </a:p>
          <a:p>
            <a:pPr>
              <a:lnSpc>
                <a:spcPct val="80000"/>
              </a:lnSpc>
            </a:pPr>
            <a:r>
              <a:rPr lang="sk-SK" sz="2000" dirty="0"/>
              <a:t>Pri vyjadrovaní hodnôt akustického tlaku na logaritmickej stupnici sa vychádza z logaritmu podielu akustického tlaku a jeho medzinárodne </a:t>
            </a:r>
            <a:r>
              <a:rPr lang="sk-SK" sz="2000" dirty="0" smtClean="0"/>
              <a:t>štandardizovanej </a:t>
            </a:r>
            <a:r>
              <a:rPr lang="sk-SK" sz="2000" b="1" dirty="0" smtClean="0">
                <a:solidFill>
                  <a:srgbClr val="FF0000"/>
                </a:solidFill>
              </a:rPr>
              <a:t>referenčnej</a:t>
            </a:r>
            <a:r>
              <a:rPr lang="sk-SK" sz="2000" dirty="0" smtClean="0"/>
              <a:t> </a:t>
            </a:r>
            <a:r>
              <a:rPr lang="sk-SK" sz="2000" dirty="0"/>
              <a:t>hodnoty. </a:t>
            </a:r>
          </a:p>
          <a:p>
            <a:pPr>
              <a:lnSpc>
                <a:spcPct val="80000"/>
              </a:lnSpc>
            </a:pPr>
            <a:r>
              <a:rPr lang="sk-SK" sz="2000" dirty="0"/>
              <a:t>Takto získaná veličina sa nazýva hladina akustického tlaku. Vyjadruje sa v decibeloch.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741363" y="4222750"/>
          <a:ext cx="7785100" cy="1952625"/>
        </p:xfrm>
        <a:graphic>
          <a:graphicData uri="http://schemas.openxmlformats.org/presentationml/2006/ole">
            <p:oleObj spid="_x0000_s137221" name="Equation" r:id="rId3" imgW="3771720" imgH="9522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7FC2-246F-4671-993B-3464FCE95A33}" type="slidenum">
              <a:rPr lang="en-US"/>
              <a:pPr/>
              <a:t>25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/>
              <a:t>Akustický tlak a hladina akustického tlaku, zobrazená na nelineárnej  frekvenčnej stupnici</a:t>
            </a:r>
            <a:endParaRPr lang="sk-SK" sz="2400" dirty="0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93" y="3976695"/>
            <a:ext cx="8690094" cy="259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65194"/>
            <a:ext cx="8858250" cy="28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481-08D0-4AA2-9B0A-AFF3F818A1CA}" type="slidenum">
              <a:rPr lang="en-US"/>
              <a:pPr/>
              <a:t>26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5350" y="0"/>
            <a:ext cx="3168650" cy="1547813"/>
          </a:xfrm>
        </p:spPr>
        <p:txBody>
          <a:bodyPr/>
          <a:lstStyle/>
          <a:p>
            <a:r>
              <a:rPr lang="en-US" sz="3000" dirty="0" err="1"/>
              <a:t>Akustick</a:t>
            </a:r>
            <a:r>
              <a:rPr lang="sk-SK" sz="3000" dirty="0"/>
              <a:t>é tlaky a hladiny akustických </a:t>
            </a:r>
            <a:r>
              <a:rPr lang="en-US" sz="3000" dirty="0" err="1"/>
              <a:t>tlakov</a:t>
            </a:r>
            <a:endParaRPr lang="en-US" sz="3000" dirty="0"/>
          </a:p>
        </p:txBody>
      </p:sp>
      <p:pic>
        <p:nvPicPr>
          <p:cNvPr id="20480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504" y="106316"/>
            <a:ext cx="5686664" cy="6535827"/>
          </a:xfrm>
          <a:noFill/>
          <a:ln/>
        </p:spPr>
      </p:pic>
      <p:sp>
        <p:nvSpPr>
          <p:cNvPr id="7" name="Zaoblený obdélníkový popisek 6"/>
          <p:cNvSpPr/>
          <p:nvPr/>
        </p:nvSpPr>
        <p:spPr bwMode="auto">
          <a:xfrm>
            <a:off x="6434163" y="2771766"/>
            <a:ext cx="2409858" cy="1634490"/>
          </a:xfrm>
          <a:prstGeom prst="wedgeRoundRectCallout">
            <a:avLst>
              <a:gd name="adj1" fmla="val -87828"/>
              <a:gd name="adj2" fmla="val -46506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Desaťnásobná zmena akustického tlaku = zmena hladiny akustického tlaku o 20 dB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3659175" y="2589201"/>
            <a:ext cx="1789137" cy="43815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6413" marR="0" indent="0" algn="l" defTabSz="100965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sk-SK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19-C2ED-45BE-80AC-8DFB1134710B}" type="slidenum">
              <a:rPr lang="en-US"/>
              <a:pPr/>
              <a:t>27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55637"/>
          </a:xfrm>
        </p:spPr>
        <p:txBody>
          <a:bodyPr/>
          <a:lstStyle/>
          <a:p>
            <a:r>
              <a:rPr lang="sk-SK" dirty="0"/>
              <a:t>Vlnová </a:t>
            </a:r>
            <a:r>
              <a:rPr lang="en-US" dirty="0"/>
              <a:t>(</a:t>
            </a:r>
            <a:r>
              <a:rPr lang="sk-SK" dirty="0"/>
              <a:t>merná akustická) impedancia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384272"/>
            <a:ext cx="8544042" cy="28019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komplexný pomer akustického tlaku a akustickej rýchlosti zvukového vlnenia v danom prostredí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komplexná veličina, ktorá vyjadruje reakciu prostredia na činnosť akustického zdroja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jej reálna časť je </a:t>
            </a:r>
            <a:r>
              <a:rPr lang="sk-SK" sz="2400" dirty="0">
                <a:solidFill>
                  <a:srgbClr val="FF0000"/>
                </a:solidFill>
              </a:rPr>
              <a:t>vlnový odpor prostredia </a:t>
            </a:r>
            <a:r>
              <a:rPr lang="sk-SK" sz="2400" dirty="0"/>
              <a:t>ktorého hodnota závisí iba od vlastností </a:t>
            </a:r>
            <a:r>
              <a:rPr lang="sk-SK" sz="2400" dirty="0" smtClean="0"/>
              <a:t>prostredia</a:t>
            </a:r>
            <a:endParaRPr lang="sk-SK" sz="2400" dirty="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1277938" y="3824288"/>
          <a:ext cx="6361112" cy="1949450"/>
        </p:xfrm>
        <a:graphic>
          <a:graphicData uri="http://schemas.openxmlformats.org/presentationml/2006/ole">
            <p:oleObj spid="_x0000_s142341" name="Equation" r:id="rId3" imgW="2133360" imgH="660240" progId="Equation.DSMT4">
              <p:embed/>
            </p:oleObj>
          </a:graphicData>
        </a:graphic>
      </p:graphicFrame>
      <p:sp>
        <p:nvSpPr>
          <p:cNvPr id="9" name="Zaoblený obdélníkový popisek 24"/>
          <p:cNvSpPr/>
          <p:nvPr/>
        </p:nvSpPr>
        <p:spPr bwMode="auto">
          <a:xfrm>
            <a:off x="143509" y="5985284"/>
            <a:ext cx="1620180" cy="408623"/>
          </a:xfrm>
          <a:prstGeom prst="wedgeRoundRectCallout">
            <a:avLst>
              <a:gd name="adj1" fmla="val 22797"/>
              <a:gd name="adj2" fmla="val -133884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vlnový odpor</a:t>
            </a:r>
          </a:p>
        </p:txBody>
      </p:sp>
      <p:sp>
        <p:nvSpPr>
          <p:cNvPr id="10" name="Zaoblený obdélníkový popisek 24"/>
          <p:cNvSpPr/>
          <p:nvPr/>
        </p:nvSpPr>
        <p:spPr bwMode="auto">
          <a:xfrm>
            <a:off x="1979712" y="5985284"/>
            <a:ext cx="1800199" cy="408623"/>
          </a:xfrm>
          <a:prstGeom prst="wedgeRoundRectCallout">
            <a:avLst>
              <a:gd name="adj1" fmla="val -32022"/>
              <a:gd name="adj2" fmla="val -117475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rýchlosť zvuku</a:t>
            </a:r>
          </a:p>
        </p:txBody>
      </p:sp>
      <p:sp>
        <p:nvSpPr>
          <p:cNvPr id="11" name="Zaoblený obdélníkový popisek 24"/>
          <p:cNvSpPr/>
          <p:nvPr/>
        </p:nvSpPr>
        <p:spPr bwMode="auto">
          <a:xfrm>
            <a:off x="3995936" y="5985284"/>
            <a:ext cx="4032448" cy="408623"/>
          </a:xfrm>
          <a:prstGeom prst="wedgeRoundRectCallout">
            <a:avLst>
              <a:gd name="adj1" fmla="val -70584"/>
              <a:gd name="adj2" fmla="val -141239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merná hmotnosť (hustota) prostredia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ED51-2E84-403C-81CC-9751BDD07975}" type="slidenum">
              <a:rPr lang="en-US"/>
              <a:pPr/>
              <a:t>28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581025"/>
          </a:xfrm>
        </p:spPr>
        <p:txBody>
          <a:bodyPr/>
          <a:lstStyle/>
          <a:p>
            <a:r>
              <a:rPr lang="sk-SK" dirty="0">
                <a:solidFill>
                  <a:schemeClr val="accent2"/>
                </a:solidFill>
              </a:rPr>
              <a:t>Akustický výkon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4" y="1285874"/>
            <a:ext cx="8810685" cy="3007221"/>
          </a:xfrm>
        </p:spPr>
        <p:txBody>
          <a:bodyPr/>
          <a:lstStyle/>
          <a:p>
            <a:pPr marL="185738" indent="-185738">
              <a:lnSpc>
                <a:spcPct val="80000"/>
              </a:lnSpc>
            </a:pPr>
            <a:r>
              <a:rPr lang="sk-SK" sz="2800" dirty="0"/>
              <a:t>pri šírení zvukového vlnenia dochádza k pôsobeniu akustického tlaku na plochu silou, ktorá je daná veľkosťou akustického tlaku a veľkosťou a tvarom uvažovanej </a:t>
            </a:r>
            <a:r>
              <a:rPr lang="sk-SK" sz="2800" dirty="0" smtClean="0"/>
              <a:t>plochy</a:t>
            </a:r>
          </a:p>
          <a:p>
            <a:pPr marL="185738" indent="-185738">
              <a:lnSpc>
                <a:spcPct val="80000"/>
              </a:lnSpc>
            </a:pPr>
            <a:endParaRPr lang="sk-SK" sz="2800" dirty="0"/>
          </a:p>
          <a:p>
            <a:pPr marL="185738" indent="-185738">
              <a:lnSpc>
                <a:spcPct val="80000"/>
              </a:lnSpc>
            </a:pPr>
            <a:r>
              <a:rPr lang="sk-SK" sz="2800" dirty="0"/>
              <a:t>definícia akustického výkonu vychádza zo všeobecnej definície </a:t>
            </a:r>
            <a:r>
              <a:rPr lang="sk-SK" sz="2800" dirty="0" smtClean="0"/>
              <a:t>výkonu, ktorý možno matematicky vyjadriť </a:t>
            </a:r>
            <a:r>
              <a:rPr lang="sk-SK" sz="2800" dirty="0"/>
              <a:t>v tvare skalárneho súčinu vektorov sily a akustickej rýchlosti, t.j.:</a:t>
            </a:r>
          </a:p>
          <a:p>
            <a:pPr marL="185738" indent="-185738">
              <a:lnSpc>
                <a:spcPct val="80000"/>
              </a:lnSpc>
            </a:pPr>
            <a:endParaRPr lang="sk-SK" sz="2800" dirty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819376" y="4743468"/>
          <a:ext cx="3591063" cy="957497"/>
        </p:xfrm>
        <a:graphic>
          <a:graphicData uri="http://schemas.openxmlformats.org/presentationml/2006/ole">
            <p:oleObj spid="_x0000_s144389" name="Equation" r:id="rId3" imgW="952200" imgH="253800" progId="Equation.DSMT4">
              <p:embed/>
            </p:oleObj>
          </a:graphicData>
        </a:graphic>
      </p:graphicFrame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Akustický výkon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4BE-97C5-4FDC-923C-AF0A0AD2BE3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594432" y="1128713"/>
          <a:ext cx="3365500" cy="573087"/>
        </p:xfrm>
        <a:graphic>
          <a:graphicData uri="http://schemas.openxmlformats.org/presentationml/2006/ole">
            <p:oleObj spid="_x0000_s241667" name="Equation" r:id="rId3" imgW="1320480" imgH="228600" progId="Equation.DSMT4">
              <p:embed/>
            </p:oleObj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5067051" y="3163552"/>
          <a:ext cx="3681413" cy="1525588"/>
        </p:xfrm>
        <a:graphic>
          <a:graphicData uri="http://schemas.openxmlformats.org/presentationml/2006/ole">
            <p:oleObj spid="_x0000_s241668" name="Equation" r:id="rId4" imgW="1460160" imgH="609480" progId="Equation.DSMT4">
              <p:embed/>
            </p:oleObj>
          </a:graphicData>
        </a:graphic>
      </p:graphicFrame>
      <p:sp>
        <p:nvSpPr>
          <p:cNvPr id="24" name="Zaoblený obdélníkový popisek 23"/>
          <p:cNvSpPr/>
          <p:nvPr/>
        </p:nvSpPr>
        <p:spPr bwMode="auto">
          <a:xfrm>
            <a:off x="5400092" y="1232756"/>
            <a:ext cx="3249657" cy="1328023"/>
          </a:xfrm>
          <a:prstGeom prst="wedgeRoundRectCallout">
            <a:avLst>
              <a:gd name="adj1" fmla="val -49873"/>
              <a:gd name="adj2" fmla="val 96275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Ak akustický tlak pôsobiaci na plochu S sa spojito </a:t>
            </a:r>
            <a:r>
              <a:rPr lang="sk-SK" sz="1800" dirty="0" smtClean="0">
                <a:solidFill>
                  <a:srgbClr val="FF0000"/>
                </a:solidFill>
              </a:rPr>
              <a:t>mení (napr. v prípade zakrivenej plochy).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5" name="Zaoblený obdélníkový popisek 24"/>
          <p:cNvSpPr/>
          <p:nvPr/>
        </p:nvSpPr>
        <p:spPr bwMode="auto">
          <a:xfrm>
            <a:off x="494251" y="2132856"/>
            <a:ext cx="3249657" cy="715089"/>
          </a:xfrm>
          <a:prstGeom prst="wedgeRoundRectCallout">
            <a:avLst>
              <a:gd name="adj1" fmla="val -36068"/>
              <a:gd name="adj2" fmla="val -101633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Ak akustický tlak pôsobí na plochu rovnomerne.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755576" y="3068960"/>
            <a:ext cx="3143286" cy="3651300"/>
            <a:chOff x="1906551" y="3027357"/>
            <a:chExt cx="3143286" cy="3651300"/>
          </a:xfrm>
        </p:grpSpPr>
        <p:sp>
          <p:nvSpPr>
            <p:cNvPr id="6" name="Elipsa 5"/>
            <p:cNvSpPr/>
            <p:nvPr/>
          </p:nvSpPr>
          <p:spPr bwMode="auto">
            <a:xfrm>
              <a:off x="1906551" y="4597416"/>
              <a:ext cx="3103605" cy="124144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506413" marR="0" indent="0" algn="l" defTabSz="1009650" rtl="0" eaLnBrk="0" fontAlgn="base" latinLnBrk="0" hangingPunct="0">
                <a:lnSpc>
                  <a:spcPct val="100000"/>
                </a:lnSpc>
                <a:spcBef>
                  <a:spcPct val="7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</a:pPr>
              <a:endParaRPr kumimoji="0" lang="sk-SK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Přímá spojovací čára 7"/>
            <p:cNvCxnSpPr/>
            <p:nvPr/>
          </p:nvCxnSpPr>
          <p:spPr bwMode="auto">
            <a:xfrm rot="5400000">
              <a:off x="2454247" y="4195775"/>
              <a:ext cx="2008214" cy="36513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Přímá spojovací čára 9"/>
            <p:cNvCxnSpPr/>
            <p:nvPr/>
          </p:nvCxnSpPr>
          <p:spPr bwMode="auto">
            <a:xfrm rot="5400000">
              <a:off x="3001124" y="6238096"/>
              <a:ext cx="879534" cy="15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Přímá spojovací šipka 13"/>
            <p:cNvCxnSpPr/>
            <p:nvPr/>
          </p:nvCxnSpPr>
          <p:spPr bwMode="auto">
            <a:xfrm rot="5400000">
              <a:off x="3367071" y="3502026"/>
              <a:ext cx="1752624" cy="1606572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Oblouk 16"/>
            <p:cNvSpPr/>
            <p:nvPr/>
          </p:nvSpPr>
          <p:spPr bwMode="auto">
            <a:xfrm rot="1301366">
              <a:off x="3476610" y="3613973"/>
              <a:ext cx="1058877" cy="438156"/>
            </a:xfrm>
            <a:prstGeom prst="arc">
              <a:avLst>
                <a:gd name="adj1" fmla="val 10849962"/>
                <a:gd name="adj2" fmla="val 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506413" marR="0" indent="0" algn="l" defTabSz="1009650" rtl="0" eaLnBrk="0" fontAlgn="base" latinLnBrk="0" hangingPunct="0">
                <a:lnSpc>
                  <a:spcPct val="100000"/>
                </a:lnSpc>
                <a:spcBef>
                  <a:spcPct val="7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</a:pPr>
              <a:endParaRPr kumimoji="0" lang="sk-SK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41666" name="Object 2"/>
            <p:cNvGraphicFramePr>
              <a:graphicFrameLocks noChangeAspect="1"/>
            </p:cNvGraphicFramePr>
            <p:nvPr/>
          </p:nvGraphicFramePr>
          <p:xfrm>
            <a:off x="3732201" y="3684591"/>
            <a:ext cx="427038" cy="455612"/>
          </p:xfrm>
          <a:graphic>
            <a:graphicData uri="http://schemas.openxmlformats.org/presentationml/2006/ole">
              <p:oleObj spid="_x0000_s241666" name="Equation" r:id="rId6" imgW="152280" imgH="164880" progId="Equation.DSMT4">
                <p:embed/>
              </p:oleObj>
            </a:graphicData>
          </a:graphic>
        </p:graphicFrame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4572000" y="3027357"/>
            <a:ext cx="477837" cy="669925"/>
          </p:xfrm>
          <a:graphic>
            <a:graphicData uri="http://schemas.openxmlformats.org/presentationml/2006/ole">
              <p:oleObj spid="_x0000_s241669" name="Equation" r:id="rId7" imgW="126720" imgH="177480" progId="Equation.DSMT4">
                <p:embed/>
              </p:oleObj>
            </a:graphicData>
          </a:graphic>
        </p:graphicFrame>
      </p:grp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344707" y="4962546"/>
          <a:ext cx="544513" cy="444500"/>
        </p:xfrm>
        <a:graphic>
          <a:graphicData uri="http://schemas.openxmlformats.org/presentationml/2006/ole">
            <p:oleObj spid="_x0000_s241670" name="Equation" r:id="rId8" imgW="215640" imgH="177480" progId="Equation.DSMT4">
              <p:embed/>
            </p:oleObj>
          </a:graphicData>
        </a:graphic>
      </p:graphicFrame>
      <p:sp>
        <p:nvSpPr>
          <p:cNvPr id="29" name="Zaoblený obdélníkový popisek 28"/>
          <p:cNvSpPr/>
          <p:nvPr/>
        </p:nvSpPr>
        <p:spPr bwMode="auto">
          <a:xfrm>
            <a:off x="4067944" y="5510241"/>
            <a:ext cx="3249657" cy="1123712"/>
          </a:xfrm>
          <a:prstGeom prst="wedgeRoundRectCallout">
            <a:avLst>
              <a:gd name="adj1" fmla="val -82883"/>
              <a:gd name="adj2" fmla="val -180714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09650">
              <a:spcBef>
                <a:spcPts val="0"/>
              </a:spcBef>
              <a:buNone/>
            </a:pPr>
            <a:r>
              <a:rPr lang="sk-SK" sz="2400" dirty="0" smtClean="0">
                <a:solidFill>
                  <a:srgbClr val="FF0000"/>
                </a:solidFill>
                <a:latin typeface="Symbol" pitchFamily="18" charset="2"/>
              </a:rPr>
              <a:t></a:t>
            </a:r>
            <a:r>
              <a:rPr lang="sk-SK" sz="18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je uhol medzi normálou k ploche S a vektorom akustickej rýchlosti.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477-254C-4650-8277-E0ED338F97E9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Zvuk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200" dirty="0"/>
              <a:t>Zvuk je mechanický rozruch, ktorý</a:t>
            </a:r>
          </a:p>
          <a:p>
            <a:pPr lvl="1"/>
            <a:r>
              <a:rPr lang="sk-SK" sz="2100" dirty="0"/>
              <a:t>vzniká v </a:t>
            </a:r>
            <a:r>
              <a:rPr lang="sk-SK" sz="2100" dirty="0">
                <a:solidFill>
                  <a:srgbClr val="FF0000"/>
                </a:solidFill>
              </a:rPr>
              <a:t>pružnom</a:t>
            </a:r>
            <a:r>
              <a:rPr lang="sk-SK" sz="2100" dirty="0"/>
              <a:t> prostredí vychyľovaním častíc prostredia zo svojej rovnovážnej polohy</a:t>
            </a:r>
          </a:p>
          <a:p>
            <a:pPr lvl="1"/>
            <a:r>
              <a:rPr lang="sk-SK" sz="2100" dirty="0"/>
              <a:t>šíri sa prostredím vo forme zvukovej </a:t>
            </a:r>
            <a:r>
              <a:rPr lang="sk-SK" sz="2100" dirty="0">
                <a:solidFill>
                  <a:srgbClr val="FF0000"/>
                </a:solidFill>
              </a:rPr>
              <a:t>vlny</a:t>
            </a:r>
            <a:r>
              <a:rPr lang="sk-SK" sz="2100" dirty="0"/>
              <a:t> (odovzdávaním energie kmitania medzi susediacimi </a:t>
            </a:r>
            <a:r>
              <a:rPr lang="sk-SK" sz="2100" dirty="0" err="1"/>
              <a:t>časticiami</a:t>
            </a:r>
            <a:r>
              <a:rPr lang="sk-SK" sz="2100" dirty="0"/>
              <a:t>)</a:t>
            </a:r>
          </a:p>
          <a:p>
            <a:pPr lvl="1"/>
            <a:r>
              <a:rPr lang="sk-SK" sz="2100" dirty="0"/>
              <a:t>je vnímateľný sluchovými orgánmi ľudí, zvierat a iných živých tvorov, alebo detekovateľný špeciálnymi prístrojmi (</a:t>
            </a:r>
            <a:r>
              <a:rPr lang="sk-SK" sz="2100" dirty="0" err="1"/>
              <a:t>sonar</a:t>
            </a:r>
            <a:r>
              <a:rPr lang="sk-SK" sz="2100" dirty="0"/>
              <a:t>)</a:t>
            </a:r>
          </a:p>
          <a:p>
            <a:pPr lvl="1"/>
            <a:endParaRPr lang="sk-SK" sz="2100" dirty="0"/>
          </a:p>
          <a:p>
            <a:pPr lvl="1"/>
            <a:endParaRPr lang="sk-SK" sz="2100" dirty="0"/>
          </a:p>
          <a:p>
            <a:pPr lvl="1"/>
            <a:endParaRPr lang="sk-SK" sz="2100" dirty="0"/>
          </a:p>
          <a:p>
            <a:pPr lvl="1"/>
            <a:endParaRPr lang="sk-SK" sz="2100" dirty="0"/>
          </a:p>
          <a:p>
            <a:pPr lvl="1"/>
            <a:endParaRPr lang="sk-SK" sz="2100" dirty="0"/>
          </a:p>
          <a:p>
            <a:pPr lvl="1"/>
            <a:endParaRPr lang="sk-SK" sz="2500" dirty="0"/>
          </a:p>
          <a:p>
            <a:r>
              <a:rPr lang="sk-SK" sz="2400" dirty="0"/>
              <a:t>Nazývame ho tiež </a:t>
            </a:r>
            <a:r>
              <a:rPr lang="sk-SK" sz="2200" b="1" dirty="0">
                <a:solidFill>
                  <a:srgbClr val="FF0000"/>
                </a:solidFill>
              </a:rPr>
              <a:t>zvukovým</a:t>
            </a:r>
            <a:r>
              <a:rPr lang="sk-SK" sz="2400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(akustickým) vlnením</a:t>
            </a:r>
          </a:p>
        </p:txBody>
      </p:sp>
      <p:pic>
        <p:nvPicPr>
          <p:cNvPr id="156677" name="Picture 5" descr="wave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4005263"/>
            <a:ext cx="4883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656618"/>
            <a:ext cx="4429125" cy="792162"/>
          </a:xfrm>
        </p:spPr>
        <p:txBody>
          <a:bodyPr/>
          <a:lstStyle/>
          <a:p>
            <a:r>
              <a:rPr lang="sk-SK" sz="3600" dirty="0" smtClean="0"/>
              <a:t>Akustický výkon hudobných telies/nástrojov</a:t>
            </a:r>
            <a:endParaRPr lang="sk-SK" sz="3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4BE-97C5-4FDC-923C-AF0A0AD2BE3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69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516" y="332656"/>
            <a:ext cx="409375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403-416F-44E8-B880-91293107C33C}" type="slidenum">
              <a:rPr lang="en-US"/>
              <a:pPr/>
              <a:t>31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2"/>
                </a:solidFill>
              </a:rPr>
              <a:t>Akustická intenzita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89025"/>
            <a:ext cx="8858250" cy="3082925"/>
          </a:xfrm>
        </p:spPr>
        <p:txBody>
          <a:bodyPr/>
          <a:lstStyle/>
          <a:p>
            <a:r>
              <a:rPr lang="sk-SK" dirty="0"/>
              <a:t>množstvo energie, prechádzajúce za jednotku času cez jednotku plochy, kolmej na smer šírenia zvukovej vlny</a:t>
            </a:r>
          </a:p>
          <a:p>
            <a:r>
              <a:rPr lang="sk-SK" dirty="0" smtClean="0"/>
              <a:t>akustický </a:t>
            </a:r>
            <a:r>
              <a:rPr lang="sk-SK" dirty="0"/>
              <a:t>výkon prechádzajúci plochou S, orientovanou kolmo na smer šírenia akustickej energie: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1150938" y="4581525"/>
          <a:ext cx="6624637" cy="1069975"/>
        </p:xfrm>
        <a:graphic>
          <a:graphicData uri="http://schemas.openxmlformats.org/presentationml/2006/ole">
            <p:oleObj spid="_x0000_s145413" name="Equation" r:id="rId3" imgW="2412720" imgH="39348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1A79-2408-40E4-AC0D-E5DB1887D03A}" type="slidenum">
              <a:rPr lang="en-US"/>
              <a:pPr/>
              <a:t>32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solidFill>
                  <a:schemeClr val="accent2"/>
                </a:solidFill>
              </a:rPr>
              <a:t>Hladina akustického výkonu a intenzity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738135" y="1384272"/>
          <a:ext cx="7223117" cy="2239055"/>
        </p:xfrm>
        <a:graphic>
          <a:graphicData uri="http://schemas.openxmlformats.org/presentationml/2006/ole">
            <p:oleObj spid="_x0000_s146436" name="Equation" r:id="rId3" imgW="2514600" imgH="774360" progId="Equation.DSMT4">
              <p:embed/>
            </p:oleObj>
          </a:graphicData>
        </a:graphic>
      </p:graphicFrame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665109" y="4159260"/>
          <a:ext cx="7993063" cy="1774825"/>
        </p:xfrm>
        <a:graphic>
          <a:graphicData uri="http://schemas.openxmlformats.org/presentationml/2006/ole">
            <p:oleObj spid="_x0000_s146440" name="Equation" r:id="rId4" imgW="3200400" imgH="71100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B4D5-E27F-42FB-BBA9-ADD67DBA39E9}" type="slidenum">
              <a:rPr lang="en-US"/>
              <a:pPr/>
              <a:t>33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84177"/>
          </a:xfrm>
        </p:spPr>
        <p:txBody>
          <a:bodyPr/>
          <a:lstStyle/>
          <a:p>
            <a:r>
              <a:rPr lang="sk-SK" dirty="0" err="1">
                <a:solidFill>
                  <a:schemeClr val="accent2"/>
                </a:solidFill>
              </a:rPr>
              <a:t>Inverse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square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law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304764"/>
            <a:ext cx="4538665" cy="1133294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Akustická intenzita guľovej zvukovej vlny sa zmenšuje úmerne so štvorcom vzdialenosti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829" name="Picture 5" descr="isq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3032956"/>
            <a:ext cx="6300700" cy="3415714"/>
          </a:xfrm>
          <a:prstGeom prst="rect">
            <a:avLst/>
          </a:prstGeom>
          <a:noFill/>
        </p:spPr>
      </p:pic>
      <p:graphicFrame>
        <p:nvGraphicFramePr>
          <p:cNvPr id="237569" name="Object 1"/>
          <p:cNvGraphicFramePr>
            <a:graphicFrameLocks noChangeAspect="1"/>
          </p:cNvGraphicFramePr>
          <p:nvPr/>
        </p:nvGraphicFramePr>
        <p:xfrm>
          <a:off x="5580112" y="980728"/>
          <a:ext cx="3108325" cy="2030413"/>
        </p:xfrm>
        <a:graphic>
          <a:graphicData uri="http://schemas.openxmlformats.org/presentationml/2006/ole">
            <p:oleObj spid="_x0000_s237569" name="Equation" r:id="rId4" imgW="1244520" imgH="81252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9D9-CF33-4179-9165-FBE6345679CD}" type="slidenum">
              <a:rPr lang="en-US"/>
              <a:pPr/>
              <a:t>34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2"/>
                </a:solidFill>
              </a:rPr>
              <a:t>Inverse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square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law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74172" cy="842941"/>
          </a:xfrm>
        </p:spPr>
        <p:txBody>
          <a:bodyPr/>
          <a:lstStyle/>
          <a:p>
            <a:pPr marL="0" indent="0"/>
            <a:r>
              <a:rPr lang="sk-SK" sz="2400" dirty="0" smtClean="0"/>
              <a:t>  Desaťnásobné zväčšenie vzdialenosti znamená pokles hladiny akustickej intenzity o 20dB</a:t>
            </a:r>
          </a:p>
          <a:p>
            <a:pPr marL="0" indent="0"/>
            <a:r>
              <a:rPr lang="sk-SK" sz="2400" dirty="0" smtClean="0"/>
              <a:t> Dvojnásobné zväčšenie vzdialenosti znamená pokles hladiny akustickej intenzity o 6dB</a:t>
            </a:r>
            <a:endParaRPr lang="en-US" sz="2400" dirty="0"/>
          </a:p>
        </p:txBody>
      </p:sp>
      <p:pic>
        <p:nvPicPr>
          <p:cNvPr id="206853" name="Picture 5" descr="isq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45124"/>
            <a:ext cx="3853126" cy="1915164"/>
          </a:xfrm>
          <a:prstGeom prst="rect">
            <a:avLst/>
          </a:prstGeom>
          <a:noFill/>
        </p:spPr>
      </p:pic>
      <p:graphicFrame>
        <p:nvGraphicFramePr>
          <p:cNvPr id="236545" name="Object 1"/>
          <p:cNvGraphicFramePr>
            <a:graphicFrameLocks noChangeAspect="1"/>
          </p:cNvGraphicFramePr>
          <p:nvPr/>
        </p:nvGraphicFramePr>
        <p:xfrm>
          <a:off x="575556" y="2816932"/>
          <a:ext cx="7740860" cy="1159316"/>
        </p:xfrm>
        <a:graphic>
          <a:graphicData uri="http://schemas.openxmlformats.org/presentationml/2006/ole">
            <p:oleObj spid="_x0000_s236545" name="Equation" r:id="rId4" imgW="3390840" imgH="50796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coustic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" y="980728"/>
            <a:ext cx="8429625" cy="54788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4BE-97C5-4FDC-923C-AF0A0AD2BE3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03250"/>
          </a:xfrm>
        </p:spPr>
        <p:txBody>
          <a:bodyPr/>
          <a:lstStyle/>
          <a:p>
            <a:r>
              <a:rPr lang="sk-SK" dirty="0">
                <a:solidFill>
                  <a:srgbClr val="0000FF"/>
                </a:solidFill>
              </a:rPr>
              <a:t>Odbory akustiky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3DFC-EE5B-42C8-A8F2-CEAE1078BBB7}" type="slidenum">
              <a:rPr lang="en-US"/>
              <a:pPr/>
              <a:t>36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03250"/>
          </a:xfrm>
        </p:spPr>
        <p:txBody>
          <a:bodyPr/>
          <a:lstStyle/>
          <a:p>
            <a:r>
              <a:rPr lang="sk-SK" dirty="0">
                <a:solidFill>
                  <a:srgbClr val="0000FF"/>
                </a:solidFill>
              </a:rPr>
              <a:t>Odbory akustiky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953" y="982629"/>
            <a:ext cx="8690094" cy="53102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400" dirty="0">
                <a:solidFill>
                  <a:schemeClr val="accent2"/>
                </a:solidFill>
              </a:rPr>
              <a:t>Fyzikálna akustika</a:t>
            </a:r>
          </a:p>
          <a:p>
            <a:pPr lvl="1">
              <a:lnSpc>
                <a:spcPct val="80000"/>
              </a:lnSpc>
            </a:pPr>
            <a:r>
              <a:rPr lang="sk-SK" sz="1800" dirty="0"/>
              <a:t>Náuka o vzniku a šírení zvuku.</a:t>
            </a:r>
          </a:p>
          <a:p>
            <a:pPr>
              <a:lnSpc>
                <a:spcPct val="80000"/>
              </a:lnSpc>
            </a:pPr>
            <a:r>
              <a:rPr lang="sk-SK" sz="2400" dirty="0">
                <a:solidFill>
                  <a:schemeClr val="accent2"/>
                </a:solidFill>
              </a:rPr>
              <a:t>Fyziologická akustika a </a:t>
            </a:r>
            <a:r>
              <a:rPr lang="sk-SK" sz="2400" dirty="0" err="1">
                <a:solidFill>
                  <a:schemeClr val="accent2"/>
                </a:solidFill>
              </a:rPr>
              <a:t>psychoakustika</a:t>
            </a:r>
            <a:endParaRPr lang="sk-SK" sz="24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sk-SK" sz="1800" dirty="0"/>
              <a:t>Zaoberá sa mechanizmom spracovania zvukového rozruchu sluchovým orgánom, nervovým systémom a interpretáciou zvukového obrazu mozgom človeka (</a:t>
            </a:r>
            <a:r>
              <a:rPr lang="sk-SK" sz="1800" dirty="0" err="1"/>
              <a:t>psychoakustika</a:t>
            </a:r>
            <a:r>
              <a:rPr lang="sk-SK" sz="1800" dirty="0"/>
              <a:t>) a akustikou hlasu a reči.</a:t>
            </a:r>
          </a:p>
          <a:p>
            <a:pPr>
              <a:lnSpc>
                <a:spcPct val="80000"/>
              </a:lnSpc>
            </a:pPr>
            <a:r>
              <a:rPr lang="sk-SK" sz="2400" dirty="0">
                <a:solidFill>
                  <a:schemeClr val="accent2"/>
                </a:solidFill>
              </a:rPr>
              <a:t>Priestorová akustika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Rie</a:t>
            </a:r>
            <a:r>
              <a:rPr lang="sk-SK" sz="1800" dirty="0" err="1" smtClean="0"/>
              <a:t>šenie</a:t>
            </a:r>
            <a:r>
              <a:rPr lang="sk-SK" sz="1800" dirty="0" smtClean="0"/>
              <a:t> </a:t>
            </a:r>
            <a:r>
              <a:rPr lang="sk-SK" sz="1800" dirty="0"/>
              <a:t>akustickej kvality uzavretých priestorov s dôrazom na optimálny tvar a veľkosť priestoru (geometrická akustika) a použité materiály na jeho výstavbu a vybavenie (stavebná akustika - náuka o pohlcovaní zvuku a zvukovej izolácii).</a:t>
            </a:r>
          </a:p>
          <a:p>
            <a:pPr>
              <a:lnSpc>
                <a:spcPct val="80000"/>
              </a:lnSpc>
            </a:pPr>
            <a:r>
              <a:rPr lang="sk-SK" sz="2400" dirty="0" smtClean="0">
                <a:solidFill>
                  <a:schemeClr val="accent2"/>
                </a:solidFill>
              </a:rPr>
              <a:t>Komunikačná akustika</a:t>
            </a:r>
            <a:endParaRPr lang="sk-SK" sz="24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sk-SK" sz="1800" dirty="0" smtClean="0"/>
              <a:t>Aplikácie akustiky v informatike a telekomunikáciách.</a:t>
            </a:r>
            <a:endParaRPr lang="sk-SK" sz="1800" dirty="0"/>
          </a:p>
          <a:p>
            <a:pPr>
              <a:lnSpc>
                <a:spcPct val="80000"/>
              </a:lnSpc>
            </a:pPr>
            <a:r>
              <a:rPr lang="sk-SK" sz="2400" dirty="0" smtClean="0">
                <a:solidFill>
                  <a:schemeClr val="accent2"/>
                </a:solidFill>
              </a:rPr>
              <a:t>Hudobná akustika</a:t>
            </a:r>
            <a:endParaRPr lang="sk-SK" sz="24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sk-SK" sz="1800" dirty="0" smtClean="0"/>
              <a:t>Analýza, syntéza a rozpoznávanie hudobných signálov, konštrukcia hudobných nástrojov, elektronické </a:t>
            </a:r>
            <a:r>
              <a:rPr lang="sk-SK" sz="1800" smtClean="0"/>
              <a:t>komponovanie atď.</a:t>
            </a:r>
            <a:endParaRPr lang="sk-SK" sz="1800" dirty="0"/>
          </a:p>
          <a:p>
            <a:pPr>
              <a:lnSpc>
                <a:spcPct val="80000"/>
              </a:lnSpc>
            </a:pPr>
            <a:r>
              <a:rPr lang="sk-SK" sz="2400" b="1" dirty="0">
                <a:solidFill>
                  <a:srgbClr val="FF0000"/>
                </a:solidFill>
              </a:rPr>
              <a:t>Elektroakustika</a:t>
            </a:r>
          </a:p>
          <a:p>
            <a:pPr lvl="1">
              <a:lnSpc>
                <a:spcPct val="80000"/>
              </a:lnSpc>
            </a:pPr>
            <a:r>
              <a:rPr lang="sk-SK" sz="1800" dirty="0"/>
              <a:t>Premena akustických signálov na elektrické, ich </a:t>
            </a:r>
            <a:r>
              <a:rPr lang="sk-SK" sz="1800" dirty="0" smtClean="0"/>
              <a:t>spracovanie </a:t>
            </a:r>
            <a:r>
              <a:rPr lang="sk-SK" sz="1800" dirty="0"/>
              <a:t>a opätovnou premenou na signály akustické - </a:t>
            </a:r>
            <a:r>
              <a:rPr lang="sk-SK" sz="1800" b="1" dirty="0"/>
              <a:t>zvukový (elektroakustický) systém</a:t>
            </a:r>
            <a:r>
              <a:rPr lang="sk-SK" sz="1800" dirty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6DDB-192F-48F7-A2C3-719E28A150A1}" type="slidenum">
              <a:rPr lang="en-US"/>
              <a:pPr/>
              <a:t>37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0000FF"/>
                </a:solidFill>
              </a:rPr>
              <a:t>Elektroakustický systém</a:t>
            </a: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14187" y="1606550"/>
          <a:ext cx="8025565" cy="4162710"/>
        </p:xfrm>
        <a:graphic>
          <a:graphicData uri="http://schemas.openxmlformats.org/presentationml/2006/ole">
            <p:oleObj spid="_x0000_s161795" name="SmartDraw" r:id="rId3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D0D-53DE-4AF3-8430-45355FA51B16}" type="slidenum">
              <a:rPr lang="en-US"/>
              <a:pPr/>
              <a:t>38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1325"/>
            <a:ext cx="7772400" cy="1331913"/>
          </a:xfrm>
        </p:spPr>
        <p:txBody>
          <a:bodyPr/>
          <a:lstStyle/>
          <a:p>
            <a:r>
              <a:rPr lang="sk-SK" sz="3800">
                <a:solidFill>
                  <a:srgbClr val="0000FF"/>
                </a:solidFill>
              </a:rPr>
              <a:t>Typické časti elektroakustického systému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044700"/>
            <a:ext cx="8858250" cy="4159250"/>
          </a:xfrm>
          <a:noFill/>
          <a:ln/>
        </p:spPr>
        <p:txBody>
          <a:bodyPr/>
          <a:lstStyle/>
          <a:p>
            <a:r>
              <a:rPr lang="sk-SK" sz="3200" dirty="0"/>
              <a:t>zdroj zvuku / prijímateľ zvuku</a:t>
            </a:r>
          </a:p>
          <a:p>
            <a:r>
              <a:rPr lang="sk-SK" sz="3200" dirty="0"/>
              <a:t>akustické pole (akustický priestor)</a:t>
            </a:r>
          </a:p>
          <a:p>
            <a:r>
              <a:rPr lang="sk-SK" sz="3200" dirty="0"/>
              <a:t>akustický prijímač / akustický vysielač</a:t>
            </a:r>
          </a:p>
          <a:p>
            <a:r>
              <a:rPr lang="sk-SK" sz="3200" dirty="0"/>
              <a:t>elektromechanický menič</a:t>
            </a:r>
          </a:p>
          <a:p>
            <a:r>
              <a:rPr lang="sk-SK" sz="3200" dirty="0"/>
              <a:t>(elektrická) prenosová cesta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90A9-A976-4D7E-955F-9056CF226DED}" type="slidenum">
              <a:rPr lang="en-US"/>
              <a:pPr/>
              <a:t>39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4465129" cy="792162"/>
          </a:xfrm>
        </p:spPr>
        <p:txBody>
          <a:bodyPr/>
          <a:lstStyle/>
          <a:p>
            <a:r>
              <a:rPr lang="sk-SK" dirty="0">
                <a:solidFill>
                  <a:srgbClr val="0000FF"/>
                </a:solidFill>
              </a:rPr>
              <a:t>Zdroj zvuku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1340768"/>
            <a:ext cx="7824788" cy="4790157"/>
          </a:xfrm>
          <a:noFill/>
          <a:ln/>
        </p:spPr>
        <p:txBody>
          <a:bodyPr/>
          <a:lstStyle/>
          <a:p>
            <a:r>
              <a:rPr lang="sk-SK" sz="2000" dirty="0" smtClean="0"/>
              <a:t>Užitočný – nesúci informáciu</a:t>
            </a:r>
          </a:p>
          <a:p>
            <a:pPr lvl="1"/>
            <a:r>
              <a:rPr lang="sk-SK" sz="1600" dirty="0" smtClean="0"/>
              <a:t>Reč, hudba, výstražné zvuky, ...</a:t>
            </a:r>
          </a:p>
          <a:p>
            <a:pPr lvl="1"/>
            <a:r>
              <a:rPr lang="sk-SK" sz="1600" dirty="0" smtClean="0"/>
              <a:t>Závisí od situácie – hluk električky je užitočný v prípade, že nás vystríha ak stojíme na koľajniciach</a:t>
            </a:r>
          </a:p>
          <a:p>
            <a:r>
              <a:rPr lang="sk-SK" sz="2000" dirty="0" smtClean="0"/>
              <a:t>Neužitočné – šum</a:t>
            </a:r>
          </a:p>
          <a:p>
            <a:pPr lvl="1"/>
            <a:r>
              <a:rPr lang="sk-SK" sz="1600" dirty="0" smtClean="0"/>
              <a:t>Rôzne hluky</a:t>
            </a:r>
          </a:p>
          <a:p>
            <a:pPr lvl="1"/>
            <a:r>
              <a:rPr lang="sk-SK" sz="1600" dirty="0" smtClean="0"/>
              <a:t>Závisí od situácie – rozprávanie davu ľudí je v dialógu dvoch neužitočnýmhlukom</a:t>
            </a:r>
          </a:p>
          <a:p>
            <a:r>
              <a:rPr lang="sk-SK" sz="2000" dirty="0" smtClean="0"/>
              <a:t>Prirodzený</a:t>
            </a:r>
            <a:endParaRPr lang="sk-SK" sz="2000" dirty="0"/>
          </a:p>
          <a:p>
            <a:pPr lvl="2"/>
            <a:r>
              <a:rPr lang="sk-SK" sz="1400" dirty="0"/>
              <a:t>človek – reč, spev, neartikulované zvuky</a:t>
            </a:r>
          </a:p>
          <a:p>
            <a:pPr lvl="2"/>
            <a:r>
              <a:rPr lang="sk-SK" sz="1400" dirty="0"/>
              <a:t>ostatné živé tvory (zvieratá, ...)</a:t>
            </a:r>
          </a:p>
          <a:p>
            <a:pPr lvl="2"/>
            <a:r>
              <a:rPr lang="sk-SK" sz="1400" dirty="0"/>
              <a:t>prírodné javy (šum lístia, úder hromu, ...)</a:t>
            </a:r>
          </a:p>
          <a:p>
            <a:pPr lvl="2"/>
            <a:r>
              <a:rPr lang="sk-SK" sz="1400" dirty="0"/>
              <a:t>....</a:t>
            </a:r>
          </a:p>
          <a:p>
            <a:r>
              <a:rPr lang="sk-SK" sz="2000" dirty="0"/>
              <a:t>umelý (vyrobený človekom)</a:t>
            </a:r>
            <a:endParaRPr lang="en-US" sz="2000" dirty="0"/>
          </a:p>
          <a:p>
            <a:pPr lvl="2"/>
            <a:r>
              <a:rPr lang="sk-SK" sz="1400" dirty="0"/>
              <a:t>hudobné nástroje</a:t>
            </a:r>
          </a:p>
          <a:p>
            <a:pPr lvl="2"/>
            <a:r>
              <a:rPr lang="sk-SK" sz="1400" dirty="0"/>
              <a:t>stroje</a:t>
            </a:r>
          </a:p>
          <a:p>
            <a:pPr lvl="2"/>
            <a:r>
              <a:rPr lang="sk-SK" sz="1400" dirty="0"/>
              <a:t>...</a:t>
            </a: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616116" y="188640"/>
          <a:ext cx="3316900" cy="1655465"/>
        </p:xfrm>
        <a:graphic>
          <a:graphicData uri="http://schemas.openxmlformats.org/presentationml/2006/ole">
            <p:oleObj spid="_x0000_s163845" name="SmartDraw" r:id="rId3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42A6-C9AC-4D94-BC6A-7ED876BDDE4B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Zvukov</a:t>
            </a:r>
            <a:r>
              <a:rPr lang="sk-SK">
                <a:solidFill>
                  <a:srgbClr val="0000FF"/>
                </a:solidFill>
              </a:rPr>
              <a:t>é vlnenie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/>
              <a:t>p</a:t>
            </a:r>
            <a:r>
              <a:rPr lang="en-US"/>
              <a:t>rie</a:t>
            </a:r>
            <a:r>
              <a:rPr lang="sk-SK"/>
              <a:t>čne (transverzálne)</a:t>
            </a:r>
          </a:p>
          <a:p>
            <a:pPr lvl="2">
              <a:lnSpc>
                <a:spcPct val="90000"/>
              </a:lnSpc>
            </a:pPr>
            <a:r>
              <a:rPr lang="sk-SK"/>
              <a:t>častice sa vychyľujú v smere kolmom na smer šírenia rozruchu</a:t>
            </a:r>
          </a:p>
          <a:p>
            <a:pPr lvl="2">
              <a:lnSpc>
                <a:spcPct val="90000"/>
              </a:lnSpc>
            </a:pPr>
            <a:r>
              <a:rPr lang="sk-SK"/>
              <a:t>tangenciálne sily</a:t>
            </a:r>
          </a:p>
          <a:p>
            <a:pPr lvl="2">
              <a:lnSpc>
                <a:spcPct val="90000"/>
              </a:lnSpc>
            </a:pPr>
            <a:r>
              <a:rPr lang="sk-SK"/>
              <a:t>pevné látky</a:t>
            </a:r>
          </a:p>
          <a:p>
            <a:pPr>
              <a:lnSpc>
                <a:spcPct val="90000"/>
              </a:lnSpc>
            </a:pPr>
            <a:endParaRPr lang="sk-SK"/>
          </a:p>
          <a:p>
            <a:pPr>
              <a:lnSpc>
                <a:spcPct val="90000"/>
              </a:lnSpc>
            </a:pPr>
            <a:r>
              <a:rPr lang="sk-SK"/>
              <a:t>pozdĺžne (longitudinálne)</a:t>
            </a:r>
          </a:p>
          <a:p>
            <a:pPr lvl="2">
              <a:lnSpc>
                <a:spcPct val="90000"/>
              </a:lnSpc>
            </a:pPr>
            <a:r>
              <a:rPr lang="sk-SK"/>
              <a:t>častice sa vychyľujú v smere šírenia rozruchu</a:t>
            </a:r>
          </a:p>
          <a:p>
            <a:pPr lvl="2">
              <a:lnSpc>
                <a:spcPct val="90000"/>
              </a:lnSpc>
            </a:pPr>
            <a:r>
              <a:rPr lang="sk-SK"/>
              <a:t>normálové sily</a:t>
            </a:r>
          </a:p>
          <a:p>
            <a:pPr lvl="2">
              <a:lnSpc>
                <a:spcPct val="90000"/>
              </a:lnSpc>
            </a:pPr>
            <a:r>
              <a:rPr lang="sk-SK"/>
              <a:t>kvapalné a plynné látky</a:t>
            </a:r>
          </a:p>
        </p:txBody>
      </p:sp>
      <p:pic>
        <p:nvPicPr>
          <p:cNvPr id="106500" name="Picture 4" descr="L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4" y="4869160"/>
            <a:ext cx="40925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T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0957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85B-014D-4FE2-835D-786A1BED4860}" type="slidenum">
              <a:rPr lang="en-US"/>
              <a:pPr/>
              <a:t>40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>
                <a:solidFill>
                  <a:srgbClr val="0000FF"/>
                </a:solidFill>
              </a:rPr>
              <a:t>Akustické pole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1644650"/>
            <a:ext cx="4273550" cy="4806950"/>
          </a:xfrm>
        </p:spPr>
        <p:txBody>
          <a:bodyPr/>
          <a:lstStyle/>
          <a:p>
            <a:r>
              <a:rPr lang="sk-SK" sz="2800" b="1"/>
              <a:t>otvorené</a:t>
            </a:r>
            <a:endParaRPr lang="en-US" sz="2800" b="1"/>
          </a:p>
          <a:p>
            <a:pPr lvl="1"/>
            <a:r>
              <a:rPr lang="sk-SK" sz="2200"/>
              <a:t>ulica, štadión, ...</a:t>
            </a:r>
            <a:endParaRPr lang="en-US" sz="2200"/>
          </a:p>
          <a:p>
            <a:r>
              <a:rPr lang="sk-SK" sz="2800" b="1"/>
              <a:t>zatvorené</a:t>
            </a:r>
            <a:endParaRPr lang="en-US" sz="2800" b="1"/>
          </a:p>
          <a:p>
            <a:pPr lvl="1"/>
            <a:r>
              <a:rPr lang="sk-SK" sz="2400" u="sng"/>
              <a:t>malé</a:t>
            </a:r>
            <a:r>
              <a:rPr lang="sk-SK" sz="2400"/>
              <a:t> (obývačka, nahrávacie štúdio, menšia poslucháreň, ...)</a:t>
            </a:r>
          </a:p>
          <a:p>
            <a:pPr lvl="1"/>
            <a:r>
              <a:rPr lang="sk-SK" sz="2400" u="sng"/>
              <a:t>veľké</a:t>
            </a:r>
            <a:r>
              <a:rPr lang="sk-SK" sz="2400"/>
              <a:t> (športová hala, kostol, kongresová sála, staničná budova, ...)</a:t>
            </a:r>
            <a:endParaRPr lang="sk-SK" sz="2200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7900" y="260350"/>
          <a:ext cx="4100513" cy="2046288"/>
        </p:xfrm>
        <a:graphic>
          <a:graphicData uri="http://schemas.openxmlformats.org/presentationml/2006/ole">
            <p:oleObj spid="_x0000_s164868" name="SmartDraw" r:id="rId3" imgW="4325040" imgH="2157840" progId="">
              <p:embed/>
            </p:oleObj>
          </a:graphicData>
        </a:graphic>
      </p:graphicFrame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716463" y="2781300"/>
            <a:ext cx="4032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125" tIns="43063" rIns="86125" bIns="43063"/>
          <a:lstStyle/>
          <a:p>
            <a:pPr marL="322263" indent="-322263" defTabSz="860425">
              <a:spcBef>
                <a:spcPct val="20000"/>
              </a:spcBef>
            </a:pPr>
            <a:r>
              <a:rPr lang="sk-SK" sz="2600">
                <a:latin typeface="Times New Roman" pitchFamily="18" charset="0"/>
              </a:rPr>
              <a:t>priestor, v ktorom sa šíri zvukové (akustické) vlnenie</a:t>
            </a:r>
          </a:p>
          <a:p>
            <a:pPr marL="700088" lvl="1" indent="-269875" defTabSz="860425">
              <a:spcBef>
                <a:spcPct val="20000"/>
              </a:spcBef>
              <a:buFontTx/>
              <a:buChar char="–"/>
            </a:pPr>
            <a:r>
              <a:rPr lang="sk-SK" sz="2300">
                <a:latin typeface="Times New Roman" pitchFamily="18" charset="0"/>
              </a:rPr>
              <a:t>akustické pole jediného zvukového zdroja</a:t>
            </a:r>
          </a:p>
          <a:p>
            <a:pPr marL="700088" lvl="1" indent="-269875" defTabSz="860425">
              <a:spcBef>
                <a:spcPct val="20000"/>
              </a:spcBef>
              <a:buFontTx/>
              <a:buChar char="–"/>
            </a:pPr>
            <a:r>
              <a:rPr lang="sk-SK" sz="2300">
                <a:latin typeface="Times New Roman" pitchFamily="18" charset="0"/>
              </a:rPr>
              <a:t>akustické pole viacerých zvukových zdrojov – princíp superpozície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893D-74B5-48E3-9521-5A80E59C52D7}" type="slidenum">
              <a:rPr lang="en-US"/>
              <a:pPr/>
              <a:t>41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>
                <a:solidFill>
                  <a:srgbClr val="0000FF"/>
                </a:solidFill>
              </a:rPr>
              <a:t>Akustický prijímač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803400"/>
            <a:ext cx="7824788" cy="46863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 b="1" dirty="0"/>
              <a:t>reálny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sk-SK" sz="2400" dirty="0"/>
              <a:t>membrána</a:t>
            </a:r>
          </a:p>
          <a:p>
            <a:pPr lvl="1">
              <a:lnSpc>
                <a:spcPct val="90000"/>
              </a:lnSpc>
            </a:pPr>
            <a:r>
              <a:rPr lang="sk-SK" sz="2400" dirty="0"/>
              <a:t>páska</a:t>
            </a:r>
          </a:p>
          <a:p>
            <a:pPr lvl="1">
              <a:lnSpc>
                <a:spcPct val="90000"/>
              </a:lnSpc>
            </a:pPr>
            <a:r>
              <a:rPr lang="sk-SK" sz="2400" dirty="0"/>
              <a:t>...</a:t>
            </a:r>
          </a:p>
          <a:p>
            <a:pPr>
              <a:lnSpc>
                <a:spcPct val="90000"/>
              </a:lnSpc>
            </a:pPr>
            <a:r>
              <a:rPr lang="sk-SK" sz="2800" b="1" dirty="0" smtClean="0"/>
              <a:t>Teoretický </a:t>
            </a:r>
            <a:r>
              <a:rPr lang="sk-SK" sz="2800" dirty="0" smtClean="0"/>
              <a:t>(matematické modely)</a:t>
            </a:r>
            <a:endParaRPr lang="sk-SK" sz="2800" b="1" dirty="0"/>
          </a:p>
          <a:p>
            <a:pPr lvl="1">
              <a:lnSpc>
                <a:spcPct val="90000"/>
              </a:lnSpc>
            </a:pPr>
            <a:r>
              <a:rPr lang="sk-SK" sz="2400" dirty="0"/>
              <a:t>nultého rádu (bodový prijímač)</a:t>
            </a:r>
          </a:p>
          <a:p>
            <a:pPr lvl="1">
              <a:lnSpc>
                <a:spcPct val="90000"/>
              </a:lnSpc>
            </a:pPr>
            <a:r>
              <a:rPr lang="sk-SK" sz="2400" dirty="0"/>
              <a:t>prvého rádu</a:t>
            </a:r>
          </a:p>
          <a:p>
            <a:pPr lvl="1">
              <a:lnSpc>
                <a:spcPct val="90000"/>
              </a:lnSpc>
            </a:pPr>
            <a:r>
              <a:rPr lang="sk-SK" sz="2400" dirty="0"/>
              <a:t>druhého a vyšších rádov</a:t>
            </a:r>
          </a:p>
          <a:p>
            <a:pPr lvl="1">
              <a:lnSpc>
                <a:spcPct val="90000"/>
              </a:lnSpc>
            </a:pPr>
            <a:r>
              <a:rPr lang="sk-SK" sz="2400" dirty="0"/>
              <a:t>rady a polia bodových akustických prijímačov</a:t>
            </a:r>
            <a:r>
              <a:rPr lang="sk-SK" sz="2400" b="1" dirty="0"/>
              <a:t> </a:t>
            </a:r>
            <a:endParaRPr lang="en-US" sz="2400" b="1" dirty="0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19113" y="1203325"/>
            <a:ext cx="3008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6413" defTabSz="1009650">
              <a:buFontTx/>
              <a:buBlip>
                <a:blip r:embed="rId3"/>
              </a:buBlip>
            </a:pPr>
            <a:endParaRPr lang="sk-SK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787900" y="296863"/>
          <a:ext cx="4100513" cy="2046287"/>
        </p:xfrm>
        <a:graphic>
          <a:graphicData uri="http://schemas.openxmlformats.org/presentationml/2006/ole">
            <p:oleObj spid="_x0000_s165893" name="SmartDraw" r:id="rId4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87F-3105-4C14-B4FC-5DEB736C41DD}" type="slidenum">
              <a:rPr lang="en-US"/>
              <a:pPr/>
              <a:t>42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>
                <a:solidFill>
                  <a:srgbClr val="0000FF"/>
                </a:solidFill>
              </a:rPr>
              <a:t>Akustické vysielače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09675"/>
            <a:ext cx="8424862" cy="5280025"/>
          </a:xfrm>
        </p:spPr>
        <p:txBody>
          <a:bodyPr/>
          <a:lstStyle/>
          <a:p>
            <a:r>
              <a:rPr lang="sk-SK" sz="2600" dirty="0"/>
              <a:t>reálne</a:t>
            </a:r>
          </a:p>
          <a:p>
            <a:pPr lvl="1"/>
            <a:r>
              <a:rPr lang="sk-SK" sz="1900" dirty="0"/>
              <a:t>mechanické</a:t>
            </a:r>
          </a:p>
          <a:p>
            <a:pPr lvl="2"/>
            <a:r>
              <a:rPr lang="sk-SK" sz="1700" dirty="0"/>
              <a:t>kmitajúce telesá – ich povrchom sa prenáša kmitanie do okolitého prostredia</a:t>
            </a:r>
          </a:p>
          <a:p>
            <a:pPr lvl="3"/>
            <a:r>
              <a:rPr lang="sk-SK" sz="1500" dirty="0"/>
              <a:t>membrány, struny, ...</a:t>
            </a:r>
          </a:p>
          <a:p>
            <a:pPr lvl="2"/>
            <a:r>
              <a:rPr lang="sk-SK" sz="1700" dirty="0"/>
              <a:t>nárazy a trenie telies</a:t>
            </a:r>
          </a:p>
          <a:p>
            <a:pPr lvl="1"/>
            <a:r>
              <a:rPr lang="sk-SK" sz="2000" dirty="0"/>
              <a:t>aerodynamické</a:t>
            </a:r>
          </a:p>
          <a:p>
            <a:pPr lvl="2"/>
            <a:r>
              <a:rPr lang="sk-SK" sz="1700" dirty="0"/>
              <a:t>turbulentné prúdenie vzduchu (voľné resp. v trubici/štrbine)</a:t>
            </a:r>
          </a:p>
          <a:p>
            <a:pPr lvl="2"/>
            <a:r>
              <a:rPr lang="sk-SK" sz="1700" dirty="0"/>
              <a:t>obtekanie telies prúdom vzduchu</a:t>
            </a:r>
          </a:p>
          <a:p>
            <a:r>
              <a:rPr lang="sk-SK" sz="2600" dirty="0"/>
              <a:t>teoretické (matematické modely)</a:t>
            </a:r>
            <a:endParaRPr lang="sk-SK" sz="2900" dirty="0"/>
          </a:p>
          <a:p>
            <a:pPr lvl="1"/>
            <a:r>
              <a:rPr lang="sk-SK" sz="2000" dirty="0"/>
              <a:t>pulzujúca guľa (bodový vysielač, vysielač nultého rádu)</a:t>
            </a:r>
          </a:p>
          <a:p>
            <a:pPr lvl="1"/>
            <a:r>
              <a:rPr lang="sk-SK" sz="2000" dirty="0"/>
              <a:t>akustický dipól (vysielač prvého rádu)</a:t>
            </a:r>
          </a:p>
          <a:p>
            <a:pPr lvl="1"/>
            <a:r>
              <a:rPr lang="sk-SK" sz="2000" dirty="0"/>
              <a:t>sférické vysielače druhého a vyšších rádov</a:t>
            </a:r>
          </a:p>
          <a:p>
            <a:pPr lvl="1"/>
            <a:r>
              <a:rPr lang="sk-SK" sz="2000" dirty="0"/>
              <a:t>rady a polia bodových zdrojov</a:t>
            </a:r>
          </a:p>
          <a:p>
            <a:pPr lvl="1"/>
            <a:r>
              <a:rPr lang="sk-SK" sz="2000" dirty="0"/>
              <a:t>priamkové, valcové a piestové vysielače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12060" y="188640"/>
          <a:ext cx="3811588" cy="1901825"/>
        </p:xfrm>
        <a:graphic>
          <a:graphicData uri="http://schemas.openxmlformats.org/presentationml/2006/ole">
            <p:oleObj spid="_x0000_s166916" name="SmartDraw" r:id="rId3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09B3-6094-4ECC-BF75-9DC81369BDCC}" type="slidenum">
              <a:rPr lang="en-US"/>
              <a:pPr/>
              <a:t>43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>
                <a:solidFill>
                  <a:srgbClr val="0000FF"/>
                </a:solidFill>
              </a:rPr>
              <a:t>Elektromechanický menič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89025"/>
            <a:ext cx="4348163" cy="5400675"/>
          </a:xfrm>
        </p:spPr>
        <p:txBody>
          <a:bodyPr/>
          <a:lstStyle/>
          <a:p>
            <a:r>
              <a:rPr lang="sk-SK" sz="2600"/>
              <a:t>podľa fyzikálneho princípu činnosti</a:t>
            </a:r>
          </a:p>
          <a:p>
            <a:pPr lvl="1"/>
            <a:r>
              <a:rPr lang="sk-SK" sz="2100"/>
              <a:t>elektromagnetický</a:t>
            </a:r>
          </a:p>
          <a:p>
            <a:pPr lvl="1"/>
            <a:r>
              <a:rPr lang="sk-SK" sz="2100"/>
              <a:t>elektrodynamický</a:t>
            </a:r>
          </a:p>
          <a:p>
            <a:pPr lvl="1"/>
            <a:r>
              <a:rPr lang="sk-SK" sz="2100"/>
              <a:t>elektrostatický</a:t>
            </a:r>
          </a:p>
          <a:p>
            <a:pPr lvl="1"/>
            <a:r>
              <a:rPr lang="sk-SK" sz="2100"/>
              <a:t>piezoelektrický</a:t>
            </a:r>
          </a:p>
          <a:p>
            <a:pPr lvl="1"/>
            <a:r>
              <a:rPr lang="sk-SK" sz="2100"/>
              <a:t>...</a:t>
            </a:r>
          </a:p>
          <a:p>
            <a:r>
              <a:rPr lang="sk-SK" sz="2600"/>
              <a:t>podľa smeru premeny energie</a:t>
            </a:r>
          </a:p>
          <a:p>
            <a:pPr lvl="1"/>
            <a:r>
              <a:rPr lang="sk-SK" sz="2100"/>
              <a:t>jednosmerné (nerecipročné)</a:t>
            </a:r>
          </a:p>
          <a:p>
            <a:pPr lvl="1"/>
            <a:r>
              <a:rPr lang="sk-SK" sz="2100"/>
              <a:t>obojsmerné (recipročné)</a:t>
            </a:r>
          </a:p>
          <a:p>
            <a:r>
              <a:rPr lang="sk-SK" sz="2600"/>
              <a:t>...</a:t>
            </a: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79950" y="2241550"/>
          <a:ext cx="4100513" cy="2257425"/>
        </p:xfrm>
        <a:graphic>
          <a:graphicData uri="http://schemas.openxmlformats.org/presentationml/2006/ole">
            <p:oleObj spid="_x0000_s167940" name="SmartDraw" r:id="rId4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BC9C-0912-47F1-B55F-2506FD189FF2}" type="slidenum">
              <a:rPr lang="en-US"/>
              <a:pPr/>
              <a:t>44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4465129" cy="792162"/>
          </a:xfrm>
        </p:spPr>
        <p:txBody>
          <a:bodyPr/>
          <a:lstStyle/>
          <a:p>
            <a:pPr algn="l"/>
            <a:r>
              <a:rPr lang="sk-SK" sz="3800" dirty="0">
                <a:solidFill>
                  <a:srgbClr val="0000FF"/>
                </a:solidFill>
              </a:rPr>
              <a:t>Prenosová cesta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88840"/>
            <a:ext cx="7920880" cy="45008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300" dirty="0"/>
              <a:t>obvody elektronického spracovania</a:t>
            </a:r>
          </a:p>
          <a:p>
            <a:pPr lvl="1">
              <a:lnSpc>
                <a:spcPct val="80000"/>
              </a:lnSpc>
            </a:pPr>
            <a:r>
              <a:rPr lang="sk-SK" sz="2000" dirty="0" err="1"/>
              <a:t>zosiľňovače</a:t>
            </a:r>
            <a:endParaRPr lang="sk-SK" sz="2000" dirty="0"/>
          </a:p>
          <a:p>
            <a:pPr lvl="1">
              <a:lnSpc>
                <a:spcPct val="80000"/>
              </a:lnSpc>
            </a:pPr>
            <a:r>
              <a:rPr lang="sk-SK" sz="2000" dirty="0"/>
              <a:t>efektové procesory</a:t>
            </a:r>
          </a:p>
          <a:p>
            <a:pPr lvl="1">
              <a:lnSpc>
                <a:spcPct val="80000"/>
              </a:lnSpc>
            </a:pPr>
            <a:r>
              <a:rPr lang="sk-SK" sz="2000" dirty="0"/>
              <a:t>AD/DA prevodníky</a:t>
            </a:r>
          </a:p>
          <a:p>
            <a:pPr lvl="1">
              <a:lnSpc>
                <a:spcPct val="80000"/>
              </a:lnSpc>
            </a:pPr>
            <a:r>
              <a:rPr lang="sk-SK" sz="2000" dirty="0"/>
              <a:t>...</a:t>
            </a:r>
          </a:p>
          <a:p>
            <a:pPr>
              <a:lnSpc>
                <a:spcPct val="80000"/>
              </a:lnSpc>
            </a:pPr>
            <a:r>
              <a:rPr lang="sk-SK" sz="2300" dirty="0"/>
              <a:t>záznamové systémy</a:t>
            </a:r>
          </a:p>
          <a:p>
            <a:pPr>
              <a:lnSpc>
                <a:spcPct val="80000"/>
              </a:lnSpc>
            </a:pPr>
            <a:r>
              <a:rPr lang="sk-SK" sz="2300" dirty="0"/>
              <a:t>drôtové a bezdrôtové prenosové cesty</a:t>
            </a:r>
          </a:p>
          <a:p>
            <a:pPr>
              <a:lnSpc>
                <a:spcPct val="80000"/>
              </a:lnSpc>
            </a:pPr>
            <a:r>
              <a:rPr lang="sk-SK" sz="2300" dirty="0" smtClean="0"/>
              <a:t>meracie prístroje</a:t>
            </a:r>
          </a:p>
          <a:p>
            <a:pPr>
              <a:lnSpc>
                <a:spcPct val="80000"/>
              </a:lnSpc>
            </a:pPr>
            <a:r>
              <a:rPr lang="sk-SK" sz="2300" dirty="0" smtClean="0"/>
              <a:t>riadiace a </a:t>
            </a:r>
            <a:r>
              <a:rPr lang="sk-SK" sz="2300" smtClean="0"/>
              <a:t>kontrolné </a:t>
            </a:r>
            <a:r>
              <a:rPr lang="sk-SK" sz="2300" smtClean="0"/>
              <a:t>systémy</a:t>
            </a:r>
            <a:endParaRPr lang="sk-SK" sz="2300" dirty="0" smtClean="0"/>
          </a:p>
          <a:p>
            <a:pPr>
              <a:lnSpc>
                <a:spcPct val="80000"/>
              </a:lnSpc>
            </a:pPr>
            <a:r>
              <a:rPr lang="sk-SK" sz="2300" dirty="0" smtClean="0"/>
              <a:t>systémy automatického rozpoznávania reči</a:t>
            </a:r>
          </a:p>
          <a:p>
            <a:pPr>
              <a:lnSpc>
                <a:spcPct val="80000"/>
              </a:lnSpc>
            </a:pPr>
            <a:r>
              <a:rPr lang="sk-SK" sz="2300" dirty="0" smtClean="0"/>
              <a:t>rečové a hudobné syntetizátory</a:t>
            </a:r>
          </a:p>
          <a:p>
            <a:pPr>
              <a:lnSpc>
                <a:spcPct val="80000"/>
              </a:lnSpc>
            </a:pPr>
            <a:r>
              <a:rPr lang="sk-SK" sz="2300" dirty="0" smtClean="0"/>
              <a:t>...</a:t>
            </a:r>
            <a:endParaRPr lang="sk-SK" sz="2300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28084" y="179343"/>
          <a:ext cx="3636533" cy="2000586"/>
        </p:xfrm>
        <a:graphic>
          <a:graphicData uri="http://schemas.openxmlformats.org/presentationml/2006/ole">
            <p:oleObj spid="_x0000_s169988" name="SmartDraw" r:id="rId3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7809-890D-4945-A407-1DE7F2275E15}" type="slidenum">
              <a:rPr lang="en-US"/>
              <a:pPr/>
              <a:t>45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0000FF"/>
                </a:solidFill>
              </a:rPr>
              <a:t>Prijímateľ zvuku: človek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47800"/>
            <a:ext cx="8782050" cy="2262188"/>
          </a:xfrm>
        </p:spPr>
        <p:txBody>
          <a:bodyPr/>
          <a:lstStyle/>
          <a:p>
            <a:r>
              <a:rPr lang="sk-SK" sz="2700" dirty="0"/>
              <a:t>sluchové ústrojenstvo človeka – premena zvukového vlnenia na nervové vzruchy (elektrické signály) </a:t>
            </a:r>
            <a:r>
              <a:rPr lang="sk-SK" sz="2700" dirty="0" err="1"/>
              <a:t>auditórnych</a:t>
            </a:r>
            <a:r>
              <a:rPr lang="sk-SK" sz="2700" dirty="0"/>
              <a:t> nervov – </a:t>
            </a:r>
            <a:r>
              <a:rPr lang="sk-SK" sz="2700" dirty="0">
                <a:solidFill>
                  <a:srgbClr val="FF0000"/>
                </a:solidFill>
              </a:rPr>
              <a:t>fyziologická akustika</a:t>
            </a:r>
          </a:p>
          <a:p>
            <a:r>
              <a:rPr lang="sk-SK" sz="2700" dirty="0"/>
              <a:t>mozog – tvorba zvukového obrazu - </a:t>
            </a:r>
            <a:r>
              <a:rPr lang="sk-SK" sz="2700" dirty="0" err="1">
                <a:solidFill>
                  <a:srgbClr val="FF0000"/>
                </a:solidFill>
              </a:rPr>
              <a:t>psychoakustika</a:t>
            </a:r>
            <a:endParaRPr lang="sk-SK" sz="2700" dirty="0">
              <a:solidFill>
                <a:srgbClr val="FF0000"/>
              </a:solidFill>
            </a:endParaRPr>
          </a:p>
          <a:p>
            <a:endParaRPr lang="sk-SK" sz="2700" dirty="0"/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3438" y="4152900"/>
          <a:ext cx="4100512" cy="2176463"/>
        </p:xfrm>
        <a:graphic>
          <a:graphicData uri="http://schemas.openxmlformats.org/presentationml/2006/ole">
            <p:oleObj spid="_x0000_s171012" name="SmartDraw" r:id="rId3" imgW="4325040" imgH="215784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8C79-46BF-4B04-9CA3-C565A9D4664C}" type="slidenum">
              <a:rPr lang="en-US"/>
              <a:pPr/>
              <a:t>46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1300"/>
            <a:ext cx="8242300" cy="581025"/>
          </a:xfrm>
        </p:spPr>
        <p:txBody>
          <a:bodyPr/>
          <a:lstStyle/>
          <a:p>
            <a:r>
              <a:rPr lang="sk-SK">
                <a:solidFill>
                  <a:srgbClr val="0000FF"/>
                </a:solidFill>
              </a:rPr>
              <a:t>Subsystémy zvukového systému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44724"/>
            <a:ext cx="8532812" cy="547195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sz="1500" dirty="0"/>
          </a:p>
          <a:p>
            <a:pPr>
              <a:lnSpc>
                <a:spcPct val="80000"/>
              </a:lnSpc>
            </a:pPr>
            <a:r>
              <a:rPr lang="sk-SK" sz="1700" dirty="0"/>
              <a:t>Ozvučovací/</a:t>
            </a:r>
            <a:r>
              <a:rPr lang="sk-SK" sz="1700" dirty="0" err="1"/>
              <a:t>prizvučovací</a:t>
            </a:r>
            <a:r>
              <a:rPr lang="sk-SK" sz="1700" dirty="0"/>
              <a:t> systém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slúži na zásobovanie ohraničeného priestoru zvukovým signálom v reálnom čase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ak je v ozvučovanom priestore aj samotný zdroj zvuku, hovoríme o </a:t>
            </a:r>
            <a:r>
              <a:rPr lang="sk-SK" sz="1400" dirty="0" err="1"/>
              <a:t>prizvučovacom</a:t>
            </a:r>
            <a:r>
              <a:rPr lang="sk-SK" sz="1400" dirty="0"/>
              <a:t> systéme. </a:t>
            </a:r>
          </a:p>
          <a:p>
            <a:pPr>
              <a:lnSpc>
                <a:spcPct val="80000"/>
              </a:lnSpc>
            </a:pPr>
            <a:r>
              <a:rPr lang="en-US" sz="1700" dirty="0" err="1"/>
              <a:t>Syst</a:t>
            </a:r>
            <a:r>
              <a:rPr lang="sk-SK" sz="1700" dirty="0"/>
              <a:t>é</a:t>
            </a:r>
            <a:r>
              <a:rPr lang="en-US" sz="1700" dirty="0"/>
              <a:t>m </a:t>
            </a:r>
            <a:r>
              <a:rPr lang="en-US" sz="1700" dirty="0" err="1"/>
              <a:t>na</a:t>
            </a:r>
            <a:r>
              <a:rPr lang="en-US" sz="1700" dirty="0"/>
              <a:t> r</a:t>
            </a:r>
            <a:r>
              <a:rPr lang="sk-SK" sz="1700" dirty="0" err="1"/>
              <a:t>eproduk</a:t>
            </a:r>
            <a:r>
              <a:rPr lang="en-US" sz="1700" dirty="0" err="1"/>
              <a:t>ciu</a:t>
            </a:r>
            <a:r>
              <a:rPr lang="sk-SK" sz="1700" dirty="0"/>
              <a:t> </a:t>
            </a:r>
            <a:r>
              <a:rPr lang="en-US" sz="1700" dirty="0" err="1"/>
              <a:t>zvuku</a:t>
            </a:r>
            <a:endParaRPr lang="sk-SK" sz="1700" dirty="0"/>
          </a:p>
          <a:p>
            <a:pPr lvl="1">
              <a:lnSpc>
                <a:spcPct val="80000"/>
              </a:lnSpc>
            </a:pPr>
            <a:r>
              <a:rPr lang="sk-SK" sz="1400" dirty="0"/>
              <a:t>zosilňujú zvukový signál zo záznamového zariadenia alebo zo vzdialeného zdroja </a:t>
            </a:r>
            <a:r>
              <a:rPr lang="sk-SK" sz="1400" dirty="0" smtClean="0"/>
              <a:t>(hudobné prehrávače, bezdrôtový </a:t>
            </a:r>
            <a:r>
              <a:rPr lang="sk-SK" sz="1400" dirty="0"/>
              <a:t>alebo drôtový </a:t>
            </a:r>
            <a:r>
              <a:rPr lang="sk-SK" sz="1400" dirty="0" smtClean="0"/>
              <a:t>rozhlas, ...);</a:t>
            </a:r>
            <a:endParaRPr lang="sk-SK" sz="1400" dirty="0"/>
          </a:p>
          <a:p>
            <a:pPr>
              <a:lnSpc>
                <a:spcPct val="80000"/>
              </a:lnSpc>
            </a:pPr>
            <a:r>
              <a:rPr lang="sk-SK" sz="1700" dirty="0"/>
              <a:t>Syntetizátorové systémy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systémy s umelými zdrojmi zvuku (hudobné a hlasové </a:t>
            </a:r>
            <a:r>
              <a:rPr lang="sk-SK" sz="1400" dirty="0" err="1"/>
              <a:t>sysntetizátory</a:t>
            </a:r>
            <a:r>
              <a:rPr lang="sk-SK" sz="1400" dirty="0"/>
              <a:t>)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"</a:t>
            </a:r>
            <a:r>
              <a:rPr lang="sk-SK" sz="1400" dirty="0" err="1"/>
              <a:t>speech</a:t>
            </a:r>
            <a:r>
              <a:rPr lang="sk-SK" sz="1400" dirty="0"/>
              <a:t> </a:t>
            </a:r>
            <a:r>
              <a:rPr lang="sk-SK" sz="1400" dirty="0" err="1"/>
              <a:t>privacy</a:t>
            </a:r>
            <a:r>
              <a:rPr lang="sk-SK" sz="1400" dirty="0"/>
              <a:t> </a:t>
            </a:r>
            <a:r>
              <a:rPr lang="sk-SK" sz="1400" dirty="0" err="1"/>
              <a:t>systems</a:t>
            </a:r>
            <a:r>
              <a:rPr lang="sk-SK" sz="1400" dirty="0"/>
              <a:t>", ktoré slúžia na maskovanie ľudskej reči šumom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Pamäťové systémy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záznamové zvukové systémy všetkých druhov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Meracie systémy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elektroakustické meracie prístroje (ale aj metódy merania), ktoré sa používajú na meranie parametrov zvukového systému tak v jeho elektronickej ako aj akustickej časti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môžu byť prenosné alebo môžu byť stálou súčasťou zvukového systému (v jeho kontrolnej a riadiacej časti);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Riadiace a kontrolné subsystémy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používajú sa na kontrolu a riadenie iných častí zvukového systému (napr. automatická regulácia hlasitosti ovládaná hladinou šumu v miestnosti, systémy na zamedzenie akustickej spätnej väzby apod.)</a:t>
            </a:r>
          </a:p>
          <a:p>
            <a:pPr>
              <a:lnSpc>
                <a:spcPct val="80000"/>
              </a:lnSpc>
            </a:pPr>
            <a:r>
              <a:rPr lang="sk-SK" sz="1700" dirty="0"/>
              <a:t>Komunikačné subsystémy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zabezpečujú prepojenie dvoch alebo viacerých lokálnych alebo vzdialených (</a:t>
            </a:r>
            <a:r>
              <a:rPr lang="sk-SK" sz="1400" dirty="0" err="1"/>
              <a:t>remote</a:t>
            </a:r>
            <a:r>
              <a:rPr lang="sk-SK" sz="1400" dirty="0"/>
              <a:t>) zvukových systémov</a:t>
            </a:r>
          </a:p>
          <a:p>
            <a:pPr lvl="1">
              <a:lnSpc>
                <a:spcPct val="80000"/>
              </a:lnSpc>
            </a:pPr>
            <a:r>
              <a:rPr lang="sk-SK" sz="1400" dirty="0"/>
              <a:t>(prepojenie dvoch konferenčných miestností, </a:t>
            </a:r>
            <a:r>
              <a:rPr lang="sk-SK" sz="1400" dirty="0" err="1"/>
              <a:t>audio-konferenčné</a:t>
            </a:r>
            <a:r>
              <a:rPr lang="sk-SK" sz="1400" dirty="0"/>
              <a:t> systémy, prepojenie zvukových štúdií v rámci lokálnej alebo rozľahlej počítačovej siete a pod</a:t>
            </a:r>
            <a:r>
              <a:rPr lang="sk-SK" sz="1400" dirty="0" smtClean="0"/>
              <a:t>.).</a:t>
            </a:r>
          </a:p>
          <a:p>
            <a:pPr>
              <a:lnSpc>
                <a:spcPct val="80000"/>
              </a:lnSpc>
            </a:pPr>
            <a:r>
              <a:rPr lang="sk-SK" sz="1700" dirty="0" smtClean="0"/>
              <a:t>Iné</a:t>
            </a:r>
            <a:endParaRPr lang="sk-SK" sz="17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9A6D-C77A-41B3-8CA8-65C0D5EFD98E}" type="slidenum">
              <a:rPr lang="en-US"/>
              <a:pPr/>
              <a:t>47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608012"/>
          </a:xfrm>
        </p:spPr>
        <p:txBody>
          <a:bodyPr/>
          <a:lstStyle/>
          <a:p>
            <a:r>
              <a:rPr lang="sk-SK" sz="3400" dirty="0">
                <a:solidFill>
                  <a:srgbClr val="0000FF"/>
                </a:solidFill>
              </a:rPr>
              <a:t>Charakteristiky elektroakustického systému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44724"/>
            <a:ext cx="8353425" cy="56166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1600" dirty="0" smtClean="0"/>
              <a:t>sú dôležité pri návrhu elektroakustického systému (resp. jeho častí)</a:t>
            </a:r>
          </a:p>
          <a:p>
            <a:pPr>
              <a:lnSpc>
                <a:spcPct val="90000"/>
              </a:lnSpc>
            </a:pPr>
            <a:r>
              <a:rPr lang="sk-SK" sz="1600" dirty="0" smtClean="0"/>
              <a:t>charakteristiky zvukového vlnenia </a:t>
            </a:r>
            <a:r>
              <a:rPr lang="sk-SK" sz="1600" dirty="0"/>
              <a:t>ako </a:t>
            </a:r>
            <a:r>
              <a:rPr lang="sk-SK" sz="1600" dirty="0" smtClean="0"/>
              <a:t>signálu</a:t>
            </a:r>
            <a:endParaRPr lang="sk-SK" sz="1600" dirty="0"/>
          </a:p>
          <a:p>
            <a:pPr lvl="1">
              <a:lnSpc>
                <a:spcPct val="90000"/>
              </a:lnSpc>
            </a:pPr>
            <a:r>
              <a:rPr lang="sk-SK" sz="1400" dirty="0"/>
              <a:t>časový priebeh signálu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nelineárne skreslenie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dynamický rozsah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frekvenčné </a:t>
            </a:r>
            <a:r>
              <a:rPr lang="sk-SK" sz="1400" dirty="0"/>
              <a:t>spektrum signálu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štatistické </a:t>
            </a:r>
            <a:r>
              <a:rPr lang="sk-SK" sz="1400" dirty="0"/>
              <a:t>charakteristiky </a:t>
            </a:r>
            <a:r>
              <a:rPr lang="sk-SK" sz="1400" dirty="0" smtClean="0"/>
              <a:t>(hustota pravdepodobnosti, momenty prvého a vyšších rádov, ...)</a:t>
            </a:r>
            <a:endParaRPr lang="sk-SK" sz="1400" dirty="0"/>
          </a:p>
          <a:p>
            <a:pPr lvl="1">
              <a:lnSpc>
                <a:spcPct val="90000"/>
              </a:lnSpc>
            </a:pPr>
            <a:r>
              <a:rPr lang="sk-SK" sz="1400" dirty="0"/>
              <a:t>...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charakteristiky čiastkových komponentov (podsystémov) a celková charakteristika systému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impedančné charakteristiky (na vstupe a výstupe)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prenosové charakteristiky</a:t>
            </a:r>
          </a:p>
          <a:p>
            <a:pPr lvl="2">
              <a:lnSpc>
                <a:spcPct val="90000"/>
              </a:lnSpc>
            </a:pPr>
            <a:r>
              <a:rPr lang="sk-SK" sz="1200" dirty="0"/>
              <a:t>amplitúdová (</a:t>
            </a:r>
            <a:r>
              <a:rPr lang="sk-SK" sz="1200" dirty="0" err="1"/>
              <a:t>magnitúdová</a:t>
            </a:r>
            <a:r>
              <a:rPr lang="sk-SK" sz="1200" dirty="0"/>
              <a:t>) frekvenčná charakteristika</a:t>
            </a:r>
          </a:p>
          <a:p>
            <a:pPr lvl="2">
              <a:lnSpc>
                <a:spcPct val="90000"/>
              </a:lnSpc>
            </a:pPr>
            <a:r>
              <a:rPr lang="sk-SK" sz="1200" dirty="0"/>
              <a:t>fázová frekvenčná charakteristika</a:t>
            </a:r>
          </a:p>
          <a:p>
            <a:pPr lvl="2">
              <a:lnSpc>
                <a:spcPct val="90000"/>
              </a:lnSpc>
            </a:pPr>
            <a:r>
              <a:rPr lang="sk-SK" sz="1200" dirty="0"/>
              <a:t>skupinové oneskorenie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prechodová a charakteristika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impulzová odpoveď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...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iné dôležité charakteristiky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vlastnosti materiálov (zvuková </a:t>
            </a:r>
            <a:r>
              <a:rPr lang="sk-SK" sz="1400" dirty="0" err="1"/>
              <a:t>pohltivosť</a:t>
            </a:r>
            <a:r>
              <a:rPr lang="sk-SK" sz="1400" dirty="0"/>
              <a:t>, vzduchová nepriezvučnosť, ...)</a:t>
            </a:r>
          </a:p>
          <a:p>
            <a:pPr lvl="1">
              <a:lnSpc>
                <a:spcPct val="90000"/>
              </a:lnSpc>
            </a:pPr>
            <a:r>
              <a:rPr lang="sk-SK" sz="1400" dirty="0"/>
              <a:t>smerové charakteristiky ak. vysielačov a </a:t>
            </a:r>
            <a:r>
              <a:rPr lang="sk-SK" sz="1400" dirty="0" smtClean="0"/>
              <a:t>prijímačov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účinnosť elektroakustických meničov</a:t>
            </a:r>
            <a:endParaRPr lang="sk-SK" sz="1400" dirty="0"/>
          </a:p>
          <a:p>
            <a:pPr lvl="1">
              <a:lnSpc>
                <a:spcPct val="90000"/>
              </a:lnSpc>
            </a:pPr>
            <a:r>
              <a:rPr lang="sk-SK" sz="1400" dirty="0"/>
              <a:t>doba dozvuku </a:t>
            </a:r>
            <a:r>
              <a:rPr lang="sk-SK" sz="1400" dirty="0" smtClean="0"/>
              <a:t>v priestore a </a:t>
            </a:r>
            <a:r>
              <a:rPr lang="sk-SK" sz="1400" dirty="0"/>
              <a:t>dozvuková </a:t>
            </a:r>
            <a:r>
              <a:rPr lang="sk-SK" sz="1400" dirty="0" smtClean="0"/>
              <a:t>vzdialenosť </a:t>
            </a:r>
          </a:p>
          <a:p>
            <a:pPr lvl="1">
              <a:lnSpc>
                <a:spcPct val="90000"/>
              </a:lnSpc>
            </a:pPr>
            <a:r>
              <a:rPr lang="sk-SK" sz="1400" dirty="0" smtClean="0"/>
              <a:t>charakteristiky sluchových a hlasových orgánov človeka</a:t>
            </a:r>
            <a:endParaRPr lang="sk-SK" sz="1400" dirty="0"/>
          </a:p>
          <a:p>
            <a:pPr lvl="1">
              <a:lnSpc>
                <a:spcPct val="90000"/>
              </a:lnSpc>
            </a:pPr>
            <a:r>
              <a:rPr lang="sk-SK" sz="1400" dirty="0" smtClean="0"/>
              <a:t>...</a:t>
            </a:r>
            <a:endParaRPr lang="sk-SK" sz="1500" dirty="0"/>
          </a:p>
          <a:p>
            <a:pPr>
              <a:lnSpc>
                <a:spcPct val="90000"/>
              </a:lnSpc>
            </a:pPr>
            <a:endParaRPr lang="sk-SK" sz="1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9765-1379-4508-850E-8BB53E4428C7}" type="slidenum">
              <a:rPr lang="en-US"/>
              <a:pPr/>
              <a:t>48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2"/>
            <a:ext cx="8858250" cy="1007839"/>
          </a:xfrm>
        </p:spPr>
        <p:txBody>
          <a:bodyPr/>
          <a:lstStyle/>
          <a:p>
            <a:r>
              <a:rPr lang="sk-SK" sz="2400" dirty="0" smtClean="0"/>
              <a:t>Príklad</a:t>
            </a:r>
            <a:br>
              <a:rPr lang="sk-SK" sz="2400" dirty="0" smtClean="0"/>
            </a:br>
            <a:r>
              <a:rPr lang="sk-SK" sz="2400" dirty="0" smtClean="0"/>
              <a:t>Amplitúdová </a:t>
            </a:r>
            <a:r>
              <a:rPr lang="sk-SK" sz="2400" dirty="0"/>
              <a:t>frekvenčná charakteristika </a:t>
            </a:r>
            <a:r>
              <a:rPr lang="sk-SK" sz="2400" dirty="0" err="1"/>
              <a:t>nízkotónového</a:t>
            </a:r>
            <a:r>
              <a:rPr lang="sk-SK" sz="2400" dirty="0"/>
              <a:t> reproduktora v zatvorenej </a:t>
            </a:r>
            <a:r>
              <a:rPr lang="sk-SK" sz="2400" dirty="0" err="1"/>
              <a:t>ozvučnici</a:t>
            </a:r>
            <a:endParaRPr lang="sk-SK" sz="2400" dirty="0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694" y="1484784"/>
            <a:ext cx="6876189" cy="42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DF8D-AD06-4CFC-A16B-4E94B4BA24E9}" type="slidenum">
              <a:rPr lang="en-US"/>
              <a:pPr/>
              <a:t>49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2"/>
            <a:ext cx="8858250" cy="1007839"/>
          </a:xfrm>
        </p:spPr>
        <p:txBody>
          <a:bodyPr/>
          <a:lstStyle/>
          <a:p>
            <a:r>
              <a:rPr lang="sk-SK" sz="2400" dirty="0" smtClean="0"/>
              <a:t>Príklad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Smerová </a:t>
            </a:r>
            <a:r>
              <a:rPr lang="sk-SK" sz="3200" dirty="0"/>
              <a:t>charakteristika </a:t>
            </a:r>
            <a:r>
              <a:rPr lang="sk-SK" sz="3200" dirty="0" err="1"/>
              <a:t>nízkotónového</a:t>
            </a:r>
            <a:r>
              <a:rPr lang="sk-SK" sz="3200" dirty="0"/>
              <a:t> reproduktora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97088"/>
            <a:ext cx="60769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C577-71DB-454A-BDD0-A3706B55FC17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>
                <a:solidFill>
                  <a:srgbClr val="0000FF"/>
                </a:solidFill>
              </a:rPr>
              <a:t>Rovinná a guľová zvuková vlna</a:t>
            </a:r>
          </a:p>
        </p:txBody>
      </p:sp>
      <p:pic>
        <p:nvPicPr>
          <p:cNvPr id="112644" name="Picture 4" descr="monopo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572" y="1304764"/>
            <a:ext cx="3216275" cy="3263900"/>
          </a:xfrm>
          <a:noFill/>
          <a:ln/>
        </p:spPr>
      </p:pic>
      <p:pic>
        <p:nvPicPr>
          <p:cNvPr id="112646" name="Picture 6" descr="Lwa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3" y="5021263"/>
            <a:ext cx="4343400" cy="1292225"/>
          </a:xfrm>
          <a:noFill/>
          <a:ln/>
        </p:spPr>
      </p:pic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572000" y="1484313"/>
            <a:ext cx="4321175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125" tIns="43063" rIns="86125" bIns="43063"/>
          <a:lstStyle/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1800">
                <a:latin typeface="Times New Roman" pitchFamily="18" charset="0"/>
              </a:rPr>
              <a:t>Guľová zvuková vlna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vlnoplochy v tvare koncentrických gúľ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zvukové lúče v tvare sférických radiál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každý zvukový zdroj, ktorého rozmery sú oveľa menšie, ako je vlnová dĺžka vysielaného zvukového vlnenia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1800">
                <a:latin typeface="Times New Roman" pitchFamily="18" charset="0"/>
              </a:rPr>
              <a:t>Rovinná zvuková vlna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vlnoplochy v tvare paralelných rovín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zvukové lúče v tvare súbežných priamok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teoretickým zdrojom je nekonečná rovina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simuluje sa v akustických trubiciach, guľová vlna vo veľkej vzdialenosti od zdroja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1700">
                <a:latin typeface="Times New Roman" pitchFamily="18" charset="0"/>
              </a:rPr>
              <a:t>Valcová (cylindrická) vlna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vlnoplochy v tvare sústredných valcov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zvukové lúče v tvare paralelných radiál</a:t>
            </a:r>
          </a:p>
          <a:p>
            <a:pPr marL="700088" lvl="1" indent="-269875" defTabSz="8604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sk-SK" sz="1600">
                <a:latin typeface="Times New Roman" pitchFamily="18" charset="0"/>
              </a:rPr>
              <a:t>teoretickým zdrojom je „pulzujúca“ priamka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E7DF-1462-4B50-81F4-4C7ED7F4CF1D}" type="slidenum">
              <a:rPr lang="en-US"/>
              <a:pPr/>
              <a:t>50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68586"/>
            <a:ext cx="8858250" cy="792162"/>
          </a:xfrm>
        </p:spPr>
        <p:txBody>
          <a:bodyPr/>
          <a:lstStyle/>
          <a:p>
            <a:r>
              <a:rPr lang="sk-SK" sz="3000" dirty="0" smtClean="0"/>
              <a:t>Príklad</a:t>
            </a:r>
            <a:br>
              <a:rPr lang="sk-SK" sz="3000" dirty="0" smtClean="0"/>
            </a:br>
            <a:r>
              <a:rPr lang="sk-SK" sz="3000" dirty="0" smtClean="0"/>
              <a:t>Časový </a:t>
            </a:r>
            <a:r>
              <a:rPr lang="sk-SK" sz="3000" dirty="0"/>
              <a:t>priebeh zvukového signálu pri meraní doby dozvuku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1665312"/>
            <a:ext cx="4679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77AE-78CB-4D3F-8872-97045780E883}" type="slidenum">
              <a:rPr lang="en-US"/>
              <a:pPr/>
              <a:t>51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913"/>
            <a:ext cx="8858250" cy="971835"/>
          </a:xfrm>
        </p:spPr>
        <p:txBody>
          <a:bodyPr/>
          <a:lstStyle/>
          <a:p>
            <a:r>
              <a:rPr lang="sk-SK" sz="3600" dirty="0" smtClean="0"/>
              <a:t>Príklad</a:t>
            </a:r>
            <a:br>
              <a:rPr lang="sk-SK" sz="3600" dirty="0" smtClean="0"/>
            </a:br>
            <a:r>
              <a:rPr lang="sk-SK" sz="3600" dirty="0" smtClean="0"/>
              <a:t>Krivky </a:t>
            </a:r>
            <a:r>
              <a:rPr lang="sk-SK" sz="3600" dirty="0"/>
              <a:t>rovnakej hlasitosti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5775325"/>
            <a:ext cx="8858250" cy="714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100"/>
              <a:t>ukazujú rozdiel medzi hladinou akustického tlaku (intenzity) a spôsobom jeho vnímania (percepcie) sluchovým ústrojenstvom človeka</a:t>
            </a:r>
          </a:p>
          <a:p>
            <a:pPr>
              <a:lnSpc>
                <a:spcPct val="80000"/>
              </a:lnSpc>
            </a:pPr>
            <a:r>
              <a:rPr lang="sk-SK" sz="1100"/>
              <a:t>uplatňujú sa aj pri technickom návrhu elektroakustických zariadení (fyziologické regulátory hlasitosti, moderné telefónne kodeky, kompresia audiosignálov, ... )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1449388"/>
            <a:ext cx="52927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Kontrolné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4BE-97C5-4FDC-923C-AF0A0AD2BE3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357A-B75F-46EF-A62A-7863B7EA0ADE}" type="slidenum">
              <a:rPr lang="en-US"/>
              <a:pPr/>
              <a:t>53</a:t>
            </a:fld>
            <a:endParaRPr lang="en-US"/>
          </a:p>
        </p:txBody>
      </p:sp>
      <p:pic>
        <p:nvPicPr>
          <p:cNvPr id="56322" name="Picture 2" descr="tu"/>
          <p:cNvPicPr>
            <a:picLocks noChangeAspect="1" noChangeArrowheads="1"/>
          </p:cNvPicPr>
          <p:nvPr/>
        </p:nvPicPr>
        <p:blipFill>
          <a:blip r:embed="rId3" cstate="print"/>
          <a:srcRect l="5511" t="2812" r="3937" b="19685"/>
          <a:stretch>
            <a:fillRect/>
          </a:stretch>
        </p:blipFill>
        <p:spPr bwMode="auto">
          <a:xfrm>
            <a:off x="2776538" y="1752600"/>
            <a:ext cx="3592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logo2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850" y="565150"/>
            <a:ext cx="1130300" cy="1033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E366-C3E9-4F08-BB5C-2399CADEC802}" type="slidenum">
              <a:rPr lang="en-US"/>
              <a:pPr/>
              <a:t>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3400">
                <a:solidFill>
                  <a:srgbClr val="0000FF"/>
                </a:solidFill>
              </a:rPr>
              <a:t>Vlnoplocha, čelo vlny, zvukový lúč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Vlnoplocha</a:t>
            </a:r>
          </a:p>
          <a:p>
            <a:pPr lvl="1"/>
            <a:r>
              <a:rPr lang="sk-SK" sz="2400"/>
              <a:t>geometrické miesto bodov prostredia, v ktorých častice prostredia kmitajú s rovnakou fázou</a:t>
            </a:r>
          </a:p>
          <a:p>
            <a:r>
              <a:rPr lang="sk-SK"/>
              <a:t>Čelo vlny</a:t>
            </a:r>
          </a:p>
          <a:p>
            <a:pPr lvl="1"/>
            <a:r>
              <a:rPr lang="sk-SK" sz="2400"/>
              <a:t>geometrické miesta bodov, do ktorých zvukové vlnenie dorazilo v určitom okamihu a v ktorých kmitajú častice prostredia s rovnakou fázou</a:t>
            </a:r>
          </a:p>
          <a:p>
            <a:r>
              <a:rPr lang="sk-SK"/>
              <a:t>Zvukový lúč</a:t>
            </a:r>
          </a:p>
          <a:p>
            <a:pPr lvl="1"/>
            <a:r>
              <a:rPr lang="sk-SK" sz="2400"/>
              <a:t>smer šírenia zvukového vlnenia</a:t>
            </a:r>
          </a:p>
          <a:p>
            <a:pPr lvl="1"/>
            <a:r>
              <a:rPr lang="sk-SK" sz="2400"/>
              <a:t>v izotropnom prostredí je kolmý na vlnoplochu</a:t>
            </a:r>
          </a:p>
          <a:p>
            <a:endParaRPr lang="sk-SK" sz="26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188913"/>
            <a:ext cx="8136905" cy="792162"/>
          </a:xfrm>
        </p:spPr>
        <p:txBody>
          <a:bodyPr/>
          <a:lstStyle/>
          <a:p>
            <a:r>
              <a:rPr lang="sk-SK" sz="2800" b="1" dirty="0" smtClean="0">
                <a:solidFill>
                  <a:srgbClr val="0070C0"/>
                </a:solidFill>
              </a:rPr>
              <a:t>Akustické pole a veličiny (charakteristiky) akustického poľa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Akustické pole – priestor, v ktorém sa šíri zvuková vlna</a:t>
            </a:r>
          </a:p>
          <a:p>
            <a:pPr lvl="1"/>
            <a:r>
              <a:rPr lang="sk-SK" sz="2400" dirty="0" smtClean="0"/>
              <a:t>akustické pole jediného zvukového zdroja</a:t>
            </a:r>
          </a:p>
          <a:p>
            <a:pPr lvl="1"/>
            <a:r>
              <a:rPr lang="sk-SK" sz="2400" dirty="0" smtClean="0"/>
              <a:t>akustické pole viacerých zvukových zdrojov – princíp superpozície</a:t>
            </a:r>
          </a:p>
          <a:p>
            <a:r>
              <a:rPr lang="sk-SK" sz="2800" dirty="0" smtClean="0"/>
              <a:t>Charakteristiky akustického poľa</a:t>
            </a:r>
          </a:p>
          <a:p>
            <a:pPr lvl="1"/>
            <a:r>
              <a:rPr lang="sk-SK" sz="2400" dirty="0" smtClean="0"/>
              <a:t>Rýchlosť zvuku</a:t>
            </a:r>
          </a:p>
          <a:p>
            <a:pPr lvl="1"/>
            <a:r>
              <a:rPr lang="sk-SK" sz="2400" dirty="0" smtClean="0"/>
              <a:t>Frekvencia a vlnová dĺžka zvuku</a:t>
            </a:r>
          </a:p>
          <a:p>
            <a:pPr lvl="1"/>
            <a:r>
              <a:rPr lang="sk-SK" sz="2400" dirty="0" smtClean="0"/>
              <a:t>Akustická výchylka a akustická rýchlosť</a:t>
            </a:r>
          </a:p>
          <a:p>
            <a:pPr lvl="1"/>
            <a:r>
              <a:rPr lang="sk-SK" sz="2400" dirty="0" smtClean="0"/>
              <a:t>Akustický tlak</a:t>
            </a:r>
          </a:p>
          <a:p>
            <a:pPr lvl="1"/>
            <a:r>
              <a:rPr lang="sk-SK" sz="2400" dirty="0" smtClean="0"/>
              <a:t>Akustický výkon a akustická intenzita</a:t>
            </a:r>
          </a:p>
          <a:p>
            <a:pPr lvl="1"/>
            <a:r>
              <a:rPr lang="sk-SK" sz="2400" dirty="0" smtClean="0"/>
              <a:t>Vlnová impedancia a akustická impedancia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4BE-97C5-4FDC-923C-AF0A0AD2BE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3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E544-7054-498E-B092-1034DB4E486D}" type="slidenum">
              <a:rPr lang="en-US"/>
              <a:pPr/>
              <a:t>8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Rýchlosť zvuku</a:t>
            </a:r>
          </a:p>
        </p:txBody>
      </p:sp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338138" y="2876550"/>
          <a:ext cx="5800725" cy="3289300"/>
        </p:xfrm>
        <a:graphic>
          <a:graphicData uri="http://schemas.openxmlformats.org/presentationml/2006/ole">
            <p:oleObj spid="_x0000_s179206" name="Equation" r:id="rId3" imgW="2844720" imgH="1612800" progId="Equation.DSMT4">
              <p:embed/>
            </p:oleObj>
          </a:graphicData>
        </a:graphic>
      </p:graphicFrame>
      <p:graphicFrame>
        <p:nvGraphicFramePr>
          <p:cNvPr id="179246" name="Group 46"/>
          <p:cNvGraphicFramePr>
            <a:graphicFrameLocks noGrp="1"/>
          </p:cNvGraphicFramePr>
          <p:nvPr>
            <p:ph idx="1"/>
          </p:nvPr>
        </p:nvGraphicFramePr>
        <p:xfrm>
          <a:off x="6300788" y="3348038"/>
          <a:ext cx="2555875" cy="3027365"/>
        </p:xfrm>
        <a:graphic>
          <a:graphicData uri="http://schemas.openxmlformats.org/drawingml/2006/table">
            <a:tbl>
              <a:tblPr/>
              <a:tblGrid>
                <a:gridCol w="1054100"/>
                <a:gridCol w="1501775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Teplota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C]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ýchlosť zvuku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[m/s]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331,8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334,9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337,9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341,0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344,0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347,0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350,1</a:t>
                      </a:r>
                      <a:endParaRPr kumimoji="0" lang="sk-SK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358775" y="1376363"/>
            <a:ext cx="8426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125" tIns="43063" rIns="86125" bIns="43063"/>
          <a:lstStyle/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 dirty="0">
                <a:latin typeface="Times New Roman" pitchFamily="18" charset="0"/>
              </a:rPr>
              <a:t>Je to rýchlosť, ktorou sa šíri zvukové vlnenie v pružnom prostredí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 dirty="0">
                <a:latin typeface="Times New Roman" pitchFamily="18" charset="0"/>
              </a:rPr>
              <a:t>Závisí od teploty, hustoty látky, ....</a:t>
            </a:r>
          </a:p>
          <a:p>
            <a:pPr marL="322263" indent="-322263" defTabSz="860425">
              <a:lnSpc>
                <a:spcPct val="90000"/>
              </a:lnSpc>
              <a:spcBef>
                <a:spcPct val="20000"/>
              </a:spcBef>
            </a:pPr>
            <a:r>
              <a:rPr lang="sk-SK" sz="2100" dirty="0">
                <a:latin typeface="Times New Roman" pitchFamily="18" charset="0"/>
              </a:rPr>
              <a:t>Pre plyny (teda aj vzduch) platí: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február 2010</a:t>
            </a: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77B1-0BD3-44FA-BE98-58916D22E103}" type="slidenum">
              <a:rPr lang="en-US"/>
              <a:pPr/>
              <a:t>9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3" y="188913"/>
            <a:ext cx="3132981" cy="2484003"/>
          </a:xfrm>
        </p:spPr>
        <p:txBody>
          <a:bodyPr/>
          <a:lstStyle/>
          <a:p>
            <a:r>
              <a:rPr lang="sk-SK" sz="3800" dirty="0">
                <a:solidFill>
                  <a:srgbClr val="0000FF"/>
                </a:solidFill>
              </a:rPr>
              <a:t>Frekvencia, perióda a vlnová dĺžka zvuku</a:t>
            </a:r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77" y="224644"/>
            <a:ext cx="5122929" cy="39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9821" name="Object 13"/>
          <p:cNvGraphicFramePr>
            <a:graphicFrameLocks noChangeAspect="1"/>
          </p:cNvGraphicFramePr>
          <p:nvPr>
            <p:ph idx="1"/>
          </p:nvPr>
        </p:nvGraphicFramePr>
        <p:xfrm>
          <a:off x="3239852" y="3573016"/>
          <a:ext cx="3207954" cy="2629503"/>
        </p:xfrm>
        <a:graphic>
          <a:graphicData uri="http://schemas.openxmlformats.org/presentationml/2006/ole">
            <p:oleObj spid="_x0000_s245762" name="Equation" r:id="rId4" imgW="1828800" imgH="1498320" progId="Equation.DSMT4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06413" marR="0" indent="0" algn="l" defTabSz="100965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06413" marR="0" indent="0" algn="l" defTabSz="100965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3716</Words>
  <Application>Microsoft Office PowerPoint</Application>
  <PresentationFormat>Prezentácia na obrazovke (4:3)</PresentationFormat>
  <Paragraphs>478</Paragraphs>
  <Slides>53</Slides>
  <Notes>9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53</vt:i4>
      </vt:variant>
    </vt:vector>
  </HeadingPairs>
  <TitlesOfParts>
    <vt:vector size="57" baseType="lpstr">
      <vt:lpstr>Blank Presentation</vt:lpstr>
      <vt:lpstr>Equation</vt:lpstr>
      <vt:lpstr>MathType 6.0 Equation</vt:lpstr>
      <vt:lpstr>SmartDraw</vt:lpstr>
      <vt:lpstr> Elektroakustika  L01: Základné pojmy  doc. Ing. Jozef Juhár, PhD.</vt:lpstr>
      <vt:lpstr>Akustika</vt:lpstr>
      <vt:lpstr>Zvuk</vt:lpstr>
      <vt:lpstr>Zvukové vlnenie</vt:lpstr>
      <vt:lpstr>Rovinná a guľová zvuková vlna</vt:lpstr>
      <vt:lpstr>Vlnoplocha, čelo vlny, zvukový lúč</vt:lpstr>
      <vt:lpstr>Akustické pole a veličiny (charakteristiky) akustického poľa</vt:lpstr>
      <vt:lpstr>Rýchlosť zvuku</vt:lpstr>
      <vt:lpstr>Frekvencia, perióda a vlnová dĺžka zvuku</vt:lpstr>
      <vt:lpstr>Vlnové dĺžky zvukového vlnenia rôznych frekvencií v prostredí s rovnakou rýchlosťou šírenia zvuku</vt:lpstr>
      <vt:lpstr>Vlnové dĺžky zvukového vlnenia rovnakých frekvencií v prostrediach s rôznou rýchlosťou šírenia zvuku</vt:lpstr>
      <vt:lpstr>Zvuk, ultrazvuk a infrazvuk</vt:lpstr>
      <vt:lpstr>Lineárna a nelineárne frekvenčné stupnice (škály)</vt:lpstr>
      <vt:lpstr>Frekvenčná závislosť akustického tlaku, zobrazená na lineárnej a nelineárnej  (logaritmickej) frekvenčnej stupnici</vt:lpstr>
      <vt:lpstr>Oktávové frekvenčné pásma</vt:lpstr>
      <vt:lpstr>Príklad: Frekvenčné pásma oktávovej škály</vt:lpstr>
      <vt:lpstr>Akustická výchylka – x(t), y(t), z(t), r(t)</vt:lpstr>
      <vt:lpstr>Lineárny oscilátor – matematický model pohybu hmotnej častice, prenášajúcej zvukovú vlnu</vt:lpstr>
      <vt:lpstr>Časový priebeh harmonického kmitania</vt:lpstr>
      <vt:lpstr>Akustická rýchlosť – v(t)</vt:lpstr>
      <vt:lpstr>Akustická rýchlosť – rýchlosť kmitania hmotného bodu</vt:lpstr>
      <vt:lpstr>Atmosférický (statický) tlak</vt:lpstr>
      <vt:lpstr>Akustický tlak - pA [Nm-2;Pa]</vt:lpstr>
      <vt:lpstr>Hladina akustického tlaku</vt:lpstr>
      <vt:lpstr>Akustický tlak a hladina akustického tlaku, zobrazená na nelineárnej  frekvenčnej stupnici</vt:lpstr>
      <vt:lpstr>Akustické tlaky a hladiny akustických tlakov</vt:lpstr>
      <vt:lpstr>Vlnová (merná akustická) impedancia</vt:lpstr>
      <vt:lpstr>Akustický výkon</vt:lpstr>
      <vt:lpstr>Akustický výkon</vt:lpstr>
      <vt:lpstr>Akustický výkon hudobných telies/nástrojov</vt:lpstr>
      <vt:lpstr>Akustická intenzita</vt:lpstr>
      <vt:lpstr>Hladina akustického výkonu a intenzity</vt:lpstr>
      <vt:lpstr>Inverse square law</vt:lpstr>
      <vt:lpstr>Inverse square law</vt:lpstr>
      <vt:lpstr>Odbory akustiky</vt:lpstr>
      <vt:lpstr>Odbory akustiky</vt:lpstr>
      <vt:lpstr>Elektroakustický systém</vt:lpstr>
      <vt:lpstr>Typické časti elektroakustického systému</vt:lpstr>
      <vt:lpstr>Zdroj zvuku</vt:lpstr>
      <vt:lpstr>Akustické pole</vt:lpstr>
      <vt:lpstr>Akustický prijímač</vt:lpstr>
      <vt:lpstr>Akustické vysielače</vt:lpstr>
      <vt:lpstr>Elektromechanický menič</vt:lpstr>
      <vt:lpstr>Prenosová cesta</vt:lpstr>
      <vt:lpstr>Prijímateľ zvuku: človek</vt:lpstr>
      <vt:lpstr>Subsystémy zvukového systému</vt:lpstr>
      <vt:lpstr>Charakteristiky elektroakustického systému</vt:lpstr>
      <vt:lpstr>Príklad Amplitúdová frekvenčná charakteristika nízkotónového reproduktora v zatvorenej ozvučnici</vt:lpstr>
      <vt:lpstr>Príklad Smerová charakteristika nízkotónového reproduktora</vt:lpstr>
      <vt:lpstr>Príklad Časový priebeh zvukového signálu pri meraní doby dozvuku</vt:lpstr>
      <vt:lpstr>Príklad Krivky rovnakej hlasitosti</vt:lpstr>
      <vt:lpstr>Kontrolné otázky</vt:lpstr>
      <vt:lpstr>Snímka 53</vt:lpstr>
    </vt:vector>
  </TitlesOfParts>
  <Company>KEMT FEI TU Košice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Slovak Continuous-Digit Recognition Systemmmm</dc:title>
  <dc:creator>Jozef Juhár</dc:creator>
  <cp:lastModifiedBy>Juhar</cp:lastModifiedBy>
  <cp:revision>879</cp:revision>
  <cp:lastPrinted>1999-09-09T10:09:00Z</cp:lastPrinted>
  <dcterms:created xsi:type="dcterms:W3CDTF">1999-09-08T14:46:30Z</dcterms:created>
  <dcterms:modified xsi:type="dcterms:W3CDTF">2012-02-20T11:51:09Z</dcterms:modified>
</cp:coreProperties>
</file>