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2" r:id="rId2"/>
    <p:sldId id="258" r:id="rId3"/>
    <p:sldId id="284" r:id="rId4"/>
    <p:sldId id="262" r:id="rId5"/>
    <p:sldId id="274" r:id="rId6"/>
    <p:sldId id="263" r:id="rId7"/>
    <p:sldId id="266" r:id="rId8"/>
    <p:sldId id="261" r:id="rId9"/>
    <p:sldId id="267" r:id="rId10"/>
    <p:sldId id="268" r:id="rId11"/>
    <p:sldId id="270" r:id="rId12"/>
    <p:sldId id="269" r:id="rId13"/>
    <p:sldId id="265" r:id="rId14"/>
    <p:sldId id="271" r:id="rId15"/>
    <p:sldId id="279" r:id="rId16"/>
    <p:sldId id="285" r:id="rId17"/>
    <p:sldId id="272" r:id="rId18"/>
    <p:sldId id="273" r:id="rId19"/>
    <p:sldId id="278" r:id="rId20"/>
    <p:sldId id="280" r:id="rId21"/>
    <p:sldId id="276" r:id="rId22"/>
    <p:sldId id="281" r:id="rId23"/>
    <p:sldId id="277" r:id="rId24"/>
    <p:sldId id="286" r:id="rId25"/>
    <p:sldId id="260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0099"/>
    <a:srgbClr val="339F33"/>
    <a:srgbClr val="FFCC99"/>
    <a:srgbClr val="FFFFFF"/>
    <a:srgbClr val="FFCC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96" autoAdjust="0"/>
    <p:restoredTop sz="94660" autoAdjust="0"/>
  </p:normalViewPr>
  <p:slideViewPr>
    <p:cSldViewPr snapToGrid="0" snapToObjects="1">
      <p:cViewPr varScale="1">
        <p:scale>
          <a:sx n="89" d="100"/>
          <a:sy n="89" d="100"/>
        </p:scale>
        <p:origin x="-119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895B7C-997F-462F-9271-B92A9AB96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58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21042-1729-4E98-A917-A39F1666FEE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16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4F005-A09A-4B0D-8888-5EE1C010C75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16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CBC76-85F4-43F3-8FEE-67DF83376ED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69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9691A-51E1-4EAD-9B19-4AED6AC1148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91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AB567-B170-4D59-B92D-6B6020DCF9E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85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789A7-4BBA-4D71-BF38-6DD178B01EC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43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6DA4F-13D5-4807-BED2-2DD55001775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67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AE57E-7EC0-4F8D-BBCF-142089BDE4C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44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25F98-97DD-47F8-B8DF-03A70B5BB15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46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A6A74-7ADA-47C5-9AE6-CCE36C8DE2D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12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0ABC6-81FE-469D-8744-1AC5C1D9680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97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FFFF64-CDE1-4A91-A5E3-BBFBA4FFD0D6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.983" TargetMode="External"/><Relationship Id="rId7" Type="http://schemas.openxmlformats.org/officeDocument/2006/relationships/hyperlink" Target="http://en.wikipedia.org/wiki/SCTE" TargetMode="External"/><Relationship Id="rId2" Type="http://schemas.openxmlformats.org/officeDocument/2006/relationships/hyperlink" Target="http://en.wikipedia.org/wiki/ITU-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EEE_802.3ah" TargetMode="External"/><Relationship Id="rId5" Type="http://schemas.openxmlformats.org/officeDocument/2006/relationships/hyperlink" Target="http://en.wikipedia.org/wiki/IEEE" TargetMode="External"/><Relationship Id="rId4" Type="http://schemas.openxmlformats.org/officeDocument/2006/relationships/hyperlink" Target="http://en.wikipedia.org/wiki/G.98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PrS_pojmy.doc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2.wmf"/><Relationship Id="rId26" Type="http://schemas.openxmlformats.org/officeDocument/2006/relationships/image" Target="../media/image26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29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25.wmf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28" Type="http://schemas.openxmlformats.org/officeDocument/2006/relationships/oleObject" Target="../embeddings/oleObject17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Relationship Id="rId27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g.abdn.ac.uk/users/gorry/course/lan-pages/mac.html" TargetMode="External"/><Relationship Id="rId2" Type="http://schemas.openxmlformats.org/officeDocument/2006/relationships/hyperlink" Target="http://en.wikipedia.org/wiki/Image:Tdma-frame-structure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wmf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3CA7-742A-4B78-84F7-D718CFF9EFDC}" type="slidenum">
              <a:rPr lang="cs-CZ"/>
              <a:pPr/>
              <a:t>1</a:t>
            </a:fld>
            <a:endParaRPr lang="cs-CZ" dirty="0"/>
          </a:p>
        </p:txBody>
      </p:sp>
      <p:pic>
        <p:nvPicPr>
          <p:cNvPr id="34818" name="Picture 2" descr="A0000001"/>
          <p:cNvPicPr>
            <a:picLocks noChangeAspect="1" noChangeArrowheads="1"/>
          </p:cNvPicPr>
          <p:nvPr/>
        </p:nvPicPr>
        <p:blipFill>
          <a:blip r:embed="rId2">
            <a:lum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8546"/>
            <a:ext cx="5184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636838"/>
            <a:ext cx="5287962" cy="100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sk-SK" dirty="0"/>
              <a:t>Prístupové </a:t>
            </a:r>
            <a:r>
              <a:rPr lang="sk-SK" dirty="0" err="1"/>
              <a:t>siet</a:t>
            </a:r>
            <a:r>
              <a:rPr lang="en-US" dirty="0"/>
              <a:t>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432175"/>
            <a:ext cx="5794375" cy="1797050"/>
          </a:xfrm>
        </p:spPr>
        <p:txBody>
          <a:bodyPr/>
          <a:lstStyle/>
          <a:p>
            <a:r>
              <a:rPr lang="sk-SK" dirty="0"/>
              <a:t>prednášky </a:t>
            </a:r>
            <a:r>
              <a:rPr lang="en-US" dirty="0" smtClean="0"/>
              <a:t>2014/15 </a:t>
            </a:r>
            <a:r>
              <a:rPr lang="sk-SK" dirty="0"/>
              <a:t>- Z</a:t>
            </a:r>
            <a:r>
              <a:rPr lang="en-US" dirty="0"/>
              <a:t>S</a:t>
            </a:r>
            <a:endParaRPr lang="sk-SK" dirty="0"/>
          </a:p>
          <a:p>
            <a:r>
              <a:rPr lang="sk-SK" dirty="0"/>
              <a:t>časť 2: Prístupové siete</a:t>
            </a:r>
            <a:endParaRPr lang="en-US" dirty="0"/>
          </a:p>
          <a:p>
            <a:r>
              <a:rPr lang="en-US" dirty="0"/>
              <a:t>		</a:t>
            </a:r>
            <a:r>
              <a:rPr lang="sk-SK" dirty="0"/>
              <a:t>(Access </a:t>
            </a:r>
            <a:r>
              <a:rPr lang="sk-SK" dirty="0" err="1"/>
              <a:t>Networks</a:t>
            </a:r>
            <a:r>
              <a:rPr lang="sk-SK" dirty="0" smtClean="0"/>
              <a:t>)</a:t>
            </a:r>
            <a:endParaRPr lang="en-US" dirty="0" smtClean="0"/>
          </a:p>
          <a:p>
            <a:endParaRPr lang="en-US" dirty="0"/>
          </a:p>
          <a:p>
            <a:r>
              <a:rPr lang="sk-SK" i="1" dirty="0" smtClean="0">
                <a:latin typeface="Brush Script MT" panose="03060802040406070304" pitchFamily="66" charset="0"/>
                <a:cs typeface="Adobe Arabic" pitchFamily="18" charset="-78"/>
              </a:rPr>
              <a:t>Lˇ. Maceková</a:t>
            </a:r>
            <a:endParaRPr lang="en-US" i="1" dirty="0">
              <a:latin typeface="Brush Script MT" panose="03060802040406070304" pitchFamily="66" charset="0"/>
              <a:cs typeface="Adobe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9EE-E361-4CBC-9D3E-623E9C2DD2EB}" type="slidenum">
              <a:rPr lang="cs-CZ"/>
              <a:pPr/>
              <a:t>10</a:t>
            </a:fld>
            <a:endParaRPr lang="cs-CZ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0500" y="104775"/>
            <a:ext cx="849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Metódy prístupu na spoločné prenosové médium</a:t>
            </a: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pokračovanie</a:t>
            </a:r>
            <a:endParaRPr lang="cs-CZ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23850" y="1196975"/>
            <a:ext cx="7848600" cy="588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 b="1">
                <a:solidFill>
                  <a:srgbClr val="FF0000"/>
                </a:solidFill>
              </a:rPr>
              <a:t>Deterministické prístupové metódy</a:t>
            </a:r>
            <a:endParaRPr lang="cs-CZ" sz="320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79388" y="2133600"/>
            <a:ext cx="8964612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v PrS sú uprednostňované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bez kolízií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1"/>
              <a:t>systémy prideľovania prístupového práva</a:t>
            </a:r>
            <a:r>
              <a:rPr lang="sk-SK"/>
              <a:t> v rámci zlomku prenosovej kapacity: </a:t>
            </a:r>
          </a:p>
          <a:p>
            <a:pPr>
              <a:spcBef>
                <a:spcPct val="50000"/>
              </a:spcBef>
            </a:pPr>
            <a:r>
              <a:rPr lang="sk-SK"/>
              <a:t>              - multiplexné metódy – s pevným priradením </a:t>
            </a:r>
            <a:r>
              <a:rPr lang="en-US"/>
              <a:t>(TDMA, FDMA, WDMA, CDMA)</a:t>
            </a:r>
            <a:r>
              <a:rPr lang="sk-SK"/>
              <a:t> 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sk-SK"/>
              <a:t> prideľovanie na požiadanie (napr. Roll Call Polling); centrálne prideľovanie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sk-SK"/>
              <a:t> štandardizované „tokenové“ metódy: </a:t>
            </a:r>
            <a:r>
              <a:rPr lang="sk-SK" b="1"/>
              <a:t>Token Ring</a:t>
            </a:r>
            <a:r>
              <a:rPr lang="sk-SK"/>
              <a:t> (pre kruhovú topológiu, IEEE 802.4), </a:t>
            </a:r>
            <a:r>
              <a:rPr lang="sk-SK" b="1"/>
              <a:t>Token Bus</a:t>
            </a:r>
            <a:r>
              <a:rPr lang="sk-SK"/>
              <a:t> (pre zbernicovú top.); </a:t>
            </a:r>
            <a:r>
              <a:rPr lang="sk-SK" i="1" u="sng"/>
              <a:t>token</a:t>
            </a:r>
            <a:r>
              <a:rPr lang="sk-SK"/>
              <a:t>=špeciálne dátové slovo . . .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sk-SK"/>
              <a:t> metódy s rezerváciou prenosovej kapacity (bit-mapové protokoly) viď obr. 2.5 na ďalšej str.</a:t>
            </a:r>
            <a:endParaRPr lang="cs-CZ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68313" y="6078538"/>
            <a:ext cx="684053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výhody – zanedbateľná chybovosť, ideálne správanie sa siete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 nevýhody – zbytočné oneskorenie ...</a:t>
            </a:r>
            <a:endParaRPr lang="cs-CZ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468313" y="3565525"/>
            <a:ext cx="684212" cy="72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468313" y="3989388"/>
            <a:ext cx="684212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468313" y="4294188"/>
            <a:ext cx="684212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468313" y="4294188"/>
            <a:ext cx="684212" cy="1100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FD4C-C6C6-40C8-B435-8321711E89E4}" type="slidenum">
              <a:rPr lang="cs-CZ"/>
              <a:pPr/>
              <a:t>11</a:t>
            </a:fld>
            <a:endParaRPr lang="cs-CZ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116013" y="4365625"/>
            <a:ext cx="7632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03288" indent="-903288">
              <a:defRPr>
                <a:solidFill>
                  <a:schemeClr val="tx1"/>
                </a:solidFill>
                <a:latin typeface="Arial" charset="0"/>
              </a:defRPr>
            </a:lvl1pPr>
            <a:lvl2pPr marL="1163638">
              <a:defRPr>
                <a:solidFill>
                  <a:schemeClr val="tx1"/>
                </a:solidFill>
                <a:latin typeface="Arial" charset="0"/>
              </a:defRPr>
            </a:lvl2pPr>
            <a:lvl3pPr marL="1343025">
              <a:defRPr>
                <a:solidFill>
                  <a:schemeClr val="tx1"/>
                </a:solidFill>
                <a:latin typeface="Arial" charset="0"/>
              </a:defRPr>
            </a:lvl3pPr>
            <a:lvl4pPr marL="15224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/>
              <a:t>Obr. 2.5 </a:t>
            </a:r>
            <a:r>
              <a:rPr lang="sk-SK" dirty="0" smtClean="0"/>
              <a:t>Príklady </a:t>
            </a:r>
            <a:r>
              <a:rPr lang="sk-SK" dirty="0"/>
              <a:t>protokolu s rezerváciou kapacity prenosového média </a:t>
            </a:r>
            <a:r>
              <a:rPr lang="en-US" dirty="0"/>
              <a:t>[2]</a:t>
            </a:r>
            <a:endParaRPr lang="cs-CZ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848600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A0B4-A183-493C-8C20-C3CF56910383}" type="slidenum">
              <a:rPr lang="cs-CZ"/>
              <a:pPr/>
              <a:t>12</a:t>
            </a:fld>
            <a:endParaRPr lang="cs-CZ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424863" cy="1076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>
                <a:solidFill>
                  <a:srgbClr val="FF0000"/>
                </a:solidFill>
              </a:rPr>
              <a:t>Multiplexy ako metódy prístupu k spoločnému prenosovému médiu v PrS</a:t>
            </a:r>
            <a:endParaRPr lang="cs-CZ" sz="320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95288" y="1773238"/>
            <a:ext cx="316865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/>
              <a:t>TDMA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sk-SK" sz="2400"/>
              <a:t>– prístup v rámci určitej časti časového okna</a:t>
            </a:r>
            <a:endParaRPr lang="cs-CZ" sz="2400" b="1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84313"/>
            <a:ext cx="3438525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042988" y="5942013"/>
            <a:ext cx="3024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 2.6</a:t>
            </a:r>
            <a:r>
              <a:rPr lang="en-US"/>
              <a:t> Princ</a:t>
            </a:r>
            <a:r>
              <a:rPr lang="sk-SK"/>
              <a:t>íp TDMA</a:t>
            </a:r>
            <a:endParaRPr lang="cs-CZ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39750" y="3500438"/>
            <a:ext cx="316865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 sz="2400"/>
              <a:t>orientovaný </a:t>
            </a:r>
            <a:r>
              <a:rPr lang="sk-SK" sz="2400" b="1"/>
              <a:t>bitovo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2400"/>
              <a:t>orientovaný </a:t>
            </a:r>
            <a:r>
              <a:rPr lang="sk-SK" sz="2400" b="1"/>
              <a:t>blokovo</a:t>
            </a:r>
            <a:r>
              <a:rPr lang="sk-SK" sz="2400"/>
              <a:t> (viď obr. 2.7)</a:t>
            </a:r>
            <a:endParaRPr lang="cs-CZ" sz="2400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468313" y="3716338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468313" y="4005263"/>
            <a:ext cx="14287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CAF8-7FC2-4842-B1D9-B6B69B9A039F}" type="slidenum">
              <a:rPr lang="cs-CZ"/>
              <a:pPr/>
              <a:t>13</a:t>
            </a:fld>
            <a:endParaRPr lang="cs-CZ"/>
          </a:p>
        </p:txBody>
      </p:sp>
      <p:pic>
        <p:nvPicPr>
          <p:cNvPr id="15364" name="Picture 4" descr="Tdma-frame-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68263"/>
            <a:ext cx="6707187" cy="465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3313113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 </a:t>
            </a:r>
            <a:r>
              <a:rPr lang="en-US" b="1"/>
              <a:t>TDMA</a:t>
            </a:r>
            <a:r>
              <a:rPr lang="sk-SK" b="1"/>
              <a:t> </a:t>
            </a:r>
          </a:p>
          <a:p>
            <a:pPr>
              <a:spcBef>
                <a:spcPct val="50000"/>
              </a:spcBef>
            </a:pPr>
            <a:r>
              <a:rPr lang="sk-SK"/>
              <a:t> </a:t>
            </a:r>
            <a:r>
              <a:rPr lang="sk-SK" b="1"/>
              <a:t>orientovaný blokovo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042988" y="3933825"/>
            <a:ext cx="15843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 2.</a:t>
            </a:r>
            <a:r>
              <a:rPr lang="sk-SK" b="1"/>
              <a:t>7  </a:t>
            </a:r>
            <a:r>
              <a:rPr lang="en-US"/>
              <a:t>[4]</a:t>
            </a:r>
            <a:endParaRPr lang="cs-CZ"/>
          </a:p>
        </p:txBody>
      </p:sp>
      <p:pic>
        <p:nvPicPr>
          <p:cNvPr id="15371" name="Picture 11" descr="m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61025"/>
            <a:ext cx="6335712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95288" y="5084763"/>
            <a:ext cx="8569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s prideľovaním kapacity </a:t>
            </a:r>
            <a:r>
              <a:rPr lang="sk-SK" b="1" i="1"/>
              <a:t>pevným </a:t>
            </a:r>
            <a:r>
              <a:rPr lang="sk-SK"/>
              <a:t>(v pevných rámcoch ) / </a:t>
            </a:r>
            <a:r>
              <a:rPr lang="sk-SK" b="1" i="1"/>
              <a:t>dynamickým </a:t>
            </a:r>
            <a:r>
              <a:rPr lang="sk-SK"/>
              <a:t> (</a:t>
            </a:r>
            <a:r>
              <a:rPr lang="sk-SK" b="1"/>
              <a:t>ATM</a:t>
            </a:r>
            <a:r>
              <a:rPr lang="sk-SK"/>
              <a:t>)</a:t>
            </a:r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H="1">
            <a:off x="5148263" y="5373688"/>
            <a:ext cx="1444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23850" y="6308725"/>
            <a:ext cx="6480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2.8</a:t>
            </a:r>
            <a:r>
              <a:rPr lang="sk-SK"/>
              <a:t> </a:t>
            </a:r>
            <a:r>
              <a:rPr lang="en-US"/>
              <a:t>MAC – usporiadanie  d</a:t>
            </a:r>
            <a:r>
              <a:rPr lang="sk-SK"/>
              <a:t>át v pakete </a:t>
            </a:r>
            <a:r>
              <a:rPr lang="en-US"/>
              <a:t>[5]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6804025" y="1308100"/>
            <a:ext cx="1930400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/>
              <a:t>Rámce rozdelené do časových slotov;každý slot pre iného užívateľa</a:t>
            </a:r>
            <a:endParaRPr lang="cs-CZ" sz="1600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7034213" y="68263"/>
            <a:ext cx="1930400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/>
              <a:t>Dátový tok rozdelený do časových rámcov (frames)</a:t>
            </a:r>
            <a:endParaRPr lang="cs-CZ" sz="1600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983413" y="2751138"/>
            <a:ext cx="2160587" cy="155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/>
              <a:t>Ak je to potrebné, časové sloty okrem dát obsahujú ochranný interval (guard period) pre synchronizáciu</a:t>
            </a:r>
            <a:endParaRPr lang="cs-CZ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479B-3E73-4FFB-A49F-09E9C4A109AA}" type="slidenum">
              <a:rPr lang="cs-CZ"/>
              <a:pPr/>
              <a:t>14</a:t>
            </a:fld>
            <a:endParaRPr lang="cs-CZ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95288" y="260350"/>
            <a:ext cx="8208962" cy="5400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00113" y="476250"/>
            <a:ext cx="575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3200" b="1"/>
              <a:t>FDMA  . . .</a:t>
            </a:r>
            <a:endParaRPr lang="cs-CZ" sz="3200" b="1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971550" y="1341438"/>
            <a:ext cx="74882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frekvenčné pásmo rozdelené na segmenty (pre jednotlivé kanály) –každý účastník má pridelený iný frekv. kanál – medzi nimi sú ochranné pásma – použitie v kombinácii s inými prístup. metódami (TDMA, WDMA, ...)</a:t>
            </a:r>
          </a:p>
        </p:txBody>
      </p:sp>
      <p:pic>
        <p:nvPicPr>
          <p:cNvPr id="32770" name="Picture 2" descr="http://t0.gstatic.com/images?q=tbn:ANd9GcQxiySse-YtywBHIqQ38LfpNpy4bE4-LtEpn1DBDKjhqesyeG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016" y="2548108"/>
            <a:ext cx="3709115" cy="298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478073" y="5199360"/>
            <a:ext cx="177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Obr</a:t>
            </a:r>
            <a:r>
              <a:rPr lang="en-US" sz="1200" dirty="0" smtClean="0"/>
              <a:t>.  -</a:t>
            </a:r>
            <a:r>
              <a:rPr lang="en-US" sz="1200" dirty="0" err="1" smtClean="0"/>
              <a:t>zdroj</a:t>
            </a:r>
            <a:r>
              <a:rPr lang="en-US" sz="1200" dirty="0" smtClean="0"/>
              <a:t>- </a:t>
            </a:r>
            <a:r>
              <a:rPr lang="en-US" sz="1200" dirty="0" err="1" smtClean="0"/>
              <a:t>K.Bryson</a:t>
            </a:r>
            <a:r>
              <a:rPr lang="en-US" sz="1200" dirty="0" smtClean="0"/>
              <a:t>, </a:t>
            </a:r>
            <a:r>
              <a:rPr lang="en-US" sz="1200" dirty="0" err="1" smtClean="0"/>
              <a:t>A.Chen</a:t>
            </a:r>
            <a:r>
              <a:rPr lang="en-US" sz="1200" dirty="0" smtClean="0"/>
              <a:t>, </a:t>
            </a:r>
            <a:r>
              <a:rPr lang="en-US" sz="1200" dirty="0" err="1" smtClean="0"/>
              <a:t>A,Wan</a:t>
            </a:r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B30F-8854-4A5D-ADB6-555DF3CA0989}" type="slidenum">
              <a:rPr lang="cs-CZ"/>
              <a:pPr/>
              <a:t>15</a:t>
            </a:fld>
            <a:endParaRPr lang="cs-CZ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68300"/>
            <a:ext cx="9144000" cy="6192838"/>
          </a:xfrm>
          <a:prstGeom prst="rect">
            <a:avLst/>
          </a:prstGeom>
          <a:gradFill rotWithShape="1">
            <a:gsLst>
              <a:gs pos="0">
                <a:srgbClr val="000082">
                  <a:alpha val="57001"/>
                </a:srgbClr>
              </a:gs>
              <a:gs pos="15000">
                <a:srgbClr val="66008F">
                  <a:alpha val="61800"/>
                </a:srgbClr>
              </a:gs>
              <a:gs pos="32499">
                <a:srgbClr val="BA0066">
                  <a:alpha val="67400"/>
                </a:srgbClr>
              </a:gs>
              <a:gs pos="45000">
                <a:srgbClr val="FF0000">
                  <a:alpha val="71400"/>
                </a:srgbClr>
              </a:gs>
              <a:gs pos="50000">
                <a:srgbClr val="FF8200">
                  <a:alpha val="73000"/>
                </a:srgbClr>
              </a:gs>
              <a:gs pos="55001">
                <a:srgbClr val="FF0000">
                  <a:alpha val="71400"/>
                </a:srgbClr>
              </a:gs>
              <a:gs pos="67501">
                <a:srgbClr val="BA0066">
                  <a:alpha val="67400"/>
                </a:srgbClr>
              </a:gs>
              <a:gs pos="85000">
                <a:srgbClr val="66008F">
                  <a:alpha val="61800"/>
                </a:srgbClr>
              </a:gs>
              <a:gs pos="100000">
                <a:srgbClr val="000082">
                  <a:alpha val="57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1908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3200" b="1">
                <a:solidFill>
                  <a:schemeClr val="bg1"/>
                </a:solidFill>
              </a:rPr>
              <a:t>WDMA</a:t>
            </a:r>
            <a:endParaRPr lang="cs-CZ" sz="3200" b="1">
              <a:solidFill>
                <a:schemeClr val="bg1"/>
              </a:solidFill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411413" y="692150"/>
            <a:ext cx="568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000">
                <a:solidFill>
                  <a:schemeClr val="bg1"/>
                </a:solidFill>
              </a:rPr>
              <a:t>= Wave length Division Multiple Access</a:t>
            </a:r>
            <a:endParaRPr lang="cs-CZ" sz="2000">
              <a:solidFill>
                <a:schemeClr val="bg1"/>
              </a:solidFill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00213"/>
            <a:ext cx="6696075" cy="4316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763713" y="5949950"/>
            <a:ext cx="784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000" b="1">
                <a:solidFill>
                  <a:srgbClr val="FFFF00"/>
                </a:solidFill>
              </a:rPr>
              <a:t>Obr. 2.9 </a:t>
            </a:r>
            <a:r>
              <a:rPr lang="en-US" sz="2000">
                <a:solidFill>
                  <a:srgbClr val="FFFF00"/>
                </a:solidFill>
              </a:rPr>
              <a:t>S</a:t>
            </a:r>
            <a:r>
              <a:rPr lang="sk-SK" sz="2000">
                <a:solidFill>
                  <a:srgbClr val="FFFF00"/>
                </a:solidFill>
              </a:rPr>
              <a:t>ystém WDMA PON </a:t>
            </a:r>
            <a:r>
              <a:rPr lang="en-US" sz="2000">
                <a:solidFill>
                  <a:srgbClr val="FFFF00"/>
                </a:solidFill>
              </a:rPr>
              <a:t>[6]. PON=Passive Optical Network</a:t>
            </a:r>
            <a:endParaRPr lang="cs-CZ" sz="2000">
              <a:solidFill>
                <a:srgbClr val="FFFF00"/>
              </a:solidFill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68313" y="4724400"/>
            <a:ext cx="18002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j</a:t>
            </a:r>
            <a:r>
              <a:rPr lang="sk-SK">
                <a:solidFill>
                  <a:schemeClr val="bg1"/>
                </a:solidFill>
              </a:rPr>
              <a:t>ednoúsekový WDMA (bez prevodov)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68313" y="5734050"/>
            <a:ext cx="165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bg1"/>
                </a:solidFill>
              </a:rPr>
              <a:t>viacúsekový WDMA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250825" y="4941888"/>
            <a:ext cx="21590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250825" y="5661025"/>
            <a:ext cx="21748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0" y="1700213"/>
            <a:ext cx="19796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k-SK">
                <a:solidFill>
                  <a:schemeClr val="bg1"/>
                </a:solidFill>
              </a:rPr>
              <a:t> </a:t>
            </a:r>
            <a:r>
              <a:rPr lang="sk-SK" b="1" i="1">
                <a:solidFill>
                  <a:schemeClr val="bg1"/>
                </a:solidFill>
              </a:rPr>
              <a:t>optické okná </a:t>
            </a:r>
            <a:r>
              <a:rPr lang="sk-SK">
                <a:solidFill>
                  <a:schemeClr val="bg1"/>
                </a:solidFill>
              </a:rPr>
              <a:t>(850nm,1300nm,1550nm)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-36513" y="3257550"/>
            <a:ext cx="233997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k-SK">
                <a:solidFill>
                  <a:schemeClr val="bg1"/>
                </a:solidFill>
              </a:rPr>
              <a:t> HDWDMA =</a:t>
            </a:r>
            <a:r>
              <a:rPr lang="en-US">
                <a:solidFill>
                  <a:schemeClr val="bg1"/>
                </a:solidFill>
              </a:rPr>
              <a:t>HighDensityWDMA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0" y="1125538"/>
            <a:ext cx="9145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000">
                <a:solidFill>
                  <a:schemeClr val="bg1"/>
                </a:solidFill>
              </a:rPr>
              <a:t>- každý terminál má svoj kanál, t.j. svoju vlnovú dĺžku </a:t>
            </a:r>
            <a:r>
              <a:rPr lang="el-GR" sz="2000" u="sng">
                <a:solidFill>
                  <a:schemeClr val="bg1"/>
                </a:solidFill>
              </a:rPr>
              <a:t>λ </a:t>
            </a:r>
            <a:r>
              <a:rPr lang="sk-SK" sz="2000">
                <a:solidFill>
                  <a:schemeClr val="bg1"/>
                </a:solidFill>
              </a:rPr>
              <a:t>; opt.MUX resp. splitter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0" y="5445125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-</a:t>
            </a:r>
            <a:endParaRPr lang="cs-CZ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250825" y="2616200"/>
            <a:ext cx="2339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k-SK">
                <a:solidFill>
                  <a:schemeClr val="bg1"/>
                </a:solidFill>
              </a:rPr>
              <a:t> DWDMA =</a:t>
            </a:r>
            <a:r>
              <a:rPr lang="en-US">
                <a:solidFill>
                  <a:schemeClr val="bg1"/>
                </a:solidFill>
              </a:rPr>
              <a:t>Dens</a:t>
            </a:r>
            <a:r>
              <a:rPr lang="sk-SK">
                <a:solidFill>
                  <a:schemeClr val="bg1"/>
                </a:solidFill>
              </a:rPr>
              <a:t>e </a:t>
            </a:r>
            <a:r>
              <a:rPr lang="en-US">
                <a:solidFill>
                  <a:schemeClr val="bg1"/>
                </a:solidFill>
              </a:rPr>
              <a:t>WDMA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50825" y="3898900"/>
            <a:ext cx="2017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k-SK">
                <a:solidFill>
                  <a:schemeClr val="bg1"/>
                </a:solidFill>
              </a:rPr>
              <a:t> CWDMA =Coarse </a:t>
            </a:r>
            <a:r>
              <a:rPr lang="en-US">
                <a:solidFill>
                  <a:schemeClr val="bg1"/>
                </a:solidFill>
              </a:rPr>
              <a:t>WDMA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66">
                <a:gamma/>
                <a:shade val="46275"/>
                <a:invGamma/>
              </a:srgbClr>
            </a:gs>
            <a:gs pos="50000">
              <a:srgbClr val="FF0066"/>
            </a:gs>
            <a:gs pos="100000">
              <a:srgbClr val="FF0066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5981-8D74-458C-89CB-26DD112E6BA7}" type="slidenum">
              <a:rPr lang="cs-CZ"/>
              <a:pPr/>
              <a:t>16</a:t>
            </a:fld>
            <a:endParaRPr lang="cs-CZ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206375" y="187325"/>
            <a:ext cx="8559800" cy="6261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sk-SK" sz="1400" b="1">
                <a:solidFill>
                  <a:schemeClr val="bg1"/>
                </a:solidFill>
              </a:rPr>
              <a:t>Š</a:t>
            </a:r>
            <a:r>
              <a:rPr lang="cs-CZ" sz="1400" b="1">
                <a:solidFill>
                  <a:schemeClr val="bg1"/>
                </a:solidFill>
              </a:rPr>
              <a:t>tandard</a:t>
            </a:r>
            <a:r>
              <a:rPr lang="en-US" sz="1400" b="1">
                <a:solidFill>
                  <a:schemeClr val="bg1"/>
                </a:solidFill>
              </a:rPr>
              <a:t>y</a:t>
            </a:r>
            <a:endParaRPr lang="cs-CZ" sz="1400" b="1">
              <a:solidFill>
                <a:schemeClr val="bg1"/>
              </a:solidFill>
            </a:endParaRPr>
          </a:p>
          <a:p>
            <a:pPr algn="ctr"/>
            <a:r>
              <a:rPr lang="cs-CZ" sz="1400">
                <a:solidFill>
                  <a:schemeClr val="bg1"/>
                </a:solidFill>
                <a:hlinkClick r:id="rId2" tooltip="ITU-T"/>
              </a:rPr>
              <a:t>ITU-T</a:t>
            </a:r>
            <a:r>
              <a:rPr lang="cs-CZ" sz="1400">
                <a:solidFill>
                  <a:schemeClr val="bg1"/>
                </a:solidFill>
              </a:rPr>
              <a:t> </a:t>
            </a:r>
            <a:r>
              <a:rPr lang="cs-CZ" sz="1400">
                <a:solidFill>
                  <a:schemeClr val="bg1"/>
                </a:solidFill>
                <a:hlinkClick r:id="rId3" tooltip="G.983"/>
              </a:rPr>
              <a:t>G.983</a:t>
            </a:r>
            <a:r>
              <a:rPr lang="cs-CZ" sz="140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cs-CZ" sz="1400" b="1">
                <a:solidFill>
                  <a:schemeClr val="bg1"/>
                </a:solidFill>
              </a:rPr>
              <a:t>APON</a:t>
            </a:r>
            <a:r>
              <a:rPr lang="cs-CZ" sz="1400">
                <a:solidFill>
                  <a:schemeClr val="bg1"/>
                </a:solidFill>
              </a:rPr>
              <a:t> (ATM Passive Optical Network) </a:t>
            </a:r>
            <a:r>
              <a:rPr lang="en-US" sz="1400">
                <a:solidFill>
                  <a:schemeClr val="bg1"/>
                </a:solidFill>
              </a:rPr>
              <a:t>-</a:t>
            </a:r>
            <a:r>
              <a:rPr lang="sk-SK" sz="1400">
                <a:solidFill>
                  <a:schemeClr val="bg1"/>
                </a:solidFill>
              </a:rPr>
              <a:t> prvý štandard v oblasti PON – hlavne pre aplikácie pre firmy; je založený na ATM</a:t>
            </a:r>
          </a:p>
          <a:p>
            <a:pPr lvl="1" algn="ctr"/>
            <a:r>
              <a:rPr lang="cs-CZ" sz="1400" b="1">
                <a:solidFill>
                  <a:schemeClr val="bg1"/>
                </a:solidFill>
              </a:rPr>
              <a:t>BPON</a:t>
            </a:r>
            <a:r>
              <a:rPr lang="cs-CZ" sz="1400">
                <a:solidFill>
                  <a:schemeClr val="bg1"/>
                </a:solidFill>
              </a:rPr>
              <a:t> (Broadband PON) </a:t>
            </a:r>
            <a:r>
              <a:rPr lang="en-US" sz="1400">
                <a:solidFill>
                  <a:schemeClr val="bg1"/>
                </a:solidFill>
              </a:rPr>
              <a:t>–</a:t>
            </a:r>
            <a:r>
              <a:rPr lang="cs-CZ" sz="1400">
                <a:solidFill>
                  <a:schemeClr val="bg1"/>
                </a:solidFill>
              </a:rPr>
              <a:t> štandard založený na APON. Pridáva podporu pre WDM, dynamickú alokáciu šírky pásma při vyšších nárokoch upstreamu. Bol vytvorený tiež štandardný manažérsky interfejs zvaný OMCI, a to medzi OLT a ONU/ONT, umožňujúci siete so zmiešanými  poskytovateľmi.</a:t>
            </a:r>
          </a:p>
          <a:p>
            <a:pPr algn="ctr"/>
            <a:r>
              <a:rPr lang="cs-CZ" sz="1400">
                <a:solidFill>
                  <a:schemeClr val="bg1"/>
                </a:solidFill>
                <a:hlinkClick r:id="rId2" tooltip="ITU-T"/>
              </a:rPr>
              <a:t>ITU-T</a:t>
            </a:r>
            <a:r>
              <a:rPr lang="cs-CZ" sz="1400">
                <a:solidFill>
                  <a:schemeClr val="bg1"/>
                </a:solidFill>
              </a:rPr>
              <a:t> </a:t>
            </a:r>
            <a:r>
              <a:rPr lang="cs-CZ" sz="1400">
                <a:solidFill>
                  <a:schemeClr val="bg1"/>
                </a:solidFill>
                <a:hlinkClick r:id="rId4" tooltip="G.984"/>
              </a:rPr>
              <a:t>G.984</a:t>
            </a:r>
            <a:r>
              <a:rPr lang="cs-CZ" sz="140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cs-CZ" sz="1400" b="1">
                <a:solidFill>
                  <a:schemeClr val="bg1"/>
                </a:solidFill>
              </a:rPr>
              <a:t>GPON</a:t>
            </a:r>
            <a:r>
              <a:rPr lang="cs-CZ" sz="1400">
                <a:solidFill>
                  <a:schemeClr val="bg1"/>
                </a:solidFill>
              </a:rPr>
              <a:t> (Gigabit PON)</a:t>
            </a:r>
            <a:r>
              <a:rPr lang="en-US" sz="1400">
                <a:solidFill>
                  <a:schemeClr val="bg1"/>
                </a:solidFill>
              </a:rPr>
              <a:t> –</a:t>
            </a:r>
            <a:r>
              <a:rPr lang="cs-CZ" sz="1400">
                <a:solidFill>
                  <a:schemeClr val="bg1"/>
                </a:solidFill>
              </a:rPr>
              <a:t> vyvinutý zo štandardu BPON – podporuje vyššie rýchlosti, zvýšenú bezpečnosť, a voľbu protokolu 2. vrstvy (ATM, GEM, Ethernet). Začiatkom r. 2008 začala spoločnosť Verizon inštalovať tento zariadenia tohoto štandardu a za pol roka ich nainštalovala vyše 800 tis.. British Telecom a </a:t>
            </a:r>
            <a:r>
              <a:rPr lang="sk-SK" sz="1400">
                <a:solidFill>
                  <a:schemeClr val="bg1"/>
                </a:solidFill>
              </a:rPr>
              <a:t>A</a:t>
            </a:r>
            <a:r>
              <a:rPr lang="cs-CZ" sz="1400">
                <a:solidFill>
                  <a:schemeClr val="bg1"/>
                </a:solidFill>
              </a:rPr>
              <a:t>T</a:t>
            </a:r>
            <a:r>
              <a:rPr lang="en-US" sz="1400">
                <a:solidFill>
                  <a:schemeClr val="bg1"/>
                </a:solidFill>
              </a:rPr>
              <a:t>&amp;</a:t>
            </a:r>
            <a:r>
              <a:rPr lang="fr-FR" sz="1400">
                <a:solidFill>
                  <a:schemeClr val="bg1"/>
                </a:solidFill>
              </a:rPr>
              <a:t>T</a:t>
            </a:r>
            <a:r>
              <a:rPr lang="sk-SK" sz="1400">
                <a:solidFill>
                  <a:schemeClr val="bg1"/>
                </a:solidFill>
              </a:rPr>
              <a:t> sú v etape rozšírených skúšok.</a:t>
            </a:r>
            <a:endParaRPr lang="cs-CZ" sz="1400">
              <a:solidFill>
                <a:schemeClr val="bg1"/>
              </a:solidFill>
            </a:endParaRPr>
          </a:p>
          <a:p>
            <a:pPr algn="ctr"/>
            <a:r>
              <a:rPr lang="cs-CZ" sz="1400">
                <a:solidFill>
                  <a:schemeClr val="bg1"/>
                </a:solidFill>
                <a:hlinkClick r:id="rId5" tooltip="IEEE"/>
              </a:rPr>
              <a:t>IEEE</a:t>
            </a:r>
            <a:r>
              <a:rPr lang="cs-CZ" sz="1400">
                <a:solidFill>
                  <a:schemeClr val="bg1"/>
                </a:solidFill>
              </a:rPr>
              <a:t> </a:t>
            </a:r>
            <a:r>
              <a:rPr lang="cs-CZ" sz="1400">
                <a:solidFill>
                  <a:schemeClr val="bg1"/>
                </a:solidFill>
                <a:hlinkClick r:id="rId6" tooltip="IEEE 802.3ah"/>
              </a:rPr>
              <a:t>802.3ah</a:t>
            </a:r>
            <a:r>
              <a:rPr lang="cs-CZ" sz="140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cs-CZ" sz="1400" b="1">
                <a:solidFill>
                  <a:schemeClr val="bg1"/>
                </a:solidFill>
              </a:rPr>
              <a:t>EPON or GEPON</a:t>
            </a:r>
            <a:r>
              <a:rPr lang="cs-CZ" sz="1400">
                <a:solidFill>
                  <a:schemeClr val="bg1"/>
                </a:solidFill>
              </a:rPr>
              <a:t> (Ethernet PON)  - to je štandard IEEE/EFM prenos paketových dát cez Ethernet</a:t>
            </a:r>
            <a:r>
              <a:rPr lang="en-US" sz="1400">
                <a:solidFill>
                  <a:schemeClr val="bg1"/>
                </a:solidFill>
              </a:rPr>
              <a:t> –</a:t>
            </a:r>
            <a:r>
              <a:rPr lang="sk-SK" sz="1400">
                <a:solidFill>
                  <a:schemeClr val="bg1"/>
                </a:solidFill>
              </a:rPr>
              <a:t> v súčasnosti je časťou štandardu </a:t>
            </a:r>
            <a:r>
              <a:rPr lang="cs-CZ" sz="1400">
                <a:solidFill>
                  <a:schemeClr val="bg1"/>
                </a:solidFill>
              </a:rPr>
              <a:t>IEEE 802.3.</a:t>
            </a:r>
          </a:p>
          <a:p>
            <a:pPr algn="ctr"/>
            <a:r>
              <a:rPr lang="cs-CZ" sz="1400">
                <a:solidFill>
                  <a:schemeClr val="bg1"/>
                </a:solidFill>
                <a:hlinkClick r:id="rId5" tooltip="IEEE"/>
              </a:rPr>
              <a:t>IEEE</a:t>
            </a:r>
            <a:r>
              <a:rPr lang="cs-CZ" sz="1400">
                <a:solidFill>
                  <a:schemeClr val="bg1"/>
                </a:solidFill>
              </a:rPr>
              <a:t>  </a:t>
            </a:r>
            <a:r>
              <a:rPr lang="en-US" sz="1400">
                <a:solidFill>
                  <a:schemeClr val="bg1"/>
                </a:solidFill>
              </a:rPr>
              <a:t>802.3av</a:t>
            </a:r>
            <a:endParaRPr lang="cs-CZ" sz="1400">
              <a:solidFill>
                <a:schemeClr val="bg1"/>
              </a:solidFill>
            </a:endParaRPr>
          </a:p>
          <a:p>
            <a:pPr lvl="1" algn="ctr"/>
            <a:r>
              <a:rPr lang="cs-CZ" sz="1400" b="1">
                <a:solidFill>
                  <a:schemeClr val="bg1"/>
                </a:solidFill>
              </a:rPr>
              <a:t>10G-EPON</a:t>
            </a:r>
            <a:r>
              <a:rPr lang="cs-CZ" sz="1400">
                <a:solidFill>
                  <a:schemeClr val="bg1"/>
                </a:solidFill>
              </a:rPr>
              <a:t> (10 Gigabit Ethernet PON) – je to „bojová jednotka“ IEEE pre 10 Gbps obojsmernú komunikáciu; je kompatibilný s 802.3ah EPON; používa odlišné vlnové dĺžky pre 10G a 1G downstream, a jedinú vlnovú dĺžku pre 10G a 1G upstream s ATDMA oddelením. Je kompatibilný tiež s WDM-PON (v závislosti od jej definície). Je schopný využívať aj viac vlnových dĺžok v oboch smeroch.</a:t>
            </a:r>
          </a:p>
          <a:p>
            <a:pPr algn="ctr"/>
            <a:r>
              <a:rPr lang="cs-CZ" sz="1400">
                <a:solidFill>
                  <a:schemeClr val="bg1"/>
                </a:solidFill>
                <a:hlinkClick r:id="rId7" tooltip="SCTE"/>
              </a:rPr>
              <a:t>SCTE</a:t>
            </a:r>
            <a:r>
              <a:rPr lang="cs-CZ" sz="1400">
                <a:solidFill>
                  <a:schemeClr val="bg1"/>
                </a:solidFill>
              </a:rPr>
              <a:t> </a:t>
            </a:r>
            <a:r>
              <a:rPr lang="en-US" sz="1400">
                <a:solidFill>
                  <a:schemeClr val="bg1"/>
                </a:solidFill>
              </a:rPr>
              <a:t>IPS910</a:t>
            </a:r>
            <a:r>
              <a:rPr lang="cs-CZ" sz="140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cs-CZ" sz="1400" b="1">
                <a:solidFill>
                  <a:schemeClr val="bg1"/>
                </a:solidFill>
              </a:rPr>
              <a:t>RFoG</a:t>
            </a:r>
            <a:r>
              <a:rPr lang="cs-CZ" sz="1400">
                <a:solidFill>
                  <a:schemeClr val="bg1"/>
                </a:solidFill>
              </a:rPr>
              <a:t> (RFoverGlass) je to štandard podskupiny SCTE Interface Practices Subcomittee, vyvíjaný  pre operácie bod-viac bodov (P2MP), ktoré môžu mať schému vlnových dĺžok kompatibilnú s dátovými PON ako napr. EPON, GEPON, 10GigEPON. RFoG poskytuje architektúru typu FTTH PON pre MSOs (žeby Multiple System Operators? – spoločnosti v USA, ktoré vlastnia veľa káblových systémov, pôvodne len televíznych). </a:t>
            </a:r>
          </a:p>
          <a:p>
            <a:pPr algn="ctr" eaLnBrk="0" hangingPunct="0"/>
            <a:endParaRPr lang="cs-CZ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706C-466E-4CD9-B52B-D0E0485F09BB}" type="slidenum">
              <a:rPr lang="cs-CZ"/>
              <a:pPr/>
              <a:t>17</a:t>
            </a:fld>
            <a:endParaRPr lang="cs-CZ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77716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00113" y="260350"/>
            <a:ext cx="575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3200" b="1"/>
              <a:t>SCMA . . .</a:t>
            </a:r>
            <a:endParaRPr lang="cs-CZ" sz="3200" b="1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84213" y="4076700"/>
            <a:ext cx="72723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/>
              <a:t>Obr. 2.10 </a:t>
            </a:r>
            <a:r>
              <a:rPr lang="sk-SK" dirty="0"/>
              <a:t>Princíp metódy jednokanálovej </a:t>
            </a:r>
            <a:r>
              <a:rPr lang="sk-SK" dirty="0" err="1"/>
              <a:t>SCMA</a:t>
            </a:r>
            <a:r>
              <a:rPr lang="sk-SK" dirty="0"/>
              <a:t> pre smer „viac bodov - bod“</a:t>
            </a:r>
            <a:endParaRPr lang="cs-CZ" dirty="0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059113" y="404813"/>
            <a:ext cx="3960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  </a:t>
            </a:r>
            <a:r>
              <a:rPr lang="sk-SK" sz="2000" b="1"/>
              <a:t>= SubCarrier Multiple Access</a:t>
            </a:r>
            <a:endParaRPr lang="en-US" sz="2000" b="1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79388" y="4941888"/>
            <a:ext cx="8064500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 b="1" u="sng" dirty="0"/>
              <a:t>jednokanálové </a:t>
            </a:r>
            <a:r>
              <a:rPr lang="sk-SK" b="1" u="sng" dirty="0" err="1"/>
              <a:t>SCMA</a:t>
            </a:r>
            <a:r>
              <a:rPr lang="sk-SK" dirty="0"/>
              <a:t> : príspevkové signály na </a:t>
            </a:r>
            <a:r>
              <a:rPr lang="sk-SK" dirty="0" err="1"/>
              <a:t>el.subnosných</a:t>
            </a:r>
            <a:r>
              <a:rPr lang="sk-SK" dirty="0"/>
              <a:t> – modulácia na optické nosné – zlúčenie </a:t>
            </a:r>
            <a:r>
              <a:rPr lang="sk-SK" dirty="0" err="1"/>
              <a:t>opt</a:t>
            </a:r>
            <a:r>
              <a:rPr lang="sk-SK" dirty="0"/>
              <a:t>. väzobným členom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err="1">
                <a:sym typeface="Wingdings" pitchFamily="2" charset="2"/>
              </a:rPr>
              <a:t>jeden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zlo</a:t>
            </a:r>
            <a:r>
              <a:rPr lang="sk-SK" dirty="0">
                <a:sym typeface="Wingdings" pitchFamily="2" charset="2"/>
              </a:rPr>
              <a:t>ž</a:t>
            </a:r>
            <a:r>
              <a:rPr lang="en-US" dirty="0" err="1">
                <a:sym typeface="Wingdings" pitchFamily="2" charset="2"/>
              </a:rPr>
              <a:t>en</a:t>
            </a:r>
            <a:r>
              <a:rPr lang="sk-SK" dirty="0">
                <a:sym typeface="Wingdings" pitchFamily="2" charset="2"/>
              </a:rPr>
              <a:t>ý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opt.sign</a:t>
            </a:r>
            <a:r>
              <a:rPr lang="sk-SK" dirty="0">
                <a:sym typeface="Wingdings" pitchFamily="2" charset="2"/>
              </a:rPr>
              <a:t>á</a:t>
            </a:r>
            <a:r>
              <a:rPr lang="en-US" dirty="0">
                <a:sym typeface="Wingdings" pitchFamily="2" charset="2"/>
              </a:rPr>
              <a:t>l</a:t>
            </a:r>
            <a:r>
              <a:rPr lang="sk-SK" dirty="0"/>
              <a:t> (kompozitný signál</a:t>
            </a:r>
            <a:r>
              <a:rPr lang="sk-SK" dirty="0" smtClean="0"/>
              <a:t>)(Obr.2.10)</a:t>
            </a:r>
            <a:endParaRPr lang="sk-SK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1" u="sng" dirty="0"/>
              <a:t>viackanálová </a:t>
            </a:r>
            <a:r>
              <a:rPr lang="sk-SK" b="1" u="sng" dirty="0" err="1"/>
              <a:t>SCMA</a:t>
            </a:r>
            <a:r>
              <a:rPr lang="sk-SK" dirty="0"/>
              <a:t> – príspevkové signály na </a:t>
            </a:r>
            <a:r>
              <a:rPr lang="sk-SK" dirty="0" err="1"/>
              <a:t>el.subnosných</a:t>
            </a:r>
            <a:r>
              <a:rPr lang="sk-SK" dirty="0"/>
              <a:t> sa najprv zlúčia elektricky - vzniká širokopásmový </a:t>
            </a:r>
            <a:r>
              <a:rPr lang="sk-SK" dirty="0" err="1"/>
              <a:t>FDM</a:t>
            </a:r>
            <a:r>
              <a:rPr lang="sk-SK" dirty="0"/>
              <a:t> signál, ten moduluje optickú nosnú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3B1-8DD6-429A-BE36-35A07A728C91}" type="slidenum">
              <a:rPr lang="cs-CZ"/>
              <a:pPr/>
              <a:t>18</a:t>
            </a:fld>
            <a:endParaRPr lang="cs-CZ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00113" y="476250"/>
            <a:ext cx="575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sk-SK" sz="3200" b="1" dirty="0" smtClean="0">
                <a:solidFill>
                  <a:schemeClr val="bg1"/>
                </a:solidFill>
              </a:rPr>
              <a:t>CDMA  </a:t>
            </a:r>
            <a:r>
              <a:rPr lang="sk-SK" sz="3200" b="1" dirty="0">
                <a:solidFill>
                  <a:schemeClr val="bg1"/>
                </a:solidFill>
              </a:rPr>
              <a:t>. . .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7920037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>
                <a:solidFill>
                  <a:schemeClr val="bg1"/>
                </a:solidFill>
              </a:rPr>
              <a:t>= </a:t>
            </a:r>
            <a:r>
              <a:rPr lang="sk-SK" dirty="0" err="1">
                <a:solidFill>
                  <a:schemeClr val="bg1"/>
                </a:solidFill>
              </a:rPr>
              <a:t>Code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Division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Multiple</a:t>
            </a:r>
            <a:r>
              <a:rPr lang="sk-SK" dirty="0">
                <a:solidFill>
                  <a:schemeClr val="bg1"/>
                </a:solidFill>
              </a:rPr>
              <a:t> Access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metóda </a:t>
            </a:r>
            <a:r>
              <a:rPr lang="sk-SK" b="1" dirty="0">
                <a:solidFill>
                  <a:srgbClr val="FFFF00"/>
                </a:solidFill>
              </a:rPr>
              <a:t>rozprestretia spektra</a:t>
            </a:r>
            <a:r>
              <a:rPr lang="sk-SK" dirty="0">
                <a:solidFill>
                  <a:srgbClr val="FFFF00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(</a:t>
            </a:r>
            <a:r>
              <a:rPr lang="sk-SK" dirty="0" err="1">
                <a:solidFill>
                  <a:schemeClr val="bg1"/>
                </a:solidFill>
              </a:rPr>
              <a:t>Spread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Spestrum</a:t>
            </a:r>
            <a:r>
              <a:rPr lang="sk-SK" dirty="0">
                <a:solidFill>
                  <a:schemeClr val="bg1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sk-SK" dirty="0">
                <a:solidFill>
                  <a:schemeClr val="bg1"/>
                </a:solidFill>
                <a:sym typeface="Wingdings" pitchFamily="2" charset="2"/>
              </a:rPr>
              <a:t>využitie v </a:t>
            </a:r>
            <a:r>
              <a:rPr lang="sk-SK" b="1" dirty="0" err="1">
                <a:solidFill>
                  <a:schemeClr val="bg1"/>
                </a:solidFill>
                <a:sym typeface="Wingdings" pitchFamily="2" charset="2"/>
              </a:rPr>
              <a:t>PSRS</a:t>
            </a:r>
            <a:r>
              <a:rPr lang="sk-SK" dirty="0">
                <a:solidFill>
                  <a:schemeClr val="bg1"/>
                </a:solidFill>
                <a:sym typeface="Wingdings" pitchFamily="2" charset="2"/>
              </a:rPr>
              <a:t> (prenosové systémy s rozprestretým spektrom)</a:t>
            </a:r>
            <a:endParaRPr lang="sk-SK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b="1" dirty="0">
                <a:solidFill>
                  <a:srgbClr val="FFFF00"/>
                </a:solidFill>
              </a:rPr>
              <a:t>pseudonáhodná postupnosť</a:t>
            </a:r>
            <a:r>
              <a:rPr lang="sk-SK" b="1" dirty="0">
                <a:solidFill>
                  <a:schemeClr val="bg1"/>
                </a:solidFill>
              </a:rPr>
              <a:t> (</a:t>
            </a:r>
            <a:r>
              <a:rPr lang="sk-SK" b="1" dirty="0">
                <a:solidFill>
                  <a:srgbClr val="FFFF00"/>
                </a:solidFill>
              </a:rPr>
              <a:t>PNS</a:t>
            </a:r>
            <a:r>
              <a:rPr lang="sk-SK" dirty="0">
                <a:solidFill>
                  <a:schemeClr val="bg1"/>
                </a:solidFill>
              </a:rPr>
              <a:t> = </a:t>
            </a:r>
            <a:r>
              <a:rPr lang="sk-SK" dirty="0" err="1">
                <a:solidFill>
                  <a:schemeClr val="bg1"/>
                </a:solidFill>
              </a:rPr>
              <a:t>PseudoNoise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Sequence</a:t>
            </a:r>
            <a:r>
              <a:rPr lang="sk-SK" dirty="0">
                <a:solidFill>
                  <a:schemeClr val="bg1"/>
                </a:solidFill>
              </a:rPr>
              <a:t>):  </a:t>
            </a:r>
            <a:r>
              <a:rPr lang="sk-SK" b="1" i="1" dirty="0">
                <a:solidFill>
                  <a:schemeClr val="bg1"/>
                </a:solidFill>
              </a:rPr>
              <a:t>n</a:t>
            </a:r>
            <a:r>
              <a:rPr lang="sk-SK" dirty="0">
                <a:solidFill>
                  <a:schemeClr val="bg1"/>
                </a:solidFill>
              </a:rPr>
              <a:t> čipov (</a:t>
            </a:r>
            <a:r>
              <a:rPr lang="sk-SK" i="1" dirty="0" err="1">
                <a:solidFill>
                  <a:schemeClr val="bg1"/>
                </a:solidFill>
              </a:rPr>
              <a:t>Chips</a:t>
            </a:r>
            <a:r>
              <a:rPr lang="sk-SK" dirty="0">
                <a:solidFill>
                  <a:schemeClr val="bg1"/>
                </a:solidFill>
              </a:rPr>
              <a:t>),t.j. impulzov; má podobné vlastnosti ako šum – obsahuje všetky </a:t>
            </a:r>
            <a:r>
              <a:rPr lang="sk-SK" dirty="0" err="1">
                <a:solidFill>
                  <a:schemeClr val="bg1"/>
                </a:solidFill>
              </a:rPr>
              <a:t>spektr</a:t>
            </a:r>
            <a:r>
              <a:rPr lang="sk-SK" dirty="0">
                <a:solidFill>
                  <a:schemeClr val="bg1"/>
                </a:solidFill>
              </a:rPr>
              <a:t>. zložky a pravdepodobnosť „0“ a „1“ je rovnaká – ale je deterministická – dá sa presne opísať, vygenerovať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aj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generuje</a:t>
            </a:r>
            <a:r>
              <a:rPr lang="en-US" dirty="0">
                <a:solidFill>
                  <a:schemeClr val="bg1"/>
                </a:solidFill>
              </a:rPr>
              <a:t> ...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 )</a:t>
            </a:r>
            <a:endParaRPr lang="sk-SK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chemeClr val="bg1"/>
                </a:solidFill>
              </a:rPr>
              <a:t>    postupnosť PNS sa vynásobí s </a:t>
            </a:r>
            <a:r>
              <a:rPr lang="sk-SK" dirty="0" err="1">
                <a:solidFill>
                  <a:schemeClr val="bg1"/>
                </a:solidFill>
              </a:rPr>
              <a:t>bin</a:t>
            </a:r>
            <a:r>
              <a:rPr lang="sk-SK" dirty="0">
                <a:solidFill>
                  <a:schemeClr val="bg1"/>
                </a:solidFill>
              </a:rPr>
              <a:t>. informačným signálom  - vznikne nový akoby náhodný signál s nízkou úrovňou podobný šumu (obr. 2.11 na ďalšej strane) – </a:t>
            </a:r>
            <a:r>
              <a:rPr lang="sk-SK" dirty="0" err="1">
                <a:solidFill>
                  <a:schemeClr val="bg1"/>
                </a:solidFill>
              </a:rPr>
              <a:t>detekovať</a:t>
            </a:r>
            <a:r>
              <a:rPr lang="sk-SK" dirty="0">
                <a:solidFill>
                  <a:schemeClr val="bg1"/>
                </a:solidFill>
              </a:rPr>
              <a:t> ho možno, len ak je známa rozprestierajúca PNS, čo sa aj robí na strane príjmu:  </a:t>
            </a:r>
            <a:r>
              <a:rPr lang="sk-SK" b="1" dirty="0">
                <a:solidFill>
                  <a:srgbClr val="FFFF00"/>
                </a:solidFill>
              </a:rPr>
              <a:t>korelačná metóda</a:t>
            </a:r>
            <a:r>
              <a:rPr lang="sk-SK" dirty="0">
                <a:solidFill>
                  <a:srgbClr val="FFFF00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– vynásobenie prijatého spektra rovnakou </a:t>
            </a:r>
            <a:r>
              <a:rPr lang="sk-SK" dirty="0" smtClean="0">
                <a:solidFill>
                  <a:schemeClr val="bg1"/>
                </a:solidFill>
              </a:rPr>
              <a:t>PNS, </a:t>
            </a:r>
            <a:r>
              <a:rPr lang="sk-SK" dirty="0">
                <a:solidFill>
                  <a:schemeClr val="bg1"/>
                </a:solidFill>
              </a:rPr>
              <a:t>atď.  (viac na predmete Prenosové systémy s rozprestretým </a:t>
            </a:r>
            <a:r>
              <a:rPr lang="sk-SK" dirty="0" smtClean="0">
                <a:solidFill>
                  <a:schemeClr val="bg1"/>
                </a:solidFill>
              </a:rPr>
              <a:t>spektrom, </a:t>
            </a:r>
            <a:r>
              <a:rPr lang="sk-SK" dirty="0">
                <a:solidFill>
                  <a:schemeClr val="bg1"/>
                </a:solidFill>
              </a:rPr>
              <a:t>prof. </a:t>
            </a:r>
            <a:r>
              <a:rPr lang="sk-SK" dirty="0" err="1">
                <a:solidFill>
                  <a:schemeClr val="bg1"/>
                </a:solidFill>
              </a:rPr>
              <a:t>Kocur</a:t>
            </a:r>
            <a:r>
              <a:rPr lang="sk-SK" dirty="0">
                <a:solidFill>
                  <a:schemeClr val="bg1"/>
                </a:solidFill>
              </a:rPr>
              <a:t>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3670" name="Rectangle 11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23677" name="Line 125"/>
          <p:cNvSpPr>
            <a:spLocks noChangeShapeType="1"/>
          </p:cNvSpPr>
          <p:nvPr/>
        </p:nvSpPr>
        <p:spPr bwMode="auto">
          <a:xfrm flipH="1">
            <a:off x="304800" y="2160588"/>
            <a:ext cx="1298575" cy="10636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3678" name="Line 126"/>
          <p:cNvSpPr>
            <a:spLocks noChangeShapeType="1"/>
          </p:cNvSpPr>
          <p:nvPr/>
        </p:nvSpPr>
        <p:spPr bwMode="auto">
          <a:xfrm>
            <a:off x="468313" y="3989388"/>
            <a:ext cx="26035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3679" name="Line 127"/>
          <p:cNvSpPr>
            <a:spLocks noChangeShapeType="1"/>
          </p:cNvSpPr>
          <p:nvPr/>
        </p:nvSpPr>
        <p:spPr bwMode="auto">
          <a:xfrm>
            <a:off x="304800" y="3224213"/>
            <a:ext cx="163513" cy="7651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261-F298-4BE1-A971-5BB957869B25}" type="slidenum">
              <a:rPr lang="cs-CZ"/>
              <a:pPr/>
              <a:t>19</a:t>
            </a:fld>
            <a:endParaRPr lang="cs-CZ"/>
          </a:p>
        </p:txBody>
      </p:sp>
      <p:sp>
        <p:nvSpPr>
          <p:cNvPr id="29772" name="Oval 76"/>
          <p:cNvSpPr>
            <a:spLocks noChangeArrowheads="1"/>
          </p:cNvSpPr>
          <p:nvPr/>
        </p:nvSpPr>
        <p:spPr bwMode="auto">
          <a:xfrm>
            <a:off x="127416" y="196850"/>
            <a:ext cx="6965534" cy="3627438"/>
          </a:xfrm>
          <a:prstGeom prst="ellipse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 rot="16200000">
            <a:off x="1101725" y="1225550"/>
            <a:ext cx="498475" cy="2190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830388" y="1092200"/>
            <a:ext cx="6953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>
                <a:latin typeface="Times New Roman" pitchFamily="18" charset="0"/>
              </a:rPr>
              <a:t>DP</a:t>
            </a:r>
            <a:endParaRPr lang="cs-CZ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708275" y="1089025"/>
            <a:ext cx="6969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>
                <a:latin typeface="Times New Roman" pitchFamily="18" charset="0"/>
              </a:rPr>
              <a:t>A / D</a:t>
            </a:r>
            <a:endParaRPr lang="cs-CZ" dirty="0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581400" y="1047750"/>
            <a:ext cx="6969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>
                <a:latin typeface="Times New Roman" pitchFamily="18" charset="0"/>
              </a:rPr>
              <a:t>P /S</a:t>
            </a:r>
            <a:endParaRPr lang="cs-CZ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455738" y="1341438"/>
            <a:ext cx="352425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528888" y="1335088"/>
            <a:ext cx="188912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3398838" y="1309688"/>
            <a:ext cx="187325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4281488" y="1289050"/>
            <a:ext cx="188912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647825" y="992188"/>
            <a:ext cx="747713" cy="498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1287463" y="1254125"/>
            <a:ext cx="3524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V="1">
            <a:off x="2401887" y="1241426"/>
            <a:ext cx="155575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3302000" y="1233489"/>
            <a:ext cx="190499" cy="47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4216400" y="1233488"/>
            <a:ext cx="1889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2557463" y="989013"/>
            <a:ext cx="747712" cy="498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3483235" y="989013"/>
            <a:ext cx="747713" cy="498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4924425" y="1023938"/>
            <a:ext cx="1968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4743450" y="1147763"/>
            <a:ext cx="1968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4554538" y="1033463"/>
            <a:ext cx="1968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5121275" y="1139825"/>
            <a:ext cx="4587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5589588" y="1033463"/>
            <a:ext cx="458787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4554538" y="917575"/>
            <a:ext cx="1587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4430713" y="1147763"/>
            <a:ext cx="1838325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4554538" y="1336675"/>
            <a:ext cx="1889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4308475" y="14763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24" name="Oval 28"/>
          <p:cNvSpPr>
            <a:spLocks noChangeArrowheads="1"/>
          </p:cNvSpPr>
          <p:nvPr/>
        </p:nvSpPr>
        <p:spPr bwMode="auto">
          <a:xfrm>
            <a:off x="1084263" y="1150938"/>
            <a:ext cx="196850" cy="1952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>
            <a:off x="1076325" y="1076325"/>
            <a:ext cx="7938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4741863" y="1027113"/>
            <a:ext cx="1587" cy="123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>
            <a:off x="4935538" y="1033463"/>
            <a:ext cx="1587" cy="1222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>
            <a:off x="5116513" y="1033463"/>
            <a:ext cx="1587" cy="1222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>
            <a:off x="5597525" y="1033463"/>
            <a:ext cx="1588" cy="1222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 flipH="1">
            <a:off x="4732338" y="915988"/>
            <a:ext cx="7937" cy="525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 flipH="1">
            <a:off x="4929188" y="931863"/>
            <a:ext cx="6350" cy="3540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5099050" y="931863"/>
            <a:ext cx="1588" cy="3540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5286375" y="923925"/>
            <a:ext cx="1588" cy="3635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>
            <a:off x="5449888" y="915988"/>
            <a:ext cx="1587" cy="3714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5597525" y="908050"/>
            <a:ext cx="1588" cy="3794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aphicFrame>
        <p:nvGraphicFramePr>
          <p:cNvPr id="29765" name="Object 69"/>
          <p:cNvGraphicFramePr>
            <a:graphicFrameLocks noChangeAspect="1"/>
          </p:cNvGraphicFramePr>
          <p:nvPr/>
        </p:nvGraphicFramePr>
        <p:xfrm>
          <a:off x="4418013" y="1336675"/>
          <a:ext cx="15414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8" name="Equation" r:id="rId3" imgW="1002960" imgH="393480" progId="Equation.3">
                  <p:embed/>
                </p:oleObj>
              </mc:Choice>
              <mc:Fallback>
                <p:oleObj name="Equation" r:id="rId3" imgW="1002960" imgH="3934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1336675"/>
                        <a:ext cx="1541462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36" name="Rectangle 40"/>
          <p:cNvSpPr>
            <a:spLocks noChangeArrowheads="1"/>
          </p:cNvSpPr>
          <p:nvPr/>
        </p:nvSpPr>
        <p:spPr bwMode="auto">
          <a:xfrm>
            <a:off x="1290638" y="2828925"/>
            <a:ext cx="889000" cy="5365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1409700" y="2962275"/>
            <a:ext cx="7699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1200">
                <a:latin typeface="Times New Roman" pitchFamily="18" charset="0"/>
              </a:rPr>
              <a:t>PNG 1</a:t>
            </a:r>
            <a:endParaRPr lang="cs-CZ"/>
          </a:p>
        </p:txBody>
      </p:sp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1289050" y="4056063"/>
            <a:ext cx="890588" cy="539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1408113" y="4191000"/>
            <a:ext cx="7715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1200">
                <a:latin typeface="Times New Roman" pitchFamily="18" charset="0"/>
              </a:rPr>
              <a:t>PNG 2</a:t>
            </a:r>
            <a:endParaRPr lang="cs-CZ"/>
          </a:p>
        </p:txBody>
      </p:sp>
      <p:sp>
        <p:nvSpPr>
          <p:cNvPr id="29740" name="Rectangle 44"/>
          <p:cNvSpPr>
            <a:spLocks noChangeArrowheads="1"/>
          </p:cNvSpPr>
          <p:nvPr/>
        </p:nvSpPr>
        <p:spPr bwMode="auto">
          <a:xfrm>
            <a:off x="1289050" y="5268913"/>
            <a:ext cx="890588" cy="536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1408113" y="5402263"/>
            <a:ext cx="7715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1200">
                <a:latin typeface="Times New Roman" pitchFamily="18" charset="0"/>
              </a:rPr>
              <a:t>PNG  N</a:t>
            </a:r>
            <a:endParaRPr lang="cs-CZ"/>
          </a:p>
        </p:txBody>
      </p:sp>
      <p:sp>
        <p:nvSpPr>
          <p:cNvPr id="29742" name="Line 46"/>
          <p:cNvSpPr>
            <a:spLocks noChangeShapeType="1"/>
          </p:cNvSpPr>
          <p:nvPr/>
        </p:nvSpPr>
        <p:spPr bwMode="auto">
          <a:xfrm>
            <a:off x="2179638" y="3098800"/>
            <a:ext cx="1025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43" name="Line 47"/>
          <p:cNvSpPr>
            <a:spLocks noChangeShapeType="1"/>
          </p:cNvSpPr>
          <p:nvPr/>
        </p:nvSpPr>
        <p:spPr bwMode="auto">
          <a:xfrm>
            <a:off x="2693988" y="2962275"/>
            <a:ext cx="24050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44" name="Line 48"/>
          <p:cNvSpPr>
            <a:spLocks noChangeShapeType="1"/>
          </p:cNvSpPr>
          <p:nvPr/>
        </p:nvSpPr>
        <p:spPr bwMode="auto">
          <a:xfrm flipH="1">
            <a:off x="2817813" y="2559050"/>
            <a:ext cx="3175" cy="4492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45" name="Line 49"/>
          <p:cNvSpPr>
            <a:spLocks noChangeShapeType="1"/>
          </p:cNvSpPr>
          <p:nvPr/>
        </p:nvSpPr>
        <p:spPr bwMode="auto">
          <a:xfrm>
            <a:off x="2820988" y="2828925"/>
            <a:ext cx="1587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46" name="Line 50"/>
          <p:cNvSpPr>
            <a:spLocks noChangeShapeType="1"/>
          </p:cNvSpPr>
          <p:nvPr/>
        </p:nvSpPr>
        <p:spPr bwMode="auto">
          <a:xfrm>
            <a:off x="2951163" y="2828925"/>
            <a:ext cx="0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47" name="Line 51"/>
          <p:cNvSpPr>
            <a:spLocks noChangeShapeType="1"/>
          </p:cNvSpPr>
          <p:nvPr/>
        </p:nvSpPr>
        <p:spPr bwMode="auto">
          <a:xfrm>
            <a:off x="3078163" y="2828925"/>
            <a:ext cx="0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48" name="Line 52"/>
          <p:cNvSpPr>
            <a:spLocks noChangeShapeType="1"/>
          </p:cNvSpPr>
          <p:nvPr/>
        </p:nvSpPr>
        <p:spPr bwMode="auto">
          <a:xfrm>
            <a:off x="3719513" y="2828925"/>
            <a:ext cx="0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0" name="Line 54"/>
          <p:cNvSpPr>
            <a:spLocks noChangeShapeType="1"/>
          </p:cNvSpPr>
          <p:nvPr/>
        </p:nvSpPr>
        <p:spPr bwMode="auto">
          <a:xfrm>
            <a:off x="4732338" y="2828925"/>
            <a:ext cx="0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1" name="Line 55"/>
          <p:cNvSpPr>
            <a:spLocks noChangeShapeType="1"/>
          </p:cNvSpPr>
          <p:nvPr/>
        </p:nvSpPr>
        <p:spPr bwMode="auto">
          <a:xfrm>
            <a:off x="4362450" y="2828925"/>
            <a:ext cx="0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2" name="Line 56"/>
          <p:cNvSpPr>
            <a:spLocks noChangeShapeType="1"/>
          </p:cNvSpPr>
          <p:nvPr/>
        </p:nvSpPr>
        <p:spPr bwMode="auto">
          <a:xfrm>
            <a:off x="2820988" y="2828925"/>
            <a:ext cx="15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3" name="Line 57"/>
          <p:cNvSpPr>
            <a:spLocks noChangeShapeType="1"/>
          </p:cNvSpPr>
          <p:nvPr/>
        </p:nvSpPr>
        <p:spPr bwMode="auto">
          <a:xfrm>
            <a:off x="2820988" y="2828925"/>
            <a:ext cx="1301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4" name="Line 58"/>
          <p:cNvSpPr>
            <a:spLocks noChangeShapeType="1"/>
          </p:cNvSpPr>
          <p:nvPr/>
        </p:nvSpPr>
        <p:spPr bwMode="auto">
          <a:xfrm>
            <a:off x="3078163" y="2828925"/>
            <a:ext cx="641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5" name="Line 59"/>
          <p:cNvSpPr>
            <a:spLocks noChangeShapeType="1"/>
          </p:cNvSpPr>
          <p:nvPr/>
        </p:nvSpPr>
        <p:spPr bwMode="auto">
          <a:xfrm>
            <a:off x="4375944" y="2828925"/>
            <a:ext cx="35639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6" name="Line 60"/>
          <p:cNvSpPr>
            <a:spLocks noChangeShapeType="1"/>
          </p:cNvSpPr>
          <p:nvPr/>
        </p:nvSpPr>
        <p:spPr bwMode="auto">
          <a:xfrm>
            <a:off x="4362450" y="2828925"/>
            <a:ext cx="15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8" name="Line 62"/>
          <p:cNvSpPr>
            <a:spLocks noChangeShapeType="1"/>
          </p:cNvSpPr>
          <p:nvPr/>
        </p:nvSpPr>
        <p:spPr bwMode="auto">
          <a:xfrm>
            <a:off x="2820988" y="2633663"/>
            <a:ext cx="13192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9" name="Text Box 63"/>
          <p:cNvSpPr txBox="1">
            <a:spLocks noChangeArrowheads="1"/>
          </p:cNvSpPr>
          <p:nvPr/>
        </p:nvSpPr>
        <p:spPr bwMode="auto">
          <a:xfrm>
            <a:off x="3419475" y="2205038"/>
            <a:ext cx="8985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>
                <a:latin typeface="Times New Roman" pitchFamily="18" charset="0"/>
              </a:rPr>
              <a:t>13 </a:t>
            </a:r>
            <a:r>
              <a:rPr lang="el-GR" sz="2400">
                <a:latin typeface="Times New Roman" pitchFamily="18" charset="0"/>
              </a:rPr>
              <a:t>μ</a:t>
            </a:r>
            <a:r>
              <a:rPr lang="sk-SK" sz="2400">
                <a:latin typeface="Times New Roman" pitchFamily="18" charset="0"/>
              </a:rPr>
              <a:t>s</a:t>
            </a:r>
            <a:endParaRPr lang="cs-CZ" sz="2400"/>
          </a:p>
        </p:txBody>
      </p:sp>
      <p:sp>
        <p:nvSpPr>
          <p:cNvPr id="29760" name="AutoShape 64"/>
          <p:cNvSpPr>
            <a:spLocks/>
          </p:cNvSpPr>
          <p:nvPr/>
        </p:nvSpPr>
        <p:spPr bwMode="auto">
          <a:xfrm>
            <a:off x="1025525" y="2962275"/>
            <a:ext cx="184150" cy="2151063"/>
          </a:xfrm>
          <a:prstGeom prst="leftBrace">
            <a:avLst>
              <a:gd name="adj1" fmla="val 97342"/>
              <a:gd name="adj2" fmla="val 50000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61" name="Text Box 65"/>
          <p:cNvSpPr txBox="1">
            <a:spLocks noChangeArrowheads="1"/>
          </p:cNvSpPr>
          <p:nvPr/>
        </p:nvSpPr>
        <p:spPr bwMode="auto">
          <a:xfrm rot="16200000">
            <a:off x="-1871662" y="3873500"/>
            <a:ext cx="5184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k-SK" sz="2000">
                <a:solidFill>
                  <a:schemeClr val="bg1"/>
                </a:solidFill>
                <a:latin typeface="Times New Roman" pitchFamily="18" charset="0"/>
              </a:rPr>
              <a:t>nekorelované generátory rôznych účastníkov</a:t>
            </a:r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29762" name="Text Box 66"/>
          <p:cNvSpPr txBox="1">
            <a:spLocks noChangeArrowheads="1"/>
          </p:cNvSpPr>
          <p:nvPr/>
        </p:nvSpPr>
        <p:spPr bwMode="auto">
          <a:xfrm>
            <a:off x="1192213" y="3332032"/>
            <a:ext cx="2212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k-SK" dirty="0">
                <a:latin typeface="Times New Roman" pitchFamily="18" charset="0"/>
              </a:rPr>
              <a:t>generátor </a:t>
            </a:r>
            <a:r>
              <a:rPr lang="en-US" dirty="0" err="1">
                <a:latin typeface="Times New Roman" pitchFamily="18" charset="0"/>
              </a:rPr>
              <a:t>PN</a:t>
            </a:r>
            <a:r>
              <a:rPr lang="sk-SK" dirty="0">
                <a:latin typeface="Times New Roman" pitchFamily="18" charset="0"/>
              </a:rPr>
              <a:t>S, 1 </a:t>
            </a:r>
            <a:r>
              <a:rPr lang="sk-SK" dirty="0" err="1">
                <a:latin typeface="Times New Roman" pitchFamily="18" charset="0"/>
              </a:rPr>
              <a:t>chip</a:t>
            </a:r>
            <a:r>
              <a:rPr lang="en-US" dirty="0">
                <a:latin typeface="Times New Roman" pitchFamily="18" charset="0"/>
              </a:rPr>
              <a:t> </a:t>
            </a:r>
            <a:endParaRPr lang="cs-CZ" dirty="0"/>
          </a:p>
        </p:txBody>
      </p:sp>
      <p:sp>
        <p:nvSpPr>
          <p:cNvPr id="29763" name="Line 67"/>
          <p:cNvSpPr>
            <a:spLocks noChangeShapeType="1"/>
          </p:cNvSpPr>
          <p:nvPr/>
        </p:nvSpPr>
        <p:spPr bwMode="auto">
          <a:xfrm>
            <a:off x="2165350" y="4295775"/>
            <a:ext cx="10255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64" name="Line 68"/>
          <p:cNvSpPr>
            <a:spLocks noChangeShapeType="1"/>
          </p:cNvSpPr>
          <p:nvPr/>
        </p:nvSpPr>
        <p:spPr bwMode="auto">
          <a:xfrm>
            <a:off x="2181225" y="5534025"/>
            <a:ext cx="102711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67" name="Text Box 71"/>
          <p:cNvSpPr txBox="1">
            <a:spLocks noChangeArrowheads="1"/>
          </p:cNvSpPr>
          <p:nvPr/>
        </p:nvSpPr>
        <p:spPr bwMode="auto">
          <a:xfrm>
            <a:off x="1279525" y="4794250"/>
            <a:ext cx="804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bg1"/>
                </a:solidFill>
              </a:rPr>
              <a:t>...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29768" name="Line 72"/>
          <p:cNvSpPr>
            <a:spLocks noChangeShapeType="1"/>
          </p:cNvSpPr>
          <p:nvPr/>
        </p:nvSpPr>
        <p:spPr bwMode="auto">
          <a:xfrm>
            <a:off x="5219700" y="1989138"/>
            <a:ext cx="2889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69" name="Line 73"/>
          <p:cNvSpPr>
            <a:spLocks noChangeShapeType="1"/>
          </p:cNvSpPr>
          <p:nvPr/>
        </p:nvSpPr>
        <p:spPr bwMode="auto">
          <a:xfrm flipV="1">
            <a:off x="4975383" y="2565400"/>
            <a:ext cx="533242" cy="2182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70" name="Text Box 74"/>
          <p:cNvSpPr txBox="1">
            <a:spLocks noChangeArrowheads="1"/>
          </p:cNvSpPr>
          <p:nvPr/>
        </p:nvSpPr>
        <p:spPr bwMode="auto">
          <a:xfrm>
            <a:off x="5651500" y="2205038"/>
            <a:ext cx="2592388" cy="1474787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bg1"/>
                </a:solidFill>
              </a:rPr>
              <a:t>keď urobíme súčin (súčet modulo 2), tak sme urobili </a:t>
            </a:r>
            <a:r>
              <a:rPr lang="sk-SK" b="1">
                <a:solidFill>
                  <a:srgbClr val="FFFF00"/>
                </a:solidFill>
              </a:rPr>
              <a:t>rozprestretie spektra</a:t>
            </a:r>
            <a:r>
              <a:rPr lang="sk-SK">
                <a:solidFill>
                  <a:schemeClr val="bg1"/>
                </a:solidFill>
              </a:rPr>
              <a:t> pomocou PNS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29771" name="Text Box 75"/>
          <p:cNvSpPr txBox="1">
            <a:spLocks noChangeArrowheads="1"/>
          </p:cNvSpPr>
          <p:nvPr/>
        </p:nvSpPr>
        <p:spPr bwMode="auto">
          <a:xfrm>
            <a:off x="4356100" y="476250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/>
              <a:t>64 kbps</a:t>
            </a:r>
            <a:endParaRPr lang="cs-CZ" sz="2400"/>
          </a:p>
        </p:txBody>
      </p:sp>
      <p:sp>
        <p:nvSpPr>
          <p:cNvPr id="29773" name="Line 77"/>
          <p:cNvSpPr>
            <a:spLocks noChangeShapeType="1"/>
          </p:cNvSpPr>
          <p:nvPr/>
        </p:nvSpPr>
        <p:spPr bwMode="auto">
          <a:xfrm flipV="1">
            <a:off x="7092950" y="1846263"/>
            <a:ext cx="115093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74" name="Text Box 78"/>
          <p:cNvSpPr txBox="1">
            <a:spLocks noChangeArrowheads="1"/>
          </p:cNvSpPr>
          <p:nvPr/>
        </p:nvSpPr>
        <p:spPr bwMode="auto">
          <a:xfrm>
            <a:off x="6917531" y="1166123"/>
            <a:ext cx="13263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 smtClean="0">
                <a:solidFill>
                  <a:schemeClr val="accent5"/>
                </a:solidFill>
              </a:rPr>
              <a:t>1.účastník</a:t>
            </a:r>
            <a:r>
              <a:rPr lang="cs-CZ" dirty="0" smtClean="0">
                <a:solidFill>
                  <a:schemeClr val="accent5"/>
                </a:solidFill>
              </a:rPr>
              <a:t> </a:t>
            </a:r>
            <a:r>
              <a:rPr lang="cs-CZ" dirty="0" err="1" smtClean="0">
                <a:solidFill>
                  <a:schemeClr val="accent5"/>
                </a:solidFill>
              </a:rPr>
              <a:t>vysiela</a:t>
            </a:r>
            <a:endParaRPr lang="sk-SK" dirty="0" smtClean="0">
              <a:solidFill>
                <a:schemeClr val="accent5"/>
              </a:solidFill>
            </a:endParaRPr>
          </a:p>
        </p:txBody>
      </p:sp>
      <p:sp>
        <p:nvSpPr>
          <p:cNvPr id="29777" name="Text Box 81"/>
          <p:cNvSpPr txBox="1">
            <a:spLocks noChangeArrowheads="1"/>
          </p:cNvSpPr>
          <p:nvPr/>
        </p:nvSpPr>
        <p:spPr bwMode="auto">
          <a:xfrm>
            <a:off x="2165350" y="6181725"/>
            <a:ext cx="5400675" cy="37623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bg1"/>
                </a:solidFill>
              </a:rPr>
              <a:t>Obr. 2.11</a:t>
            </a:r>
            <a:r>
              <a:rPr lang="en-US">
                <a:solidFill>
                  <a:schemeClr val="bg1"/>
                </a:solidFill>
              </a:rPr>
              <a:t> Vznik sign</a:t>
            </a:r>
            <a:r>
              <a:rPr lang="sk-SK">
                <a:solidFill>
                  <a:schemeClr val="bg1"/>
                </a:solidFill>
              </a:rPr>
              <a:t>álov s rozprestretým spektrom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29782" name="Line 86"/>
          <p:cNvSpPr>
            <a:spLocks noChangeShapeType="1"/>
          </p:cNvSpPr>
          <p:nvPr/>
        </p:nvSpPr>
        <p:spPr bwMode="auto">
          <a:xfrm>
            <a:off x="3924300" y="18446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83" name="Line 87"/>
          <p:cNvSpPr>
            <a:spLocks noChangeShapeType="1"/>
          </p:cNvSpPr>
          <p:nvPr/>
        </p:nvSpPr>
        <p:spPr bwMode="auto">
          <a:xfrm flipH="1" flipV="1">
            <a:off x="2916238" y="2962275"/>
            <a:ext cx="71437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84" name="Text Box 88"/>
          <p:cNvSpPr txBox="1">
            <a:spLocks noChangeArrowheads="1"/>
          </p:cNvSpPr>
          <p:nvPr/>
        </p:nvSpPr>
        <p:spPr bwMode="auto">
          <a:xfrm>
            <a:off x="3941762" y="256005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informačné bity</a:t>
            </a:r>
            <a:endParaRPr lang="cs-CZ" dirty="0"/>
          </a:p>
        </p:txBody>
      </p:sp>
      <p:sp>
        <p:nvSpPr>
          <p:cNvPr id="29785" name="Text Box 89"/>
          <p:cNvSpPr txBox="1">
            <a:spLocks noChangeArrowheads="1"/>
          </p:cNvSpPr>
          <p:nvPr/>
        </p:nvSpPr>
        <p:spPr bwMode="auto">
          <a:xfrm>
            <a:off x="3503613" y="1973263"/>
            <a:ext cx="701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PNS</a:t>
            </a:r>
            <a:endParaRPr lang="cs-CZ" dirty="0"/>
          </a:p>
        </p:txBody>
      </p:sp>
      <p:sp>
        <p:nvSpPr>
          <p:cNvPr id="29786" name="Line 90"/>
          <p:cNvSpPr>
            <a:spLocks noChangeShapeType="1"/>
          </p:cNvSpPr>
          <p:nvPr/>
        </p:nvSpPr>
        <p:spPr bwMode="auto">
          <a:xfrm>
            <a:off x="4278313" y="4295775"/>
            <a:ext cx="3965575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87" name="Text Box 91"/>
          <p:cNvSpPr txBox="1">
            <a:spLocks noChangeArrowheads="1"/>
          </p:cNvSpPr>
          <p:nvPr/>
        </p:nvSpPr>
        <p:spPr bwMode="auto">
          <a:xfrm>
            <a:off x="6791689" y="3824288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>
                <a:solidFill>
                  <a:schemeClr val="bg1"/>
                </a:solidFill>
              </a:rPr>
              <a:t>2. účastník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9788" name="Line 92"/>
          <p:cNvSpPr>
            <a:spLocks noChangeShapeType="1"/>
          </p:cNvSpPr>
          <p:nvPr/>
        </p:nvSpPr>
        <p:spPr bwMode="auto">
          <a:xfrm>
            <a:off x="4205288" y="5507038"/>
            <a:ext cx="3965575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89" name="Text Box 93"/>
          <p:cNvSpPr txBox="1">
            <a:spLocks noChangeArrowheads="1"/>
          </p:cNvSpPr>
          <p:nvPr/>
        </p:nvSpPr>
        <p:spPr bwMode="auto">
          <a:xfrm>
            <a:off x="6629632" y="5035550"/>
            <a:ext cx="1595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 err="1">
                <a:solidFill>
                  <a:schemeClr val="bg1"/>
                </a:solidFill>
              </a:rPr>
              <a:t>N-tý</a:t>
            </a:r>
            <a:r>
              <a:rPr lang="sk-SK" dirty="0">
                <a:solidFill>
                  <a:schemeClr val="bg1"/>
                </a:solidFill>
              </a:rPr>
              <a:t> účastník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745728" y="1486298"/>
            <a:ext cx="87392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k-SK" sz="1200" dirty="0" smtClean="0">
                <a:latin typeface="Times New Roman" pitchFamily="18" charset="0"/>
              </a:rPr>
              <a:t>mikrofón</a:t>
            </a:r>
            <a:endParaRPr lang="cs-CZ" dirty="0"/>
          </a:p>
        </p:txBody>
      </p:sp>
      <p:sp>
        <p:nvSpPr>
          <p:cNvPr id="89" name="Line 62"/>
          <p:cNvSpPr>
            <a:spLocks noChangeShapeType="1"/>
          </p:cNvSpPr>
          <p:nvPr/>
        </p:nvSpPr>
        <p:spPr bwMode="auto">
          <a:xfrm>
            <a:off x="4205287" y="2633663"/>
            <a:ext cx="77009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" name="Voľná forma 2"/>
          <p:cNvSpPr/>
          <p:nvPr/>
        </p:nvSpPr>
        <p:spPr>
          <a:xfrm>
            <a:off x="4094481" y="2565400"/>
            <a:ext cx="45719" cy="173159"/>
          </a:xfrm>
          <a:custGeom>
            <a:avLst/>
            <a:gdLst>
              <a:gd name="connsiteX0" fmla="*/ 0 w 74970"/>
              <a:gd name="connsiteY0" fmla="*/ 0 h 330997"/>
              <a:gd name="connsiteX1" fmla="*/ 74951 w 74970"/>
              <a:gd name="connsiteY1" fmla="*/ 112426 h 330997"/>
              <a:gd name="connsiteX2" fmla="*/ 7495 w 74970"/>
              <a:gd name="connsiteY2" fmla="*/ 202367 h 330997"/>
              <a:gd name="connsiteX3" fmla="*/ 14990 w 74970"/>
              <a:gd name="connsiteY3" fmla="*/ 299803 h 330997"/>
              <a:gd name="connsiteX4" fmla="*/ 52466 w 74970"/>
              <a:gd name="connsiteY4" fmla="*/ 329784 h 330997"/>
              <a:gd name="connsiteX5" fmla="*/ 22485 w 74970"/>
              <a:gd name="connsiteY5" fmla="*/ 322289 h 3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70" h="330997">
                <a:moveTo>
                  <a:pt x="0" y="0"/>
                </a:moveTo>
                <a:cubicBezTo>
                  <a:pt x="36851" y="39349"/>
                  <a:pt x="73702" y="78698"/>
                  <a:pt x="74951" y="112426"/>
                </a:cubicBezTo>
                <a:cubicBezTo>
                  <a:pt x="76200" y="146154"/>
                  <a:pt x="17488" y="171138"/>
                  <a:pt x="7495" y="202367"/>
                </a:cubicBezTo>
                <a:cubicBezTo>
                  <a:pt x="-2498" y="233596"/>
                  <a:pt x="7495" y="278567"/>
                  <a:pt x="14990" y="299803"/>
                </a:cubicBezTo>
                <a:cubicBezTo>
                  <a:pt x="22485" y="321039"/>
                  <a:pt x="51217" y="326036"/>
                  <a:pt x="52466" y="329784"/>
                </a:cubicBezTo>
                <a:cubicBezTo>
                  <a:pt x="53715" y="333532"/>
                  <a:pt x="38100" y="327910"/>
                  <a:pt x="22485" y="322289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4" name="Voľná forma 93"/>
          <p:cNvSpPr/>
          <p:nvPr/>
        </p:nvSpPr>
        <p:spPr>
          <a:xfrm>
            <a:off x="4170681" y="2565400"/>
            <a:ext cx="45719" cy="173159"/>
          </a:xfrm>
          <a:custGeom>
            <a:avLst/>
            <a:gdLst>
              <a:gd name="connsiteX0" fmla="*/ 0 w 74970"/>
              <a:gd name="connsiteY0" fmla="*/ 0 h 330997"/>
              <a:gd name="connsiteX1" fmla="*/ 74951 w 74970"/>
              <a:gd name="connsiteY1" fmla="*/ 112426 h 330997"/>
              <a:gd name="connsiteX2" fmla="*/ 7495 w 74970"/>
              <a:gd name="connsiteY2" fmla="*/ 202367 h 330997"/>
              <a:gd name="connsiteX3" fmla="*/ 14990 w 74970"/>
              <a:gd name="connsiteY3" fmla="*/ 299803 h 330997"/>
              <a:gd name="connsiteX4" fmla="*/ 52466 w 74970"/>
              <a:gd name="connsiteY4" fmla="*/ 329784 h 330997"/>
              <a:gd name="connsiteX5" fmla="*/ 22485 w 74970"/>
              <a:gd name="connsiteY5" fmla="*/ 322289 h 3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70" h="330997">
                <a:moveTo>
                  <a:pt x="0" y="0"/>
                </a:moveTo>
                <a:cubicBezTo>
                  <a:pt x="36851" y="39349"/>
                  <a:pt x="73702" y="78698"/>
                  <a:pt x="74951" y="112426"/>
                </a:cubicBezTo>
                <a:cubicBezTo>
                  <a:pt x="76200" y="146154"/>
                  <a:pt x="17488" y="171138"/>
                  <a:pt x="7495" y="202367"/>
                </a:cubicBezTo>
                <a:cubicBezTo>
                  <a:pt x="-2498" y="233596"/>
                  <a:pt x="7495" y="278567"/>
                  <a:pt x="14990" y="299803"/>
                </a:cubicBezTo>
                <a:cubicBezTo>
                  <a:pt x="22485" y="321039"/>
                  <a:pt x="51217" y="326036"/>
                  <a:pt x="52466" y="329784"/>
                </a:cubicBezTo>
                <a:cubicBezTo>
                  <a:pt x="53715" y="333532"/>
                  <a:pt x="38100" y="327910"/>
                  <a:pt x="22485" y="322289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6" name="Line 53"/>
          <p:cNvSpPr>
            <a:spLocks noChangeShapeType="1"/>
          </p:cNvSpPr>
          <p:nvPr/>
        </p:nvSpPr>
        <p:spPr bwMode="auto">
          <a:xfrm>
            <a:off x="4846795" y="2828925"/>
            <a:ext cx="1588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97" name="Line 54"/>
          <p:cNvSpPr>
            <a:spLocks noChangeShapeType="1"/>
          </p:cNvSpPr>
          <p:nvPr/>
        </p:nvSpPr>
        <p:spPr bwMode="auto">
          <a:xfrm>
            <a:off x="4975383" y="2828925"/>
            <a:ext cx="0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98" name="Line 59"/>
          <p:cNvSpPr>
            <a:spLocks noChangeShapeType="1"/>
          </p:cNvSpPr>
          <p:nvPr/>
        </p:nvSpPr>
        <p:spPr bwMode="auto">
          <a:xfrm>
            <a:off x="4846795" y="2828925"/>
            <a:ext cx="1285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AFEA-3A79-4946-8280-85F9E04A08AB}" type="slidenum">
              <a:rPr lang="cs-CZ"/>
              <a:pPr/>
              <a:t>2</a:t>
            </a:fld>
            <a:endParaRPr lang="cs-CZ"/>
          </a:p>
        </p:txBody>
      </p:sp>
      <p:sp>
        <p:nvSpPr>
          <p:cNvPr id="4139" name="Rectangle 43"/>
          <p:cNvSpPr>
            <a:spLocks noChangeArrowheads="1"/>
          </p:cNvSpPr>
          <p:nvPr/>
        </p:nvSpPr>
        <p:spPr bwMode="auto">
          <a:xfrm>
            <a:off x="0" y="333375"/>
            <a:ext cx="8351838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plán</a:t>
            </a:r>
            <a:r>
              <a:rPr lang="en-US" sz="2400" dirty="0"/>
              <a:t> </a:t>
            </a:r>
            <a:r>
              <a:rPr lang="en-US" sz="2400" dirty="0" err="1"/>
              <a:t>predn</a:t>
            </a:r>
            <a:r>
              <a:rPr lang="sk-SK" sz="2400" dirty="0" err="1"/>
              <a:t>ášky</a:t>
            </a:r>
            <a:r>
              <a:rPr lang="sk-SK" sz="2400" dirty="0"/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k-SK" sz="2400" dirty="0"/>
              <a:t>pojem </a:t>
            </a:r>
            <a:r>
              <a:rPr lang="sk-SK" sz="2400" dirty="0" err="1"/>
              <a:t>PrS</a:t>
            </a:r>
            <a:r>
              <a:rPr lang="sk-SK" sz="2400" dirty="0"/>
              <a:t> a rozdiel </a:t>
            </a:r>
            <a:r>
              <a:rPr lang="sk-SK" sz="2400" dirty="0" err="1"/>
              <a:t>PrS</a:t>
            </a:r>
            <a:r>
              <a:rPr lang="sk-SK" sz="2400" dirty="0"/>
              <a:t> oproti (starej) účastníckej sieti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k-SK" sz="2400" dirty="0"/>
              <a:t>architektúra </a:t>
            </a:r>
            <a:r>
              <a:rPr lang="sk-SK" sz="2400" dirty="0" err="1"/>
              <a:t>PrS</a:t>
            </a:r>
            <a:r>
              <a:rPr lang="sk-SK" sz="2400" dirty="0"/>
              <a:t>: všeobecná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		        </a:t>
            </a:r>
            <a:r>
              <a:rPr lang="sk-SK" sz="2400" dirty="0" smtClean="0"/>
              <a:t>		funkčná</a:t>
            </a:r>
            <a:endParaRPr lang="sk-SK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		        </a:t>
            </a:r>
            <a:r>
              <a:rPr lang="sk-SK" sz="2400" dirty="0" smtClean="0"/>
              <a:t>		fyzická </a:t>
            </a:r>
            <a:r>
              <a:rPr lang="sk-SK" sz="2400" dirty="0"/>
              <a:t>(</a:t>
            </a:r>
            <a:r>
              <a:rPr lang="sk-SK" sz="2400" dirty="0" err="1"/>
              <a:t>topológie</a:t>
            </a:r>
            <a:r>
              <a:rPr lang="sk-SK" sz="2400" dirty="0"/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		        </a:t>
            </a:r>
            <a:r>
              <a:rPr lang="sk-SK" sz="2400" dirty="0" smtClean="0"/>
              <a:t>		logická</a:t>
            </a:r>
            <a:endParaRPr lang="sk-SK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k-SK" sz="2400" dirty="0"/>
              <a:t>metódy prístupu k spoločnému prenosovému médiu: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			</a:t>
            </a:r>
            <a:r>
              <a:rPr lang="sk-SK" sz="2400" dirty="0" err="1"/>
              <a:t>stochastické</a:t>
            </a:r>
            <a:endParaRPr lang="sk-SK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			deterministické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			a niečo medzi tým </a:t>
            </a:r>
            <a:r>
              <a:rPr lang="sk-SK" sz="2400" dirty="0">
                <a:sym typeface="Wingdings" pitchFamily="2" charset="2"/>
              </a:rPr>
              <a:t>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k-SK" sz="2400" dirty="0"/>
              <a:t>druhy </a:t>
            </a:r>
            <a:r>
              <a:rPr lang="sk-SK" sz="2400" dirty="0" err="1"/>
              <a:t>PrS</a:t>
            </a:r>
            <a:r>
              <a:rPr lang="sk-SK" sz="2400" dirty="0"/>
              <a:t> :</a:t>
            </a:r>
            <a:r>
              <a:rPr lang="sk-SK" sz="2400" dirty="0" smtClean="0"/>
              <a:t>účastnícke siete (historický predchodca)</a:t>
            </a:r>
            <a:endParaRPr lang="sk-SK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			optické prístupové siete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			rádiové siete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 smtClean="0"/>
              <a:t>			. </a:t>
            </a:r>
            <a:r>
              <a:rPr lang="sk-SK" sz="2400" dirty="0"/>
              <a:t>. .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6994" y="6137093"/>
            <a:ext cx="7777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  </a:t>
            </a:r>
            <a:r>
              <a:rPr lang="sk-SK" sz="2400" dirty="0"/>
              <a:t>niektoré </a:t>
            </a:r>
            <a:r>
              <a:rPr lang="sk-SK" sz="2400" dirty="0">
                <a:hlinkClick r:id="rId2" action="ppaction://hlinkfile"/>
              </a:rPr>
              <a:t>pojmy z </a:t>
            </a:r>
            <a:r>
              <a:rPr lang="sk-SK" sz="2400" dirty="0" err="1">
                <a:hlinkClick r:id="rId2" action="ppaction://hlinkfile"/>
              </a:rPr>
              <a:t>PrS</a:t>
            </a:r>
            <a:r>
              <a:rPr lang="sk-SK" sz="2400" dirty="0">
                <a:hlinkClick r:id="rId2" action="ppaction://hlinkfile"/>
              </a:rPr>
              <a:t> </a:t>
            </a:r>
            <a:r>
              <a:rPr lang="sk-SK" sz="2400" dirty="0"/>
              <a:t>- na serv</a:t>
            </a:r>
            <a:r>
              <a:rPr lang="en-US" sz="2400" dirty="0"/>
              <a:t>e</a:t>
            </a:r>
            <a:r>
              <a:rPr lang="sk-SK" sz="2400" dirty="0" err="1"/>
              <a:t>ri</a:t>
            </a:r>
            <a:r>
              <a:rPr lang="sk-SK" sz="2400" dirty="0"/>
              <a:t> </a:t>
            </a:r>
            <a:r>
              <a:rPr lang="sk-SK" sz="2400" dirty="0" err="1"/>
              <a:t>KEMT</a:t>
            </a:r>
            <a:endParaRPr lang="cs-CZ" sz="2400" dirty="0"/>
          </a:p>
        </p:txBody>
      </p:sp>
      <p:cxnSp>
        <p:nvCxnSpPr>
          <p:cNvPr id="5" name="Rovná spojnica 4"/>
          <p:cNvCxnSpPr/>
          <p:nvPr/>
        </p:nvCxnSpPr>
        <p:spPr>
          <a:xfrm flipV="1">
            <a:off x="96994" y="6018551"/>
            <a:ext cx="8424914" cy="224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FB56-A845-41A2-8F21-9E59746EE213}" type="slidenum">
              <a:rPr lang="cs-CZ"/>
              <a:pPr/>
              <a:t>20</a:t>
            </a:fld>
            <a:endParaRPr lang="cs-CZ"/>
          </a:p>
        </p:txBody>
      </p:sp>
      <p:graphicFrame>
        <p:nvGraphicFramePr>
          <p:cNvPr id="31840" name="Object 96"/>
          <p:cNvGraphicFramePr>
            <a:graphicFrameLocks noChangeAspect="1"/>
          </p:cNvGraphicFramePr>
          <p:nvPr/>
        </p:nvGraphicFramePr>
        <p:xfrm>
          <a:off x="1030288" y="4702175"/>
          <a:ext cx="70993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4" name="Equation" r:id="rId3" imgW="7099200" imgH="355320" progId="Equation.DSMT4">
                  <p:embed/>
                </p:oleObj>
              </mc:Choice>
              <mc:Fallback>
                <p:oleObj name="Equation" r:id="rId3" imgW="7099200" imgH="35532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4702175"/>
                        <a:ext cx="7099300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1" name="Object 97"/>
          <p:cNvGraphicFramePr>
            <a:graphicFrameLocks noChangeAspect="1"/>
          </p:cNvGraphicFramePr>
          <p:nvPr/>
        </p:nvGraphicFramePr>
        <p:xfrm>
          <a:off x="3478213" y="5089525"/>
          <a:ext cx="22225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5" name="Equation" r:id="rId5" imgW="2222280" imgH="850680" progId="Equation.DSMT4">
                  <p:embed/>
                </p:oleObj>
              </mc:Choice>
              <mc:Fallback>
                <p:oleObj name="Equation" r:id="rId5" imgW="2222280" imgH="85068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5089525"/>
                        <a:ext cx="2222500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3" name="Object 99"/>
          <p:cNvGraphicFramePr>
            <a:graphicFrameLocks noChangeAspect="1"/>
          </p:cNvGraphicFramePr>
          <p:nvPr/>
        </p:nvGraphicFramePr>
        <p:xfrm>
          <a:off x="7656513" y="3294063"/>
          <a:ext cx="101600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6" name="Equation" r:id="rId7" imgW="1015920" imgH="317160" progId="Equation.DSMT4">
                  <p:embed/>
                </p:oleObj>
              </mc:Choice>
              <mc:Fallback>
                <p:oleObj name="Equation" r:id="rId7" imgW="1015920" imgH="317160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513" y="3294063"/>
                        <a:ext cx="1016000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4" name="Object 100"/>
          <p:cNvGraphicFramePr>
            <a:graphicFrameLocks noChangeAspect="1"/>
          </p:cNvGraphicFramePr>
          <p:nvPr/>
        </p:nvGraphicFramePr>
        <p:xfrm>
          <a:off x="892175" y="3289300"/>
          <a:ext cx="5334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7" name="Equation" r:id="rId9" imgW="533160" imgH="317160" progId="Equation.DSMT4">
                  <p:embed/>
                </p:oleObj>
              </mc:Choice>
              <mc:Fallback>
                <p:oleObj name="Equation" r:id="rId9" imgW="533160" imgH="317160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3289300"/>
                        <a:ext cx="5334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6" name="Line 102"/>
          <p:cNvSpPr>
            <a:spLocks noChangeShapeType="1"/>
          </p:cNvSpPr>
          <p:nvPr/>
        </p:nvSpPr>
        <p:spPr bwMode="auto">
          <a:xfrm>
            <a:off x="2382838" y="3488076"/>
            <a:ext cx="0" cy="604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847" name="Line 103"/>
          <p:cNvSpPr>
            <a:spLocks noChangeShapeType="1"/>
          </p:cNvSpPr>
          <p:nvPr/>
        </p:nvSpPr>
        <p:spPr bwMode="auto">
          <a:xfrm>
            <a:off x="3475038" y="3500776"/>
            <a:ext cx="0" cy="604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848" name="Line 104"/>
          <p:cNvSpPr>
            <a:spLocks noChangeShapeType="1"/>
          </p:cNvSpPr>
          <p:nvPr/>
        </p:nvSpPr>
        <p:spPr bwMode="auto">
          <a:xfrm>
            <a:off x="4513263" y="3488076"/>
            <a:ext cx="0" cy="604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849" name="Line 105"/>
          <p:cNvSpPr>
            <a:spLocks noChangeShapeType="1"/>
          </p:cNvSpPr>
          <p:nvPr/>
        </p:nvSpPr>
        <p:spPr bwMode="auto">
          <a:xfrm>
            <a:off x="6916738" y="3488076"/>
            <a:ext cx="0" cy="604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850" name="Line 106"/>
          <p:cNvSpPr>
            <a:spLocks noChangeShapeType="1"/>
          </p:cNvSpPr>
          <p:nvPr/>
        </p:nvSpPr>
        <p:spPr bwMode="auto">
          <a:xfrm>
            <a:off x="765175" y="4092914"/>
            <a:ext cx="617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31852" name="Group 108"/>
          <p:cNvGrpSpPr>
            <a:grpSpLocks/>
          </p:cNvGrpSpPr>
          <p:nvPr/>
        </p:nvGrpSpPr>
        <p:grpSpPr bwMode="auto">
          <a:xfrm>
            <a:off x="4168775" y="641350"/>
            <a:ext cx="981075" cy="981075"/>
            <a:chOff x="2626" y="1237"/>
            <a:chExt cx="618" cy="618"/>
          </a:xfrm>
        </p:grpSpPr>
        <p:sp>
          <p:nvSpPr>
            <p:cNvPr id="31853" name="Oval 109"/>
            <p:cNvSpPr>
              <a:spLocks noChangeArrowheads="1"/>
            </p:cNvSpPr>
            <p:nvPr/>
          </p:nvSpPr>
          <p:spPr bwMode="auto">
            <a:xfrm>
              <a:off x="2626" y="1237"/>
              <a:ext cx="618" cy="618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40000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1854" name="Line 110"/>
            <p:cNvSpPr>
              <a:spLocks noChangeShapeType="1"/>
            </p:cNvSpPr>
            <p:nvPr/>
          </p:nvSpPr>
          <p:spPr bwMode="auto">
            <a:xfrm>
              <a:off x="2805" y="1559"/>
              <a:ext cx="263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1855" name="Line 111"/>
            <p:cNvSpPr>
              <a:spLocks noChangeShapeType="1"/>
            </p:cNvSpPr>
            <p:nvPr/>
          </p:nvSpPr>
          <p:spPr bwMode="auto">
            <a:xfrm rot="5400000">
              <a:off x="2797" y="1543"/>
              <a:ext cx="263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31856" name="Group 112"/>
          <p:cNvGrpSpPr>
            <a:grpSpLocks/>
          </p:cNvGrpSpPr>
          <p:nvPr/>
        </p:nvGrpSpPr>
        <p:grpSpPr bwMode="auto">
          <a:xfrm>
            <a:off x="1765300" y="2643188"/>
            <a:ext cx="1141413" cy="855662"/>
            <a:chOff x="432" y="568"/>
            <a:chExt cx="864" cy="480"/>
          </a:xfrm>
        </p:grpSpPr>
        <p:sp>
          <p:nvSpPr>
            <p:cNvPr id="31857" name="Rectangle 113"/>
            <p:cNvSpPr>
              <a:spLocks noChangeArrowheads="1"/>
            </p:cNvSpPr>
            <p:nvPr/>
          </p:nvSpPr>
          <p:spPr bwMode="auto">
            <a:xfrm>
              <a:off x="432" y="568"/>
              <a:ext cx="864" cy="480"/>
            </a:xfrm>
            <a:prstGeom prst="rect">
              <a:avLst/>
            </a:prstGeom>
            <a:gradFill rotWithShape="0">
              <a:gsLst>
                <a:gs pos="0">
                  <a:srgbClr val="C0C0C0">
                    <a:gamma/>
                    <a:tint val="30980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381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1858" name="Text Box 114"/>
            <p:cNvSpPr txBox="1">
              <a:spLocks noChangeArrowheads="1"/>
            </p:cNvSpPr>
            <p:nvPr/>
          </p:nvSpPr>
          <p:spPr bwMode="auto">
            <a:xfrm>
              <a:off x="464" y="584"/>
              <a:ext cx="81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1.</a:t>
              </a:r>
              <a:endParaRPr lang="cs-CZ" sz="2000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1859" name="Object 115"/>
          <p:cNvGraphicFramePr>
            <a:graphicFrameLocks noChangeAspect="1"/>
          </p:cNvGraphicFramePr>
          <p:nvPr/>
        </p:nvGraphicFramePr>
        <p:xfrm>
          <a:off x="1879600" y="3092450"/>
          <a:ext cx="8763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8" name="Equation" r:id="rId11" imgW="876240" imgH="317160" progId="Equation.DSMT4">
                  <p:embed/>
                </p:oleObj>
              </mc:Choice>
              <mc:Fallback>
                <p:oleObj name="Equation" r:id="rId11" imgW="876240" imgH="317160" progId="Equation.DSMT4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3092450"/>
                        <a:ext cx="8763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860" name="Group 116"/>
          <p:cNvGrpSpPr>
            <a:grpSpLocks/>
          </p:cNvGrpSpPr>
          <p:nvPr/>
        </p:nvGrpSpPr>
        <p:grpSpPr bwMode="auto">
          <a:xfrm>
            <a:off x="2895600" y="2643188"/>
            <a:ext cx="1141413" cy="855662"/>
            <a:chOff x="432" y="568"/>
            <a:chExt cx="864" cy="480"/>
          </a:xfrm>
        </p:grpSpPr>
        <p:sp>
          <p:nvSpPr>
            <p:cNvPr id="31861" name="Rectangle 117"/>
            <p:cNvSpPr>
              <a:spLocks noChangeArrowheads="1"/>
            </p:cNvSpPr>
            <p:nvPr/>
          </p:nvSpPr>
          <p:spPr bwMode="auto">
            <a:xfrm>
              <a:off x="432" y="568"/>
              <a:ext cx="864" cy="480"/>
            </a:xfrm>
            <a:prstGeom prst="rect">
              <a:avLst/>
            </a:prstGeom>
            <a:gradFill rotWithShape="0">
              <a:gsLst>
                <a:gs pos="0">
                  <a:srgbClr val="C0C0C0">
                    <a:gamma/>
                    <a:tint val="30980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381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1862" name="Text Box 118"/>
            <p:cNvSpPr txBox="1">
              <a:spLocks noChangeArrowheads="1"/>
            </p:cNvSpPr>
            <p:nvPr/>
          </p:nvSpPr>
          <p:spPr bwMode="auto">
            <a:xfrm>
              <a:off x="464" y="584"/>
              <a:ext cx="81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2.</a:t>
              </a:r>
              <a:endParaRPr lang="cs-CZ" sz="2000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1863" name="Object 119"/>
          <p:cNvGraphicFramePr>
            <a:graphicFrameLocks noChangeAspect="1"/>
          </p:cNvGraphicFramePr>
          <p:nvPr/>
        </p:nvGraphicFramePr>
        <p:xfrm>
          <a:off x="2984500" y="3092450"/>
          <a:ext cx="9271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9" name="Equation" r:id="rId13" imgW="927000" imgH="317160" progId="Equation.DSMT4">
                  <p:embed/>
                </p:oleObj>
              </mc:Choice>
              <mc:Fallback>
                <p:oleObj name="Equation" r:id="rId13" imgW="927000" imgH="317160" progId="Equation.DSMT4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3092450"/>
                        <a:ext cx="9271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864" name="Group 120"/>
          <p:cNvGrpSpPr>
            <a:grpSpLocks/>
          </p:cNvGrpSpPr>
          <p:nvPr/>
        </p:nvGrpSpPr>
        <p:grpSpPr bwMode="auto">
          <a:xfrm>
            <a:off x="3975100" y="2643188"/>
            <a:ext cx="1141413" cy="855662"/>
            <a:chOff x="432" y="568"/>
            <a:chExt cx="864" cy="480"/>
          </a:xfrm>
        </p:grpSpPr>
        <p:sp>
          <p:nvSpPr>
            <p:cNvPr id="31865" name="Rectangle 121"/>
            <p:cNvSpPr>
              <a:spLocks noChangeArrowheads="1"/>
            </p:cNvSpPr>
            <p:nvPr/>
          </p:nvSpPr>
          <p:spPr bwMode="auto">
            <a:xfrm>
              <a:off x="432" y="568"/>
              <a:ext cx="864" cy="480"/>
            </a:xfrm>
            <a:prstGeom prst="rect">
              <a:avLst/>
            </a:prstGeom>
            <a:gradFill rotWithShape="0">
              <a:gsLst>
                <a:gs pos="0">
                  <a:srgbClr val="C0C0C0">
                    <a:gamma/>
                    <a:tint val="30980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381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1866" name="Text Box 122"/>
            <p:cNvSpPr txBox="1">
              <a:spLocks noChangeArrowheads="1"/>
            </p:cNvSpPr>
            <p:nvPr/>
          </p:nvSpPr>
          <p:spPr bwMode="auto">
            <a:xfrm>
              <a:off x="464" y="584"/>
              <a:ext cx="81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k-SK" sz="2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cs-CZ" sz="2000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1867" name="Object 123"/>
          <p:cNvGraphicFramePr>
            <a:graphicFrameLocks noChangeAspect="1"/>
          </p:cNvGraphicFramePr>
          <p:nvPr/>
        </p:nvGraphicFramePr>
        <p:xfrm>
          <a:off x="4070350" y="3092450"/>
          <a:ext cx="9144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0" name="Equation" r:id="rId15" imgW="914400" imgH="317160" progId="Equation.DSMT4">
                  <p:embed/>
                </p:oleObj>
              </mc:Choice>
              <mc:Fallback>
                <p:oleObj name="Equation" r:id="rId15" imgW="914400" imgH="317160" progId="Equation.DSMT4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3092450"/>
                        <a:ext cx="9144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868" name="Group 124"/>
          <p:cNvGrpSpPr>
            <a:grpSpLocks/>
          </p:cNvGrpSpPr>
          <p:nvPr/>
        </p:nvGrpSpPr>
        <p:grpSpPr bwMode="auto">
          <a:xfrm>
            <a:off x="6350000" y="2643188"/>
            <a:ext cx="1141413" cy="855662"/>
            <a:chOff x="3432" y="1328"/>
            <a:chExt cx="719" cy="539"/>
          </a:xfrm>
        </p:grpSpPr>
        <p:grpSp>
          <p:nvGrpSpPr>
            <p:cNvPr id="31869" name="Group 125"/>
            <p:cNvGrpSpPr>
              <a:grpSpLocks/>
            </p:cNvGrpSpPr>
            <p:nvPr/>
          </p:nvGrpSpPr>
          <p:grpSpPr bwMode="auto">
            <a:xfrm>
              <a:off x="3432" y="1328"/>
              <a:ext cx="719" cy="539"/>
              <a:chOff x="432" y="568"/>
              <a:chExt cx="864" cy="480"/>
            </a:xfrm>
          </p:grpSpPr>
          <p:sp>
            <p:nvSpPr>
              <p:cNvPr id="31870" name="Rectangle 126"/>
              <p:cNvSpPr>
                <a:spLocks noChangeArrowheads="1"/>
              </p:cNvSpPr>
              <p:nvPr/>
            </p:nvSpPr>
            <p:spPr bwMode="auto">
              <a:xfrm>
                <a:off x="432" y="568"/>
                <a:ext cx="864" cy="480"/>
              </a:xfrm>
              <a:prstGeom prst="rect">
                <a:avLst/>
              </a:prstGeom>
              <a:gradFill rotWithShape="0">
                <a:gsLst>
                  <a:gs pos="0">
                    <a:srgbClr val="C0C0C0">
                      <a:gamma/>
                      <a:tint val="30980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381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31871" name="Text Box 127"/>
              <p:cNvSpPr txBox="1">
                <a:spLocks noChangeArrowheads="1"/>
              </p:cNvSpPr>
              <p:nvPr/>
            </p:nvSpPr>
            <p:spPr bwMode="auto">
              <a:xfrm>
                <a:off x="464" y="584"/>
                <a:ext cx="818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N.</a:t>
                </a:r>
                <a:endParaRPr lang="cs-CZ" sz="2000" i="1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31872" name="Object 128"/>
            <p:cNvGraphicFramePr>
              <a:graphicFrameLocks noChangeAspect="1"/>
            </p:cNvGraphicFramePr>
            <p:nvPr/>
          </p:nvGraphicFramePr>
          <p:xfrm>
            <a:off x="3460" y="1611"/>
            <a:ext cx="640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71" name="Equation" r:id="rId17" imgW="1015920" imgH="317160" progId="Equation.DSMT4">
                    <p:embed/>
                  </p:oleObj>
                </mc:Choice>
                <mc:Fallback>
                  <p:oleObj name="Equation" r:id="rId17" imgW="1015920" imgH="317160" progId="Equation.DSMT4">
                    <p:embed/>
                    <p:pic>
                      <p:nvPicPr>
                        <p:cNvPr id="0" name="Object 1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0" y="1611"/>
                          <a:ext cx="640" cy="1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873" name="Line 129"/>
          <p:cNvSpPr>
            <a:spLocks noChangeShapeType="1"/>
          </p:cNvSpPr>
          <p:nvPr/>
        </p:nvSpPr>
        <p:spPr bwMode="auto">
          <a:xfrm>
            <a:off x="1062038" y="3071813"/>
            <a:ext cx="6731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874" name="Line 130"/>
          <p:cNvSpPr>
            <a:spLocks noChangeShapeType="1"/>
          </p:cNvSpPr>
          <p:nvPr/>
        </p:nvSpPr>
        <p:spPr bwMode="auto">
          <a:xfrm>
            <a:off x="5239061" y="3071812"/>
            <a:ext cx="970445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875" name="Line 131"/>
          <p:cNvSpPr>
            <a:spLocks noChangeShapeType="1"/>
          </p:cNvSpPr>
          <p:nvPr/>
        </p:nvSpPr>
        <p:spPr bwMode="auto">
          <a:xfrm>
            <a:off x="7489825" y="3071813"/>
            <a:ext cx="7270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31876" name="Group 132"/>
          <p:cNvGrpSpPr>
            <a:grpSpLocks/>
          </p:cNvGrpSpPr>
          <p:nvPr/>
        </p:nvGrpSpPr>
        <p:grpSpPr bwMode="auto">
          <a:xfrm>
            <a:off x="2325688" y="1408113"/>
            <a:ext cx="4586287" cy="1249362"/>
            <a:chOff x="1465" y="1720"/>
            <a:chExt cx="2889" cy="787"/>
          </a:xfrm>
        </p:grpSpPr>
        <p:grpSp>
          <p:nvGrpSpPr>
            <p:cNvPr id="31877" name="Group 133"/>
            <p:cNvGrpSpPr>
              <a:grpSpLocks/>
            </p:cNvGrpSpPr>
            <p:nvPr/>
          </p:nvGrpSpPr>
          <p:grpSpPr bwMode="auto">
            <a:xfrm>
              <a:off x="1465" y="1720"/>
              <a:ext cx="1229" cy="779"/>
              <a:chOff x="1465" y="1720"/>
              <a:chExt cx="1229" cy="779"/>
            </a:xfrm>
          </p:grpSpPr>
          <p:grpSp>
            <p:nvGrpSpPr>
              <p:cNvPr id="31878" name="Group 134"/>
              <p:cNvGrpSpPr>
                <a:grpSpLocks/>
              </p:cNvGrpSpPr>
              <p:nvPr/>
            </p:nvGrpSpPr>
            <p:grpSpPr bwMode="auto">
              <a:xfrm>
                <a:off x="1465" y="1720"/>
                <a:ext cx="1229" cy="779"/>
                <a:chOff x="1465" y="1720"/>
                <a:chExt cx="1229" cy="779"/>
              </a:xfrm>
            </p:grpSpPr>
            <p:sp>
              <p:nvSpPr>
                <p:cNvPr id="31879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1465" y="1720"/>
                  <a:ext cx="1229" cy="779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31880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2177" y="1935"/>
                  <a:ext cx="154" cy="11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  <p:graphicFrame>
            <p:nvGraphicFramePr>
              <p:cNvPr id="31881" name="Object 137"/>
              <p:cNvGraphicFramePr>
                <a:graphicFrameLocks noChangeAspect="1"/>
              </p:cNvGraphicFramePr>
              <p:nvPr/>
            </p:nvGraphicFramePr>
            <p:xfrm>
              <a:off x="2078" y="1721"/>
              <a:ext cx="184" cy="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672" name="Equation" r:id="rId19" imgW="291960" imgH="342720" progId="Equation.DSMT4">
                      <p:embed/>
                    </p:oleObj>
                  </mc:Choice>
                  <mc:Fallback>
                    <p:oleObj name="Equation" r:id="rId19" imgW="291960" imgH="342720" progId="Equation.DSMT4">
                      <p:embed/>
                      <p:pic>
                        <p:nvPicPr>
                          <p:cNvPr id="0" name="Object 1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78" y="1721"/>
                            <a:ext cx="184" cy="2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882" name="Group 138"/>
            <p:cNvGrpSpPr>
              <a:grpSpLocks/>
            </p:cNvGrpSpPr>
            <p:nvPr/>
          </p:nvGrpSpPr>
          <p:grpSpPr bwMode="auto">
            <a:xfrm>
              <a:off x="2160" y="1813"/>
              <a:ext cx="618" cy="694"/>
              <a:chOff x="2160" y="1813"/>
              <a:chExt cx="618" cy="694"/>
            </a:xfrm>
          </p:grpSpPr>
          <p:grpSp>
            <p:nvGrpSpPr>
              <p:cNvPr id="31883" name="Group 139"/>
              <p:cNvGrpSpPr>
                <a:grpSpLocks/>
              </p:cNvGrpSpPr>
              <p:nvPr/>
            </p:nvGrpSpPr>
            <p:grpSpPr bwMode="auto">
              <a:xfrm>
                <a:off x="2160" y="1813"/>
                <a:ext cx="618" cy="694"/>
                <a:chOff x="2160" y="1813"/>
                <a:chExt cx="618" cy="694"/>
              </a:xfrm>
            </p:grpSpPr>
            <p:sp>
              <p:nvSpPr>
                <p:cNvPr id="31884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2160" y="1813"/>
                  <a:ext cx="618" cy="694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31885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2431" y="2060"/>
                  <a:ext cx="127" cy="15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  <p:graphicFrame>
            <p:nvGraphicFramePr>
              <p:cNvPr id="31886" name="Object 142"/>
              <p:cNvGraphicFramePr>
                <a:graphicFrameLocks noChangeAspect="1"/>
              </p:cNvGraphicFramePr>
              <p:nvPr/>
            </p:nvGraphicFramePr>
            <p:xfrm>
              <a:off x="2458" y="2215"/>
              <a:ext cx="208" cy="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673" name="Equation" r:id="rId21" imgW="330120" imgH="342720" progId="Equation.DSMT4">
                      <p:embed/>
                    </p:oleObj>
                  </mc:Choice>
                  <mc:Fallback>
                    <p:oleObj name="Equation" r:id="rId21" imgW="330120" imgH="342720" progId="Equation.DSMT4">
                      <p:embed/>
                      <p:pic>
                        <p:nvPicPr>
                          <p:cNvPr id="0" name="Object 1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58" y="2215"/>
                            <a:ext cx="208" cy="2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887" name="Group 143"/>
            <p:cNvGrpSpPr>
              <a:grpSpLocks/>
            </p:cNvGrpSpPr>
            <p:nvPr/>
          </p:nvGrpSpPr>
          <p:grpSpPr bwMode="auto">
            <a:xfrm>
              <a:off x="2829" y="1855"/>
              <a:ext cx="312" cy="644"/>
              <a:chOff x="2829" y="1855"/>
              <a:chExt cx="312" cy="644"/>
            </a:xfrm>
          </p:grpSpPr>
          <p:grpSp>
            <p:nvGrpSpPr>
              <p:cNvPr id="31888" name="Group 144"/>
              <p:cNvGrpSpPr>
                <a:grpSpLocks/>
              </p:cNvGrpSpPr>
              <p:nvPr/>
            </p:nvGrpSpPr>
            <p:grpSpPr bwMode="auto">
              <a:xfrm>
                <a:off x="2829" y="1855"/>
                <a:ext cx="104" cy="644"/>
                <a:chOff x="2829" y="1855"/>
                <a:chExt cx="104" cy="644"/>
              </a:xfrm>
            </p:grpSpPr>
            <p:sp>
              <p:nvSpPr>
                <p:cNvPr id="31889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829" y="1855"/>
                  <a:ext cx="104" cy="644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31890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2848" y="2146"/>
                  <a:ext cx="42" cy="169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  <p:graphicFrame>
            <p:nvGraphicFramePr>
              <p:cNvPr id="31891" name="Object 147"/>
              <p:cNvGraphicFramePr>
                <a:graphicFrameLocks noChangeAspect="1"/>
              </p:cNvGraphicFramePr>
              <p:nvPr/>
            </p:nvGraphicFramePr>
            <p:xfrm>
              <a:off x="2941" y="2119"/>
              <a:ext cx="200" cy="2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674" name="Equation" r:id="rId23" imgW="317160" imgH="355320" progId="Equation.DSMT4">
                      <p:embed/>
                    </p:oleObj>
                  </mc:Choice>
                  <mc:Fallback>
                    <p:oleObj name="Equation" r:id="rId23" imgW="317160" imgH="355320" progId="Equation.DSMT4">
                      <p:embed/>
                      <p:pic>
                        <p:nvPicPr>
                          <p:cNvPr id="0" name="Object 1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41" y="2119"/>
                            <a:ext cx="200" cy="22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892" name="Group 148"/>
            <p:cNvGrpSpPr>
              <a:grpSpLocks/>
            </p:cNvGrpSpPr>
            <p:nvPr/>
          </p:nvGrpSpPr>
          <p:grpSpPr bwMode="auto">
            <a:xfrm>
              <a:off x="3176" y="1720"/>
              <a:ext cx="1178" cy="787"/>
              <a:chOff x="3176" y="1720"/>
              <a:chExt cx="1178" cy="787"/>
            </a:xfrm>
          </p:grpSpPr>
          <p:grpSp>
            <p:nvGrpSpPr>
              <p:cNvPr id="31893" name="Group 149"/>
              <p:cNvGrpSpPr>
                <a:grpSpLocks/>
              </p:cNvGrpSpPr>
              <p:nvPr/>
            </p:nvGrpSpPr>
            <p:grpSpPr bwMode="auto">
              <a:xfrm>
                <a:off x="3176" y="1720"/>
                <a:ext cx="1178" cy="787"/>
                <a:chOff x="3176" y="1720"/>
                <a:chExt cx="1178" cy="787"/>
              </a:xfrm>
            </p:grpSpPr>
            <p:sp>
              <p:nvSpPr>
                <p:cNvPr id="31894" name="Line 150"/>
                <p:cNvSpPr>
                  <a:spLocks noChangeShapeType="1"/>
                </p:cNvSpPr>
                <p:nvPr/>
              </p:nvSpPr>
              <p:spPr bwMode="auto">
                <a:xfrm flipH="1" flipV="1">
                  <a:off x="3176" y="1720"/>
                  <a:ext cx="1178" cy="787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31895" name="Line 151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1978"/>
                  <a:ext cx="212" cy="127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  <p:graphicFrame>
            <p:nvGraphicFramePr>
              <p:cNvPr id="31896" name="Object 152"/>
              <p:cNvGraphicFramePr>
                <a:graphicFrameLocks noChangeAspect="1"/>
              </p:cNvGraphicFramePr>
              <p:nvPr/>
            </p:nvGraphicFramePr>
            <p:xfrm>
              <a:off x="3723" y="1862"/>
              <a:ext cx="256" cy="2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675" name="Equation" r:id="rId25" imgW="406080" imgH="355320" progId="Equation.DSMT4">
                      <p:embed/>
                    </p:oleObj>
                  </mc:Choice>
                  <mc:Fallback>
                    <p:oleObj name="Equation" r:id="rId25" imgW="406080" imgH="355320" progId="Equation.DSMT4">
                      <p:embed/>
                      <p:pic>
                        <p:nvPicPr>
                          <p:cNvPr id="0" name="Object 1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3" y="1862"/>
                            <a:ext cx="256" cy="2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1897" name="Freeform 153"/>
            <p:cNvSpPr>
              <a:spLocks/>
            </p:cNvSpPr>
            <p:nvPr/>
          </p:nvSpPr>
          <p:spPr bwMode="auto">
            <a:xfrm>
              <a:off x="3203" y="2151"/>
              <a:ext cx="441" cy="121"/>
            </a:xfrm>
            <a:custGeom>
              <a:avLst/>
              <a:gdLst>
                <a:gd name="T0" fmla="*/ 0 w 441"/>
                <a:gd name="T1" fmla="*/ 118 h 121"/>
                <a:gd name="T2" fmla="*/ 263 w 441"/>
                <a:gd name="T3" fmla="*/ 101 h 121"/>
                <a:gd name="T4" fmla="*/ 441 w 441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121">
                  <a:moveTo>
                    <a:pt x="0" y="118"/>
                  </a:moveTo>
                  <a:cubicBezTo>
                    <a:pt x="94" y="119"/>
                    <a:pt x="189" y="121"/>
                    <a:pt x="263" y="101"/>
                  </a:cubicBezTo>
                  <a:cubicBezTo>
                    <a:pt x="337" y="81"/>
                    <a:pt x="411" y="17"/>
                    <a:pt x="441" y="0"/>
                  </a:cubicBezTo>
                </a:path>
              </a:pathLst>
            </a:custGeom>
            <a:noFill/>
            <a:ln w="38100" cap="flat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31898" name="Line 154"/>
          <p:cNvSpPr>
            <a:spLocks noChangeShapeType="1"/>
          </p:cNvSpPr>
          <p:nvPr/>
        </p:nvSpPr>
        <p:spPr bwMode="auto">
          <a:xfrm>
            <a:off x="1092200" y="1150938"/>
            <a:ext cx="3089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899" name="Line 155"/>
          <p:cNvSpPr>
            <a:spLocks noChangeShapeType="1"/>
          </p:cNvSpPr>
          <p:nvPr/>
        </p:nvSpPr>
        <p:spPr bwMode="auto">
          <a:xfrm>
            <a:off x="1079500" y="1138238"/>
            <a:ext cx="0" cy="1949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31900" name="Group 156"/>
          <p:cNvGrpSpPr>
            <a:grpSpLocks/>
          </p:cNvGrpSpPr>
          <p:nvPr/>
        </p:nvGrpSpPr>
        <p:grpSpPr bwMode="auto">
          <a:xfrm>
            <a:off x="527050" y="260350"/>
            <a:ext cx="4019550" cy="806450"/>
            <a:chOff x="332" y="917"/>
            <a:chExt cx="2532" cy="508"/>
          </a:xfrm>
        </p:grpSpPr>
        <p:grpSp>
          <p:nvGrpSpPr>
            <p:cNvPr id="31901" name="Group 157"/>
            <p:cNvGrpSpPr>
              <a:grpSpLocks/>
            </p:cNvGrpSpPr>
            <p:nvPr/>
          </p:nvGrpSpPr>
          <p:grpSpPr bwMode="auto">
            <a:xfrm>
              <a:off x="332" y="917"/>
              <a:ext cx="2160" cy="508"/>
              <a:chOff x="3388" y="768"/>
              <a:chExt cx="2160" cy="508"/>
            </a:xfrm>
          </p:grpSpPr>
          <p:sp>
            <p:nvSpPr>
              <p:cNvPr id="31902" name="Oval 158"/>
              <p:cNvSpPr>
                <a:spLocks noChangeArrowheads="1"/>
              </p:cNvSpPr>
              <p:nvPr/>
            </p:nvSpPr>
            <p:spPr bwMode="auto">
              <a:xfrm>
                <a:off x="3388" y="768"/>
                <a:ext cx="2160" cy="508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31903" name="Text Box 159" descr="Bílý mramor"/>
              <p:cNvSpPr txBox="1">
                <a:spLocks noChangeArrowheads="1"/>
              </p:cNvSpPr>
              <p:nvPr/>
            </p:nvSpPr>
            <p:spPr bwMode="auto">
              <a:xfrm>
                <a:off x="3468" y="878"/>
                <a:ext cx="2015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27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FFFF00"/>
                    </a:solidFill>
                    <a:prstDash val="lgDash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ct val="20000"/>
                  </a:spcBef>
                  <a:buSzPct val="150000"/>
                </a:pPr>
                <a:r>
                  <a:rPr lang="sk-SK" sz="22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súčet </a:t>
                </a:r>
                <a:r>
                  <a:rPr lang="sk-SK" sz="2200" b="1" dirty="0" smtClean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„</a:t>
                </a:r>
                <a:r>
                  <a:rPr lang="sk-SK" sz="2200" b="1" dirty="0" err="1" smtClean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modulo</a:t>
                </a:r>
                <a:r>
                  <a:rPr lang="sk-SK" sz="2200" b="1" dirty="0" smtClean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 2“</a:t>
                </a:r>
                <a:endParaRPr lang="cs-CZ" sz="22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904" name="Line 160"/>
            <p:cNvSpPr>
              <a:spLocks noChangeShapeType="1"/>
            </p:cNvSpPr>
            <p:nvPr/>
          </p:nvSpPr>
          <p:spPr bwMode="auto">
            <a:xfrm>
              <a:off x="2424" y="1219"/>
              <a:ext cx="440" cy="161"/>
            </a:xfrm>
            <a:prstGeom prst="line">
              <a:avLst/>
            </a:prstGeom>
            <a:noFill/>
            <a:ln w="76200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31905" name="Group 161"/>
          <p:cNvGrpSpPr>
            <a:grpSpLocks/>
          </p:cNvGrpSpPr>
          <p:nvPr/>
        </p:nvGrpSpPr>
        <p:grpSpPr bwMode="auto">
          <a:xfrm>
            <a:off x="5335588" y="819150"/>
            <a:ext cx="1747837" cy="538163"/>
            <a:chOff x="3761" y="773"/>
            <a:chExt cx="1101" cy="339"/>
          </a:xfrm>
        </p:grpSpPr>
        <p:sp>
          <p:nvSpPr>
            <p:cNvPr id="31906" name="Oval 162"/>
            <p:cNvSpPr>
              <a:spLocks noChangeArrowheads="1"/>
            </p:cNvSpPr>
            <p:nvPr/>
          </p:nvSpPr>
          <p:spPr bwMode="auto">
            <a:xfrm>
              <a:off x="3761" y="773"/>
              <a:ext cx="1101" cy="33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graphicFrame>
          <p:nvGraphicFramePr>
            <p:cNvPr id="31907" name="Object 163"/>
            <p:cNvGraphicFramePr>
              <a:graphicFrameLocks noChangeAspect="1"/>
            </p:cNvGraphicFramePr>
            <p:nvPr/>
          </p:nvGraphicFramePr>
          <p:xfrm>
            <a:off x="3961" y="827"/>
            <a:ext cx="704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76" name="Equation" r:id="rId28" imgW="1117440" imgH="393480" progId="Equation.DSMT4">
                    <p:embed/>
                  </p:oleObj>
                </mc:Choice>
                <mc:Fallback>
                  <p:oleObj name="Equation" r:id="rId28" imgW="1117440" imgH="393480" progId="Equation.DSMT4">
                    <p:embed/>
                    <p:pic>
                      <p:nvPicPr>
                        <p:cNvPr id="0" name="Object 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1" y="827"/>
                          <a:ext cx="704" cy="2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908" name="Text Box 164" descr="Bílý mramor"/>
          <p:cNvSpPr txBox="1">
            <a:spLocks noChangeArrowheads="1"/>
          </p:cNvSpPr>
          <p:nvPr/>
        </p:nvSpPr>
        <p:spPr bwMode="auto">
          <a:xfrm>
            <a:off x="1817688" y="3655908"/>
            <a:ext cx="53911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7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20000"/>
              </a:spcBef>
              <a:buSzPct val="150000"/>
            </a:pPr>
            <a:r>
              <a:rPr lang="sk-SK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osuvn</a:t>
            </a:r>
            <a:r>
              <a:rPr lang="sk-SK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register s </a:t>
            </a:r>
            <a:r>
              <a:rPr lang="sk-SK" sz="22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N-pamäťovými</a:t>
            </a:r>
            <a:r>
              <a:rPr lang="sk-SK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prvkami</a:t>
            </a:r>
            <a:endParaRPr lang="cs-CZ" sz="2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09" name="Text Box 165"/>
          <p:cNvSpPr txBox="1">
            <a:spLocks noChangeArrowheads="1"/>
          </p:cNvSpPr>
          <p:nvPr/>
        </p:nvSpPr>
        <p:spPr bwMode="auto">
          <a:xfrm>
            <a:off x="395288" y="6165850"/>
            <a:ext cx="7734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Obr.2.12</a:t>
            </a:r>
            <a:r>
              <a:rPr lang="sk-SK" dirty="0"/>
              <a:t> </a:t>
            </a:r>
            <a:r>
              <a:rPr lang="en-US" dirty="0" err="1"/>
              <a:t>Lineárny</a:t>
            </a:r>
            <a:r>
              <a:rPr lang="en-US" dirty="0"/>
              <a:t> </a:t>
            </a:r>
            <a:r>
              <a:rPr lang="en-US" dirty="0" err="1"/>
              <a:t>generátor</a:t>
            </a:r>
            <a:r>
              <a:rPr lang="en-US" dirty="0"/>
              <a:t> </a:t>
            </a:r>
            <a:r>
              <a:rPr lang="en-US" dirty="0" err="1"/>
              <a:t>PNS</a:t>
            </a:r>
            <a:r>
              <a:rPr lang="sk-SK" dirty="0"/>
              <a:t> (využitie v systémoch </a:t>
            </a:r>
            <a:r>
              <a:rPr lang="sk-SK" dirty="0" err="1"/>
              <a:t>CDMA</a:t>
            </a:r>
            <a:r>
              <a:rPr lang="sk-SK" dirty="0"/>
              <a:t> pre rozprestretie spektra </a:t>
            </a:r>
            <a:r>
              <a:rPr lang="sk-SK" dirty="0" err="1"/>
              <a:t>užitoč.signálu</a:t>
            </a:r>
            <a:r>
              <a:rPr lang="sk-SK" dirty="0"/>
              <a:t>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3CA5-BAC2-4559-87C6-D4ABBDEB7044}" type="slidenum">
              <a:rPr lang="cs-CZ"/>
              <a:pPr/>
              <a:t>21</a:t>
            </a:fld>
            <a:endParaRPr lang="cs-CZ"/>
          </a:p>
        </p:txBody>
      </p:sp>
      <p:sp>
        <p:nvSpPr>
          <p:cNvPr id="26663" name="Rectangle 39" descr="Narrow vertical"/>
          <p:cNvSpPr>
            <a:spLocks noChangeArrowheads="1"/>
          </p:cNvSpPr>
          <p:nvPr/>
        </p:nvSpPr>
        <p:spPr bwMode="auto">
          <a:xfrm rot="-5400000">
            <a:off x="3838575" y="3478213"/>
            <a:ext cx="536575" cy="4933950"/>
          </a:xfrm>
          <a:prstGeom prst="rect">
            <a:avLst/>
          </a:prstGeom>
          <a:pattFill prst="narVert">
            <a:fgClr>
              <a:srgbClr val="339F33"/>
            </a:fgClr>
            <a:bgClr>
              <a:schemeClr val="bg1"/>
            </a:bgClr>
          </a:patt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graphicFrame>
        <p:nvGraphicFramePr>
          <p:cNvPr id="26677" name="Group 53"/>
          <p:cNvGraphicFramePr>
            <a:graphicFrameLocks noGrp="1"/>
          </p:cNvGraphicFramePr>
          <p:nvPr/>
        </p:nvGraphicFramePr>
        <p:xfrm>
          <a:off x="250825" y="981075"/>
          <a:ext cx="8585200" cy="2147320"/>
        </p:xfrm>
        <a:graphic>
          <a:graphicData uri="http://schemas.openxmlformats.org/drawingml/2006/table">
            <a:tbl>
              <a:tblPr/>
              <a:tblGrid>
                <a:gridCol w="7116763"/>
                <a:gridCol w="146843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Úzkopásmový vysielaný signál </a:t>
                      </a:r>
                      <a:r>
                        <a:rPr kumimoji="0" lang="sk-SK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(narrow-band)</a:t>
                      </a: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....</a:t>
                      </a: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Operátor rozprestretia spektra signálu </a:t>
                      </a:r>
                      <a:r>
                        <a:rPr kumimoji="0" lang="sk-SK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(spreading)</a:t>
                      </a: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....</a:t>
                      </a:r>
                      <a:endParaRPr kumimoji="0" lang="cs-CZ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Rozprestretý signál </a:t>
                      </a:r>
                      <a:r>
                        <a:rPr kumimoji="0" lang="sk-SK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(wide-band)</a:t>
                      </a: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....</a:t>
                      </a:r>
                      <a:endParaRPr kumimoji="0" lang="cs-CZ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106363" marR="0" lvl="0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Operátor zvinutia spektra signálu </a:t>
                      </a:r>
                      <a:r>
                        <a:rPr kumimoji="0" lang="sk-SK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(dispreading)</a:t>
                      </a: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.....</a:t>
                      </a:r>
                      <a:endParaRPr kumimoji="0" lang="cs-CZ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106363" marR="0" lvl="0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Zvinutý signál: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                     ....</a:t>
                      </a:r>
                      <a:endParaRPr kumimoji="0" lang="cs-CZ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228600" y="123825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Jednoduchý model PSRS</a:t>
            </a:r>
            <a:r>
              <a:rPr lang="en-US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280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653" name="Object 29"/>
          <p:cNvGraphicFramePr>
            <a:graphicFrameLocks noChangeAspect="1"/>
          </p:cNvGraphicFramePr>
          <p:nvPr/>
        </p:nvGraphicFramePr>
        <p:xfrm>
          <a:off x="7566025" y="1125538"/>
          <a:ext cx="2667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29" name="Equation" r:id="rId3" imgW="266400" imgH="355320" progId="Equation.DSMT4">
                  <p:embed/>
                </p:oleObj>
              </mc:Choice>
              <mc:Fallback>
                <p:oleObj name="Equation" r:id="rId3" imgW="266400" imgH="35532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6025" y="1125538"/>
                        <a:ext cx="2667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4" name="Object 30"/>
          <p:cNvGraphicFramePr>
            <a:graphicFrameLocks noChangeAspect="1"/>
          </p:cNvGraphicFramePr>
          <p:nvPr/>
        </p:nvGraphicFramePr>
        <p:xfrm>
          <a:off x="7561263" y="1557338"/>
          <a:ext cx="4699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0" name="Equation" r:id="rId5" imgW="469800" imgH="317160" progId="Equation.DSMT4">
                  <p:embed/>
                </p:oleObj>
              </mc:Choice>
              <mc:Fallback>
                <p:oleObj name="Equation" r:id="rId5" imgW="469800" imgH="31716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1263" y="1557338"/>
                        <a:ext cx="4699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5" name="Object 31"/>
          <p:cNvGraphicFramePr>
            <a:graphicFrameLocks noChangeAspect="1"/>
          </p:cNvGraphicFramePr>
          <p:nvPr/>
        </p:nvGraphicFramePr>
        <p:xfrm>
          <a:off x="7569200" y="2420938"/>
          <a:ext cx="5080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1" name="Equation" r:id="rId7" imgW="507960" imgH="317160" progId="Equation.DSMT4">
                  <p:embed/>
                </p:oleObj>
              </mc:Choice>
              <mc:Fallback>
                <p:oleObj name="Equation" r:id="rId7" imgW="507960" imgH="31716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2420938"/>
                        <a:ext cx="5080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6" name="Object 32"/>
          <p:cNvGraphicFramePr>
            <a:graphicFrameLocks noChangeAspect="1"/>
          </p:cNvGraphicFramePr>
          <p:nvPr/>
        </p:nvGraphicFramePr>
        <p:xfrm>
          <a:off x="7577138" y="1916113"/>
          <a:ext cx="12700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2" name="Equation" r:id="rId9" imgW="1269720" imgH="393480" progId="Equation.DSMT4">
                  <p:embed/>
                </p:oleObj>
              </mc:Choice>
              <mc:Fallback>
                <p:oleObj name="Equation" r:id="rId9" imgW="1269720" imgH="3934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138" y="1916113"/>
                        <a:ext cx="1270000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7" name="Object 33"/>
          <p:cNvGraphicFramePr>
            <a:graphicFrameLocks noChangeAspect="1"/>
          </p:cNvGraphicFramePr>
          <p:nvPr/>
        </p:nvGraphicFramePr>
        <p:xfrm>
          <a:off x="7569200" y="2781300"/>
          <a:ext cx="12573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3" name="Equation" r:id="rId11" imgW="1257120" imgH="355320" progId="Equation.DSMT4">
                  <p:embed/>
                </p:oleObj>
              </mc:Choice>
              <mc:Fallback>
                <p:oleObj name="Equation" r:id="rId11" imgW="1257120" imgH="35532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2781300"/>
                        <a:ext cx="12573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9" name="Object 35"/>
          <p:cNvGraphicFramePr>
            <a:graphicFrameLocks noChangeAspect="1"/>
          </p:cNvGraphicFramePr>
          <p:nvPr/>
        </p:nvGraphicFramePr>
        <p:xfrm>
          <a:off x="6677025" y="6284913"/>
          <a:ext cx="220663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" name="Equation" r:id="rId13" imgW="228600" imgH="203040" progId="Equation.DSMT4">
                  <p:embed/>
                </p:oleObj>
              </mc:Choice>
              <mc:Fallback>
                <p:oleObj name="Equation" r:id="rId13" imgW="228600" imgH="20304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025" y="6284913"/>
                        <a:ext cx="220663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0" name="Line 36"/>
          <p:cNvSpPr>
            <a:spLocks noChangeShapeType="1"/>
          </p:cNvSpPr>
          <p:nvPr/>
        </p:nvSpPr>
        <p:spPr bwMode="auto">
          <a:xfrm flipV="1">
            <a:off x="1403350" y="3357563"/>
            <a:ext cx="34925" cy="2952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6661" name="Rectangle 37" descr="Narrow vertical"/>
          <p:cNvSpPr>
            <a:spLocks noChangeArrowheads="1"/>
          </p:cNvSpPr>
          <p:nvPr/>
        </p:nvSpPr>
        <p:spPr bwMode="auto">
          <a:xfrm>
            <a:off x="3740150" y="3429000"/>
            <a:ext cx="736600" cy="2784475"/>
          </a:xfrm>
          <a:prstGeom prst="rect">
            <a:avLst/>
          </a:prstGeom>
          <a:pattFill prst="narVert">
            <a:fgClr>
              <a:srgbClr val="FF0000">
                <a:alpha val="41000"/>
              </a:srgbClr>
            </a:fgClr>
            <a:bgClr>
              <a:schemeClr val="bg1">
                <a:alpha val="41000"/>
              </a:schemeClr>
            </a:bgClr>
          </a:patt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>
            <a:off x="858838" y="6213475"/>
            <a:ext cx="6256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6674" name="Text Box 50"/>
          <p:cNvSpPr txBox="1">
            <a:spLocks noChangeArrowheads="1"/>
          </p:cNvSpPr>
          <p:nvPr/>
        </p:nvSpPr>
        <p:spPr bwMode="auto">
          <a:xfrm>
            <a:off x="107950" y="6453188"/>
            <a:ext cx="8748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Obr. 2.13 Spektrum informačného signálu v základnom pásme a po „rozprestretí“</a:t>
            </a:r>
            <a:endParaRPr lang="en-US"/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auto">
          <a:xfrm flipH="1" flipV="1">
            <a:off x="4500563" y="5084763"/>
            <a:ext cx="719137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6676" name="Line 52"/>
          <p:cNvSpPr>
            <a:spLocks noChangeShapeType="1"/>
          </p:cNvSpPr>
          <p:nvPr/>
        </p:nvSpPr>
        <p:spPr bwMode="auto">
          <a:xfrm flipH="1" flipV="1">
            <a:off x="6588125" y="5876925"/>
            <a:ext cx="14398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6679" name="Line 55"/>
          <p:cNvSpPr>
            <a:spLocks noChangeShapeType="1"/>
          </p:cNvSpPr>
          <p:nvPr/>
        </p:nvSpPr>
        <p:spPr bwMode="auto">
          <a:xfrm flipH="1">
            <a:off x="4500563" y="1341438"/>
            <a:ext cx="3095625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6680" name="Line 56"/>
          <p:cNvSpPr>
            <a:spLocks noChangeShapeType="1"/>
          </p:cNvSpPr>
          <p:nvPr/>
        </p:nvSpPr>
        <p:spPr bwMode="auto">
          <a:xfrm flipH="1">
            <a:off x="5724525" y="2133600"/>
            <a:ext cx="194310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AE2A-666B-4D5C-A033-BC441FE1EEF3}" type="slidenum">
              <a:rPr lang="cs-CZ"/>
              <a:pPr/>
              <a:t>22</a:t>
            </a:fld>
            <a:endParaRPr lang="cs-CZ"/>
          </a:p>
        </p:txBody>
      </p:sp>
      <p:pic>
        <p:nvPicPr>
          <p:cNvPr id="32813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97200"/>
            <a:ext cx="8266113" cy="33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14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6654800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815" name="Text Box 47"/>
          <p:cNvSpPr txBox="1">
            <a:spLocks noChangeArrowheads="1"/>
          </p:cNvSpPr>
          <p:nvPr/>
        </p:nvSpPr>
        <p:spPr bwMode="auto">
          <a:xfrm>
            <a:off x="684213" y="2492375"/>
            <a:ext cx="741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</a:t>
            </a:r>
            <a:r>
              <a:rPr lang="sk-SK" b="1"/>
              <a:t>2.14</a:t>
            </a:r>
            <a:r>
              <a:rPr lang="en-US" b="1"/>
              <a:t>  </a:t>
            </a:r>
            <a:r>
              <a:rPr lang="en-US"/>
              <a:t>Prin</a:t>
            </a:r>
            <a:r>
              <a:rPr lang="sk-SK"/>
              <a:t>cíp CDMA s priamym sekvenčným kódovaním</a:t>
            </a:r>
            <a:endParaRPr lang="cs-CZ" b="1"/>
          </a:p>
        </p:txBody>
      </p:sp>
      <p:sp>
        <p:nvSpPr>
          <p:cNvPr id="32816" name="Text Box 48"/>
          <p:cNvSpPr txBox="1">
            <a:spLocks noChangeArrowheads="1"/>
          </p:cNvSpPr>
          <p:nvPr/>
        </p:nvSpPr>
        <p:spPr bwMode="auto">
          <a:xfrm>
            <a:off x="119641" y="6315209"/>
            <a:ext cx="84703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2.15 </a:t>
            </a:r>
            <a:r>
              <a:rPr lang="sk-SK"/>
              <a:t> Princíp prijímača a vysielača </a:t>
            </a:r>
            <a:r>
              <a:rPr lang="en-US" smtClean="0"/>
              <a:t>FH-</a:t>
            </a:r>
            <a:r>
              <a:rPr lang="sk-SK" smtClean="0"/>
              <a:t>CDMA</a:t>
            </a:r>
            <a:r>
              <a:rPr lang="en-US" smtClean="0"/>
              <a:t> (</a:t>
            </a:r>
            <a:r>
              <a:rPr lang="sk-SK" smtClean="0"/>
              <a:t>s frekvenčným skákaním – frequency hopping)</a:t>
            </a:r>
            <a:endParaRPr lang="cs-CZ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07BD-8680-4266-A106-67E5957247C2}" type="slidenum">
              <a:rPr lang="cs-CZ"/>
              <a:pPr/>
              <a:t>23</a:t>
            </a:fld>
            <a:endParaRPr lang="cs-CZ"/>
          </a:p>
        </p:txBody>
      </p:sp>
      <p:graphicFrame>
        <p:nvGraphicFramePr>
          <p:cNvPr id="28715" name="Group 43"/>
          <p:cNvGraphicFramePr>
            <a:graphicFrameLocks noGrp="1"/>
          </p:cNvGraphicFramePr>
          <p:nvPr/>
        </p:nvGraphicFramePr>
        <p:xfrm>
          <a:off x="250825" y="692150"/>
          <a:ext cx="8585200" cy="3947989"/>
        </p:xfrm>
        <a:graphic>
          <a:graphicData uri="http://schemas.openxmlformats.org/drawingml/2006/table">
            <a:tbl>
              <a:tblPr/>
              <a:tblGrid>
                <a:gridCol w="455613"/>
                <a:gridCol w="8129587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Zvýšená odolnosť proti úzkopásmovému rušeniu </a:t>
                      </a:r>
                      <a:r>
                        <a:rPr kumimoji="0" lang="sk-S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(narrow-band interference, jamming)</a:t>
                      </a: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Nižšia citlivosť na vplyv viaccestného šírenia sa signálov </a:t>
                      </a:r>
                      <a:r>
                        <a:rPr kumimoji="0" lang="sk-S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(multi-path)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106363" marR="0" lvl="0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Vytvorené komunikačné kanály sú do určitej miery utajené a chránené pred neautorizovaným príjmom.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688">
                <a:tc>
                  <a:txBody>
                    <a:bodyPr/>
                    <a:lstStyle/>
                    <a:p>
                      <a:pPr marL="106363" marR="0" lvl="0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Zložitá štruktúra prenášaných signálov, relatívne nízka spektrálna výkonová hustota. Zistenie ich prítomnosti bežným prijímačom je komplikované.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688">
                <a:tc>
                  <a:txBody>
                    <a:bodyPr/>
                    <a:lstStyle/>
                    <a:p>
                      <a:pPr marL="106363" marR="0" lvl="0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Presné meranie vzdialenosti, poskytovanie jednotného a presného času. Aplikácie: integrované spojovacie, navigačné a riadiace systémy.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250825" y="620713"/>
            <a:ext cx="86106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228600" y="1524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Základné vlastnosti CDMA</a:t>
            </a:r>
            <a:r>
              <a:rPr 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v</a:t>
            </a:r>
            <a:r>
              <a:rPr lang="sk-SK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hody</a:t>
            </a:r>
            <a:r>
              <a:rPr lang="sk-SK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[7]</a:t>
            </a:r>
            <a:endParaRPr lang="cs-CZ" sz="20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/>
        </p:nvGraphicFramePr>
        <p:xfrm>
          <a:off x="323850" y="5876925"/>
          <a:ext cx="8585200" cy="764160"/>
        </p:xfrm>
        <a:graphic>
          <a:graphicData uri="http://schemas.openxmlformats.org/drawingml/2006/table">
            <a:tbl>
              <a:tblPr/>
              <a:tblGrid>
                <a:gridCol w="455613"/>
                <a:gridCol w="8129587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cs-CZ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Komplikovanejšie obvody synchronizácie. Väčšia zložitosť obvodov vysielača a najmä prijímača.</a:t>
                      </a:r>
                      <a:endParaRPr kumimoji="0" lang="cs-CZ" sz="2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179388" y="53736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hod</a:t>
            </a:r>
            <a:r>
              <a:rPr lang="sk-SK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cs-CZ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13" name="Line 41"/>
          <p:cNvSpPr>
            <a:spLocks noChangeShapeType="1"/>
          </p:cNvSpPr>
          <p:nvPr/>
        </p:nvSpPr>
        <p:spPr bwMode="auto">
          <a:xfrm>
            <a:off x="250825" y="5805488"/>
            <a:ext cx="86106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5F98-97DD-47F8-B8DF-03A70B5BB154}" type="slidenum">
              <a:rPr lang="cs-CZ" smtClean="0"/>
              <a:pPr/>
              <a:t>24</a:t>
            </a:fld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BlokTextu 2"/>
              <p:cNvSpPr txBox="1"/>
              <p:nvPr/>
            </p:nvSpPr>
            <p:spPr>
              <a:xfrm>
                <a:off x="658797" y="930509"/>
                <a:ext cx="7844268" cy="2275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b="1" dirty="0" smtClean="0"/>
                  <a:t>PDMA</a:t>
                </a:r>
                <a:r>
                  <a:rPr lang="en-US" sz="2400" b="1" dirty="0" smtClean="0"/>
                  <a:t> – Polarization Division Multiple Access</a:t>
                </a:r>
              </a:p>
              <a:p>
                <a:endParaRPr lang="en-US" sz="2400" b="1" dirty="0" smtClean="0"/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pod</a:t>
                </a:r>
                <a:r>
                  <a:rPr lang="sk-SK" dirty="0" smtClean="0"/>
                  <a:t>ľa </a:t>
                </a:r>
                <a:r>
                  <a:rPr lang="sk-SK" smtClean="0"/>
                  <a:t>orientácie </a:t>
                </a:r>
                <a:r>
                  <a:rPr lang="sk-SK" smtClean="0"/>
                  <a:t>vektora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sk-SK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sk-SK" b="0" i="1" smtClean="0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sk-SK" smtClean="0"/>
                  <a:t>  e.-m. </a:t>
                </a:r>
                <a:r>
                  <a:rPr lang="sk-SK" dirty="0" smtClean="0"/>
                  <a:t>vlnenia (lineárna polarizácia, kruhová </a:t>
                </a:r>
                <a:r>
                  <a:rPr lang="sk-SK" smtClean="0"/>
                  <a:t>– pravo/ľavo-točivá)</a:t>
                </a:r>
                <a:endParaRPr lang="sk-SK" dirty="0" smtClean="0"/>
              </a:p>
              <a:p>
                <a:pPr marL="285750" indent="-285750">
                  <a:buFontTx/>
                  <a:buChar char="-"/>
                </a:pPr>
                <a:endParaRPr lang="en-US" dirty="0" smtClean="0"/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v </a:t>
                </a:r>
                <a:r>
                  <a:rPr lang="en-US" dirty="0" err="1" smtClean="0"/>
                  <a:t>optickej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oblasti</a:t>
                </a:r>
                <a:endParaRPr lang="en-US" dirty="0" smtClean="0"/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v </a:t>
                </a:r>
                <a:r>
                  <a:rPr lang="en-US" dirty="0" err="1" smtClean="0"/>
                  <a:t>RF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oblasti</a:t>
                </a:r>
                <a:endParaRPr lang="sk-SK" dirty="0"/>
              </a:p>
            </p:txBody>
          </p:sp>
        </mc:Choice>
        <mc:Fallback>
          <p:sp>
            <p:nvSpPr>
              <p:cNvPr id="3" name="BlokText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97" y="930509"/>
                <a:ext cx="7844268" cy="2275303"/>
              </a:xfrm>
              <a:prstGeom prst="rect">
                <a:avLst/>
              </a:prstGeom>
              <a:blipFill rotWithShape="1">
                <a:blip r:embed="rId2"/>
                <a:stretch>
                  <a:fillRect l="-1010" t="-1877" b="-241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BlokTextu 4"/>
          <p:cNvSpPr txBox="1"/>
          <p:nvPr/>
        </p:nvSpPr>
        <p:spPr>
          <a:xfrm>
            <a:off x="658797" y="3384135"/>
            <a:ext cx="7844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b="1"/>
              <a:t>PAMA</a:t>
            </a:r>
            <a:r>
              <a:rPr lang="sk-SK"/>
              <a:t> (pulse-address </a:t>
            </a:r>
            <a:r>
              <a:rPr lang="sk-SK"/>
              <a:t>multiple </a:t>
            </a:r>
            <a:r>
              <a:rPr lang="sk-SK" smtClean="0"/>
              <a:t>access) – v sat. komunikácii – satelit môže prijímať signál z viacerých pozems. staníc, zosilňovať, preložiť a posielať na Zem; každá stanica má jedinečnú kombináciu časového a frekv. slotu</a:t>
            </a:r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743869" y="5255663"/>
            <a:ext cx="7674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b="1" smtClean="0"/>
              <a:t>DAMA</a:t>
            </a:r>
            <a:r>
              <a:rPr lang="sk-SK" smtClean="0"/>
              <a:t> – podobné TDMA; komunikačný frekvenčný kanál (2 frekvencie – Up a Down) sú z centra pridelené užívateľom len dočasne  - na požiadanie. Pri satelitnej komunikácii ....</a:t>
            </a:r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658797" y="461473"/>
            <a:ext cx="2776612" cy="36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Iné prístupy: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5635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DFDB-524D-467A-A8C9-10064A462B75}" type="slidenum">
              <a:rPr lang="cs-CZ"/>
              <a:pPr/>
              <a:t>25</a:t>
            </a:fld>
            <a:endParaRPr lang="cs-CZ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80645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Referencie:</a:t>
            </a:r>
          </a:p>
          <a:p>
            <a:r>
              <a:rPr lang="en-US"/>
              <a:t>[1] </a:t>
            </a:r>
            <a:r>
              <a:rPr lang="sk-SK"/>
              <a:t>V.Kapoun: Přístupové a transportní síte. VUT v Brně, 1999.</a:t>
            </a:r>
          </a:p>
          <a:p>
            <a:r>
              <a:rPr lang="en-US"/>
              <a:t>[2]</a:t>
            </a:r>
            <a:r>
              <a:rPr lang="sk-SK"/>
              <a:t> Vaculík: Prístupové siete</a:t>
            </a:r>
            <a:r>
              <a:rPr lang="en-US"/>
              <a:t>.</a:t>
            </a:r>
            <a:r>
              <a:rPr lang="sk-SK"/>
              <a:t> ŽU v Žiline, 2000.</a:t>
            </a:r>
          </a:p>
          <a:p>
            <a:r>
              <a:rPr lang="en-US"/>
              <a:t>[3] </a:t>
            </a:r>
            <a:r>
              <a:rPr lang="sk-SK"/>
              <a:t>J</a:t>
            </a:r>
            <a:r>
              <a:rPr lang="en-US"/>
              <a:t>. </a:t>
            </a:r>
            <a:r>
              <a:rPr lang="sk-SK"/>
              <a:t>Vodrážka: Přenosové systémy v přístupové síti</a:t>
            </a:r>
            <a:r>
              <a:rPr lang="en-US"/>
              <a:t>. </a:t>
            </a:r>
            <a:r>
              <a:rPr lang="sk-SK"/>
              <a:t>ČVUT, 2003.</a:t>
            </a:r>
            <a:endParaRPr lang="en-US"/>
          </a:p>
          <a:p>
            <a:r>
              <a:rPr lang="en-US"/>
              <a:t>[4] Wikipedia, </a:t>
            </a:r>
            <a:r>
              <a:rPr lang="cs-CZ">
                <a:hlinkClick r:id="rId2"/>
              </a:rPr>
              <a:t>http://en.wikipedia.org/wiki/Image:Tdma-frame-structure.png#file</a:t>
            </a:r>
            <a:endParaRPr lang="en-US"/>
          </a:p>
          <a:p>
            <a:r>
              <a:rPr lang="en-US"/>
              <a:t>[5] G.Fairhurst: MAC. </a:t>
            </a:r>
            <a:r>
              <a:rPr lang="cs-CZ">
                <a:hlinkClick r:id="rId3"/>
              </a:rPr>
              <a:t>http://www.erg.abdn.ac.uk/users/gorry/course/lan-pages/mac.html</a:t>
            </a:r>
            <a:endParaRPr lang="en-US"/>
          </a:p>
          <a:p>
            <a:r>
              <a:rPr lang="en-US"/>
              <a:t>[6] </a:t>
            </a:r>
            <a:r>
              <a:rPr lang="sk-SK"/>
              <a:t>K</a:t>
            </a:r>
            <a:r>
              <a:rPr lang="en-US"/>
              <a:t>.Blun</a:t>
            </a:r>
            <a:r>
              <a:rPr lang="sk-SK"/>
              <a:t>á</a:t>
            </a:r>
            <a:r>
              <a:rPr lang="en-US"/>
              <a:t>r, Z.</a:t>
            </a:r>
            <a:r>
              <a:rPr lang="sk-SK"/>
              <a:t> </a:t>
            </a:r>
            <a:r>
              <a:rPr lang="en-US"/>
              <a:t>Div</a:t>
            </a:r>
            <a:r>
              <a:rPr lang="sk-SK"/>
              <a:t>iš: Telekomunikačné siete, časť IV..- skriptum ŽU v Žiline, 2000.</a:t>
            </a:r>
            <a:endParaRPr lang="en-US"/>
          </a:p>
          <a:p>
            <a:r>
              <a:rPr lang="en-US"/>
              <a:t>[7] D.K</a:t>
            </a:r>
            <a:r>
              <a:rPr lang="sk-SK"/>
              <a:t>o</a:t>
            </a:r>
            <a:r>
              <a:rPr lang="en-US"/>
              <a:t>cur: Prenosov</a:t>
            </a:r>
            <a:r>
              <a:rPr lang="sk-SK"/>
              <a:t>é syst. pre nové generácie kom. systémov – prezentácia prednášky, TU v Košiciach, 2007.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55D69-E18A-4114-AE42-7F454B26FE3C}" type="slidenum">
              <a:rPr lang="cs-CZ"/>
              <a:pPr/>
              <a:t>3</a:t>
            </a:fld>
            <a:endParaRPr lang="cs-CZ"/>
          </a:p>
        </p:txBody>
      </p:sp>
      <p:sp>
        <p:nvSpPr>
          <p:cNvPr id="36983" name="Text Box 119"/>
          <p:cNvSpPr txBox="1">
            <a:spLocks noChangeArrowheads="1"/>
          </p:cNvSpPr>
          <p:nvPr/>
        </p:nvSpPr>
        <p:spPr bwMode="auto">
          <a:xfrm>
            <a:off x="6042025" y="2582863"/>
            <a:ext cx="3101975" cy="1474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b="1"/>
              <a:t>HÚ – Hlavná ústredňa</a:t>
            </a:r>
          </a:p>
          <a:p>
            <a:pPr>
              <a:spcBef>
                <a:spcPct val="50000"/>
              </a:spcBef>
            </a:pPr>
            <a:r>
              <a:rPr lang="sk-SK" sz="1400" b="1"/>
              <a:t>VÚ/PÚ – vedľajšia ústredňa/podústredňa</a:t>
            </a:r>
          </a:p>
          <a:p>
            <a:pPr>
              <a:spcBef>
                <a:spcPct val="50000"/>
              </a:spcBef>
            </a:pPr>
            <a:r>
              <a:rPr lang="sk-SK" sz="1400" b="1"/>
              <a:t>HOST – Hostiteľská dig.ústredňa</a:t>
            </a:r>
          </a:p>
          <a:p>
            <a:pPr>
              <a:spcBef>
                <a:spcPct val="50000"/>
              </a:spcBef>
            </a:pPr>
            <a:r>
              <a:rPr lang="sk-SK" sz="1400" b="1"/>
              <a:t>RSU – vzdialená účastníc.jednotka</a:t>
            </a:r>
          </a:p>
        </p:txBody>
      </p:sp>
      <p:sp>
        <p:nvSpPr>
          <p:cNvPr id="36982" name="Text Box 118"/>
          <p:cNvSpPr txBox="1">
            <a:spLocks noChangeArrowheads="1"/>
          </p:cNvSpPr>
          <p:nvPr/>
        </p:nvSpPr>
        <p:spPr bwMode="auto">
          <a:xfrm>
            <a:off x="6543675" y="1077913"/>
            <a:ext cx="2600325" cy="1262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b="1"/>
              <a:t>KZ – koncové zariadenie</a:t>
            </a:r>
          </a:p>
          <a:p>
            <a:pPr>
              <a:spcBef>
                <a:spcPct val="50000"/>
              </a:spcBef>
            </a:pPr>
            <a:r>
              <a:rPr lang="sk-SK" sz="1400" b="1"/>
              <a:t>ÚR – Účastnícky rozvádzač</a:t>
            </a:r>
          </a:p>
          <a:p>
            <a:pPr>
              <a:spcBef>
                <a:spcPct val="50000"/>
              </a:spcBef>
            </a:pPr>
            <a:r>
              <a:rPr lang="sk-SK" sz="1400" b="1"/>
              <a:t>SR – sieťový rozvádzač</a:t>
            </a:r>
          </a:p>
          <a:p>
            <a:pPr>
              <a:spcBef>
                <a:spcPct val="50000"/>
              </a:spcBef>
            </a:pPr>
            <a:r>
              <a:rPr lang="sk-SK" sz="1400" b="1"/>
              <a:t>TR – traťový rozvádzač</a:t>
            </a:r>
            <a:endParaRPr lang="en-US" sz="1400" b="1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12263" y="275939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2.1 </a:t>
            </a:r>
            <a:r>
              <a:rPr lang="sk-SK" sz="2400" b="1" dirty="0"/>
              <a:t> Pojem „</a:t>
            </a:r>
            <a:r>
              <a:rPr lang="en-US" sz="2400" b="1" dirty="0"/>
              <a:t>P</a:t>
            </a:r>
            <a:r>
              <a:rPr lang="sk-SK" sz="2400" b="1" dirty="0" err="1"/>
              <a:t>rístupová</a:t>
            </a:r>
            <a:r>
              <a:rPr lang="sk-SK" sz="2400" b="1" dirty="0"/>
              <a:t> sieť“ – nový – viď obr.</a:t>
            </a:r>
            <a:r>
              <a:rPr lang="en-US" sz="2400" b="1" dirty="0"/>
              <a:t>2.1</a:t>
            </a:r>
            <a:r>
              <a:rPr lang="sk-SK" sz="2400" b="1" dirty="0"/>
              <a:t>b </a:t>
            </a:r>
            <a:endParaRPr lang="cs-CZ" sz="2400" b="1" dirty="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98983" y="6245225"/>
            <a:ext cx="787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Obr.2.1b: </a:t>
            </a:r>
            <a:r>
              <a:rPr lang="sk-SK" dirty="0"/>
              <a:t>Organizácia </a:t>
            </a:r>
            <a:r>
              <a:rPr lang="sk-SK" dirty="0" smtClean="0"/>
              <a:t>prístupu</a:t>
            </a:r>
            <a:r>
              <a:rPr lang="sk-SK" b="1" dirty="0"/>
              <a:t>:</a:t>
            </a:r>
            <a:r>
              <a:rPr lang="sk-SK" b="1" dirty="0" smtClean="0"/>
              <a:t> </a:t>
            </a:r>
            <a:r>
              <a:rPr lang="sk-SK" b="1" dirty="0"/>
              <a:t>prístupová sieť – </a:t>
            </a:r>
            <a:r>
              <a:rPr lang="sk-SK" b="1" dirty="0" err="1"/>
              <a:t>dig.spoj.systémy</a:t>
            </a:r>
            <a:r>
              <a:rPr lang="sk-SK" b="1" dirty="0"/>
              <a:t> </a:t>
            </a:r>
            <a:r>
              <a:rPr lang="en-US" b="1" dirty="0"/>
              <a:t>[2]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127875" y="4240213"/>
            <a:ext cx="2016125" cy="11695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b="1" dirty="0" err="1"/>
              <a:t>KBPS</a:t>
            </a:r>
            <a:r>
              <a:rPr lang="sk-SK" sz="1400" b="1" dirty="0"/>
              <a:t> – Koncový bod </a:t>
            </a:r>
            <a:r>
              <a:rPr lang="sk-SK" sz="1400" b="1" dirty="0" smtClean="0"/>
              <a:t>	</a:t>
            </a:r>
            <a:r>
              <a:rPr lang="sk-SK" sz="1400" b="1" dirty="0" err="1" smtClean="0"/>
              <a:t>PrS</a:t>
            </a:r>
            <a:endParaRPr lang="sk-SK" sz="1400" b="1" dirty="0"/>
          </a:p>
          <a:p>
            <a:pPr>
              <a:spcBef>
                <a:spcPct val="50000"/>
              </a:spcBef>
            </a:pPr>
            <a:r>
              <a:rPr lang="sk-SK" sz="1400" b="1" dirty="0"/>
              <a:t>HR – hlavný rozvod</a:t>
            </a:r>
          </a:p>
          <a:p>
            <a:pPr>
              <a:spcBef>
                <a:spcPct val="50000"/>
              </a:spcBef>
            </a:pPr>
            <a:endParaRPr lang="en-US" sz="1400" b="1" dirty="0"/>
          </a:p>
        </p:txBody>
      </p:sp>
      <p:grpSp>
        <p:nvGrpSpPr>
          <p:cNvPr id="36980" name="Group 116"/>
          <p:cNvGrpSpPr>
            <a:grpSpLocks/>
          </p:cNvGrpSpPr>
          <p:nvPr/>
        </p:nvGrpSpPr>
        <p:grpSpPr bwMode="auto">
          <a:xfrm>
            <a:off x="68381" y="1077913"/>
            <a:ext cx="6646863" cy="1984375"/>
            <a:chOff x="204" y="845"/>
            <a:chExt cx="4037" cy="1250"/>
          </a:xfrm>
        </p:grpSpPr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204" y="1176"/>
              <a:ext cx="331" cy="2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sz="1400" b="1">
                  <a:ea typeface="굴림" charset="-127"/>
                </a:rPr>
                <a:t>KZ</a:t>
              </a:r>
              <a:endParaRPr lang="en-US" sz="1400"/>
            </a:p>
          </p:txBody>
        </p:sp>
        <p:sp>
          <p:nvSpPr>
            <p:cNvPr id="36875" name="Text Box 11"/>
            <p:cNvSpPr txBox="1">
              <a:spLocks noChangeArrowheads="1"/>
            </p:cNvSpPr>
            <p:nvPr/>
          </p:nvSpPr>
          <p:spPr bwMode="auto">
            <a:xfrm>
              <a:off x="1016" y="887"/>
              <a:ext cx="33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ÚR</a:t>
              </a:r>
              <a:endParaRPr lang="en-US" sz="1400"/>
            </a:p>
          </p:txBody>
        </p:sp>
        <p:sp>
          <p:nvSpPr>
            <p:cNvPr id="36876" name="Text Box 12"/>
            <p:cNvSpPr txBox="1">
              <a:spLocks noChangeArrowheads="1"/>
            </p:cNvSpPr>
            <p:nvPr/>
          </p:nvSpPr>
          <p:spPr bwMode="auto">
            <a:xfrm>
              <a:off x="1918" y="887"/>
              <a:ext cx="33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sk-SK" altLang="ko-KR" sz="1400" b="1"/>
                <a:t>SR</a:t>
              </a:r>
              <a:endParaRPr lang="en-US" sz="1400" b="1"/>
            </a:p>
          </p:txBody>
        </p:sp>
        <p:sp>
          <p:nvSpPr>
            <p:cNvPr id="36877" name="Text Box 13"/>
            <p:cNvSpPr txBox="1">
              <a:spLocks noChangeArrowheads="1"/>
            </p:cNvSpPr>
            <p:nvPr/>
          </p:nvSpPr>
          <p:spPr bwMode="auto">
            <a:xfrm>
              <a:off x="2677" y="887"/>
              <a:ext cx="33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sk-SK" altLang="ko-KR" sz="1400" b="1"/>
                <a:t>TR</a:t>
              </a:r>
              <a:endParaRPr lang="en-US" sz="1400" b="1"/>
            </a:p>
          </p:txBody>
        </p:sp>
        <p:sp>
          <p:nvSpPr>
            <p:cNvPr id="36878" name="Text Box 14"/>
            <p:cNvSpPr txBox="1">
              <a:spLocks noChangeArrowheads="1"/>
            </p:cNvSpPr>
            <p:nvPr/>
          </p:nvSpPr>
          <p:spPr bwMode="auto">
            <a:xfrm>
              <a:off x="3392" y="845"/>
              <a:ext cx="84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HÚ/VÚ / PÚ</a:t>
              </a:r>
              <a:endParaRPr lang="en-US" sz="1400"/>
            </a:p>
          </p:txBody>
        </p:sp>
        <p:sp>
          <p:nvSpPr>
            <p:cNvPr id="36879" name="Oval 15"/>
            <p:cNvSpPr>
              <a:spLocks noChangeArrowheads="1"/>
            </p:cNvSpPr>
            <p:nvPr/>
          </p:nvSpPr>
          <p:spPr bwMode="auto">
            <a:xfrm>
              <a:off x="1061" y="1176"/>
              <a:ext cx="195" cy="22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80" name="Oval 16"/>
            <p:cNvSpPr>
              <a:spLocks noChangeArrowheads="1"/>
            </p:cNvSpPr>
            <p:nvPr/>
          </p:nvSpPr>
          <p:spPr bwMode="auto">
            <a:xfrm>
              <a:off x="1963" y="1178"/>
              <a:ext cx="196" cy="21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81" name="Oval 17"/>
            <p:cNvSpPr>
              <a:spLocks noChangeArrowheads="1"/>
            </p:cNvSpPr>
            <p:nvPr/>
          </p:nvSpPr>
          <p:spPr bwMode="auto">
            <a:xfrm>
              <a:off x="2752" y="1178"/>
              <a:ext cx="196" cy="21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82" name="Oval 18"/>
            <p:cNvSpPr>
              <a:spLocks noChangeArrowheads="1"/>
            </p:cNvSpPr>
            <p:nvPr/>
          </p:nvSpPr>
          <p:spPr bwMode="auto">
            <a:xfrm>
              <a:off x="2775" y="1203"/>
              <a:ext cx="143" cy="16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83" name="Oval 19"/>
            <p:cNvSpPr>
              <a:spLocks noChangeArrowheads="1"/>
            </p:cNvSpPr>
            <p:nvPr/>
          </p:nvSpPr>
          <p:spPr bwMode="auto">
            <a:xfrm>
              <a:off x="2820" y="1253"/>
              <a:ext cx="57" cy="6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6884" name="Oval 20"/>
            <p:cNvSpPr>
              <a:spLocks noChangeArrowheads="1"/>
            </p:cNvSpPr>
            <p:nvPr/>
          </p:nvSpPr>
          <p:spPr bwMode="auto">
            <a:xfrm>
              <a:off x="3482" y="1159"/>
              <a:ext cx="195" cy="22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85" name="Oval 21"/>
            <p:cNvSpPr>
              <a:spLocks noChangeArrowheads="1"/>
            </p:cNvSpPr>
            <p:nvPr/>
          </p:nvSpPr>
          <p:spPr bwMode="auto">
            <a:xfrm>
              <a:off x="3873" y="1142"/>
              <a:ext cx="195" cy="39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>
              <a:off x="362" y="1465"/>
              <a:ext cx="0" cy="5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87" name="Line 23"/>
            <p:cNvSpPr>
              <a:spLocks noChangeShapeType="1"/>
            </p:cNvSpPr>
            <p:nvPr/>
          </p:nvSpPr>
          <p:spPr bwMode="auto">
            <a:xfrm flipH="1">
              <a:off x="1144" y="1397"/>
              <a:ext cx="0" cy="5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88" name="Line 24"/>
            <p:cNvSpPr>
              <a:spLocks noChangeShapeType="1"/>
            </p:cNvSpPr>
            <p:nvPr/>
          </p:nvSpPr>
          <p:spPr bwMode="auto">
            <a:xfrm>
              <a:off x="2061" y="1397"/>
              <a:ext cx="0" cy="2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89" name="Line 25"/>
            <p:cNvSpPr>
              <a:spLocks noChangeShapeType="1"/>
            </p:cNvSpPr>
            <p:nvPr/>
          </p:nvSpPr>
          <p:spPr bwMode="auto">
            <a:xfrm>
              <a:off x="2850" y="1397"/>
              <a:ext cx="0" cy="2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90" name="Line 26"/>
            <p:cNvSpPr>
              <a:spLocks noChangeShapeType="1"/>
            </p:cNvSpPr>
            <p:nvPr/>
          </p:nvSpPr>
          <p:spPr bwMode="auto">
            <a:xfrm>
              <a:off x="3579" y="1397"/>
              <a:ext cx="0" cy="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91" name="Line 27"/>
            <p:cNvSpPr>
              <a:spLocks noChangeShapeType="1"/>
            </p:cNvSpPr>
            <p:nvPr/>
          </p:nvSpPr>
          <p:spPr bwMode="auto">
            <a:xfrm>
              <a:off x="362" y="1618"/>
              <a:ext cx="7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92" name="Line 28"/>
            <p:cNvSpPr>
              <a:spLocks noChangeShapeType="1"/>
            </p:cNvSpPr>
            <p:nvPr/>
          </p:nvSpPr>
          <p:spPr bwMode="auto">
            <a:xfrm>
              <a:off x="1144" y="1618"/>
              <a:ext cx="9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93" name="Line 29"/>
            <p:cNvSpPr>
              <a:spLocks noChangeShapeType="1"/>
            </p:cNvSpPr>
            <p:nvPr/>
          </p:nvSpPr>
          <p:spPr bwMode="auto">
            <a:xfrm>
              <a:off x="2061" y="1618"/>
              <a:ext cx="7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94" name="Line 30"/>
            <p:cNvSpPr>
              <a:spLocks noChangeShapeType="1"/>
            </p:cNvSpPr>
            <p:nvPr/>
          </p:nvSpPr>
          <p:spPr bwMode="auto">
            <a:xfrm>
              <a:off x="2850" y="1618"/>
              <a:ext cx="72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95" name="Line 31"/>
            <p:cNvSpPr>
              <a:spLocks noChangeShapeType="1"/>
            </p:cNvSpPr>
            <p:nvPr/>
          </p:nvSpPr>
          <p:spPr bwMode="auto">
            <a:xfrm>
              <a:off x="1136" y="1822"/>
              <a:ext cx="24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96" name="Line 32"/>
            <p:cNvSpPr>
              <a:spLocks noChangeShapeType="1"/>
            </p:cNvSpPr>
            <p:nvPr/>
          </p:nvSpPr>
          <p:spPr bwMode="auto">
            <a:xfrm>
              <a:off x="362" y="2034"/>
              <a:ext cx="32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97" name="Text Box 33"/>
            <p:cNvSpPr txBox="1">
              <a:spLocks noChangeArrowheads="1"/>
            </p:cNvSpPr>
            <p:nvPr/>
          </p:nvSpPr>
          <p:spPr bwMode="auto">
            <a:xfrm>
              <a:off x="587" y="1357"/>
              <a:ext cx="61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ko-KR" sz="1200" b="1">
                  <a:ea typeface="굴림" charset="-127"/>
                </a:rPr>
                <a:t>Stan</a:t>
              </a:r>
              <a:r>
                <a:rPr lang="sk-SK" altLang="ko-KR" sz="1200" b="1"/>
                <a:t>ičné vedenie</a:t>
              </a:r>
              <a:endParaRPr lang="en-US" sz="1200"/>
            </a:p>
          </p:txBody>
        </p:sp>
        <p:sp>
          <p:nvSpPr>
            <p:cNvPr id="36898" name="Text Box 34"/>
            <p:cNvSpPr txBox="1">
              <a:spLocks noChangeArrowheads="1"/>
            </p:cNvSpPr>
            <p:nvPr/>
          </p:nvSpPr>
          <p:spPr bwMode="auto">
            <a:xfrm>
              <a:off x="1324" y="1357"/>
              <a:ext cx="73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200" b="1"/>
                <a:t>Účastnícky</a:t>
              </a:r>
              <a:r>
                <a:rPr lang="sk-SK" altLang="ko-KR" sz="800" b="1"/>
                <a:t> </a:t>
              </a:r>
              <a:r>
                <a:rPr lang="sk-SK" altLang="ko-KR" sz="1200" b="1"/>
                <a:t> kábel</a:t>
              </a:r>
              <a:endParaRPr lang="en-US" sz="1200" b="1"/>
            </a:p>
          </p:txBody>
        </p:sp>
        <p:sp>
          <p:nvSpPr>
            <p:cNvPr id="36899" name="Text Box 35"/>
            <p:cNvSpPr txBox="1">
              <a:spLocks noChangeArrowheads="1"/>
            </p:cNvSpPr>
            <p:nvPr/>
          </p:nvSpPr>
          <p:spPr bwMode="auto">
            <a:xfrm>
              <a:off x="2136" y="1365"/>
              <a:ext cx="61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200" b="1"/>
                <a:t>Sieťový  kábel</a:t>
              </a:r>
              <a:endParaRPr lang="en-US" sz="1200" b="1"/>
            </a:p>
          </p:txBody>
        </p:sp>
        <p:sp>
          <p:nvSpPr>
            <p:cNvPr id="36900" name="Text Box 36"/>
            <p:cNvSpPr txBox="1">
              <a:spLocks noChangeArrowheads="1"/>
            </p:cNvSpPr>
            <p:nvPr/>
          </p:nvSpPr>
          <p:spPr bwMode="auto">
            <a:xfrm>
              <a:off x="2918" y="1365"/>
              <a:ext cx="61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200" b="1" dirty="0"/>
                <a:t>Traťový  kábel</a:t>
              </a:r>
              <a:endParaRPr lang="en-US" sz="1200" b="1" dirty="0"/>
            </a:p>
          </p:txBody>
        </p:sp>
        <p:sp>
          <p:nvSpPr>
            <p:cNvPr id="36901" name="Text Box 37"/>
            <p:cNvSpPr txBox="1">
              <a:spLocks noChangeArrowheads="1"/>
            </p:cNvSpPr>
            <p:nvPr/>
          </p:nvSpPr>
          <p:spPr bwMode="auto">
            <a:xfrm>
              <a:off x="1444" y="1653"/>
              <a:ext cx="203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Miestna telefónna sieť</a:t>
              </a:r>
              <a:endParaRPr lang="en-US" sz="1400"/>
            </a:p>
          </p:txBody>
        </p:sp>
        <p:sp>
          <p:nvSpPr>
            <p:cNvPr id="36902" name="Text Box 38"/>
            <p:cNvSpPr txBox="1">
              <a:spLocks noChangeArrowheads="1"/>
            </p:cNvSpPr>
            <p:nvPr/>
          </p:nvSpPr>
          <p:spPr bwMode="auto">
            <a:xfrm>
              <a:off x="1256" y="1822"/>
              <a:ext cx="2120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Účastnícka prípojka</a:t>
              </a:r>
              <a:endParaRPr lang="en-US" sz="1400"/>
            </a:p>
          </p:txBody>
        </p:sp>
        <p:sp>
          <p:nvSpPr>
            <p:cNvPr id="36903" name="Rectangle 39"/>
            <p:cNvSpPr>
              <a:spLocks noChangeArrowheads="1"/>
            </p:cNvSpPr>
            <p:nvPr/>
          </p:nvSpPr>
          <p:spPr bwMode="auto">
            <a:xfrm>
              <a:off x="3368" y="1059"/>
              <a:ext cx="805" cy="5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04" name="Text Box 40"/>
            <p:cNvSpPr txBox="1">
              <a:spLocks noChangeArrowheads="1"/>
            </p:cNvSpPr>
            <p:nvPr/>
          </p:nvSpPr>
          <p:spPr bwMode="auto">
            <a:xfrm>
              <a:off x="3543" y="1329"/>
              <a:ext cx="33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200" b="1"/>
                <a:t>HR</a:t>
              </a:r>
              <a:endParaRPr lang="en-US"/>
            </a:p>
          </p:txBody>
        </p:sp>
        <p:sp>
          <p:nvSpPr>
            <p:cNvPr id="36936" name="Line 72"/>
            <p:cNvSpPr>
              <a:spLocks noChangeShapeType="1"/>
            </p:cNvSpPr>
            <p:nvPr/>
          </p:nvSpPr>
          <p:spPr bwMode="auto">
            <a:xfrm>
              <a:off x="545" y="1294"/>
              <a:ext cx="5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37" name="Line 73"/>
            <p:cNvSpPr>
              <a:spLocks noChangeShapeType="1"/>
            </p:cNvSpPr>
            <p:nvPr/>
          </p:nvSpPr>
          <p:spPr bwMode="auto">
            <a:xfrm>
              <a:off x="1256" y="1294"/>
              <a:ext cx="7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38" name="Line 74"/>
            <p:cNvSpPr>
              <a:spLocks noChangeShapeType="1"/>
            </p:cNvSpPr>
            <p:nvPr/>
          </p:nvSpPr>
          <p:spPr bwMode="auto">
            <a:xfrm>
              <a:off x="2159" y="1294"/>
              <a:ext cx="6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39" name="Line 75"/>
            <p:cNvSpPr>
              <a:spLocks noChangeShapeType="1"/>
            </p:cNvSpPr>
            <p:nvPr/>
          </p:nvSpPr>
          <p:spPr bwMode="auto">
            <a:xfrm>
              <a:off x="2940" y="1294"/>
              <a:ext cx="5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40" name="Line 76"/>
            <p:cNvSpPr>
              <a:spLocks noChangeShapeType="1"/>
            </p:cNvSpPr>
            <p:nvPr/>
          </p:nvSpPr>
          <p:spPr bwMode="auto">
            <a:xfrm>
              <a:off x="3677" y="1294"/>
              <a:ext cx="1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36986" name="Group 122"/>
          <p:cNvGrpSpPr>
            <a:grpSpLocks/>
          </p:cNvGrpSpPr>
          <p:nvPr/>
        </p:nvGrpSpPr>
        <p:grpSpPr bwMode="auto">
          <a:xfrm>
            <a:off x="323850" y="4264818"/>
            <a:ext cx="6621463" cy="1808163"/>
            <a:chOff x="204" y="2518"/>
            <a:chExt cx="4171" cy="1139"/>
          </a:xfrm>
        </p:grpSpPr>
        <p:sp>
          <p:nvSpPr>
            <p:cNvPr id="36945" name="Text Box 81"/>
            <p:cNvSpPr txBox="1">
              <a:spLocks noChangeArrowheads="1"/>
            </p:cNvSpPr>
            <p:nvPr/>
          </p:nvSpPr>
          <p:spPr bwMode="auto">
            <a:xfrm>
              <a:off x="204" y="2790"/>
              <a:ext cx="343" cy="2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sz="1400" b="1">
                  <a:ea typeface="굴림" charset="-127"/>
                </a:rPr>
                <a:t>KZ</a:t>
              </a:r>
              <a:endParaRPr lang="en-US" sz="1400"/>
            </a:p>
          </p:txBody>
        </p:sp>
        <p:sp>
          <p:nvSpPr>
            <p:cNvPr id="36946" name="Text Box 82"/>
            <p:cNvSpPr txBox="1">
              <a:spLocks noChangeArrowheads="1"/>
            </p:cNvSpPr>
            <p:nvPr/>
          </p:nvSpPr>
          <p:spPr bwMode="auto">
            <a:xfrm>
              <a:off x="867" y="2543"/>
              <a:ext cx="56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KBPS</a:t>
              </a:r>
              <a:endParaRPr lang="en-US" sz="1400"/>
            </a:p>
          </p:txBody>
        </p:sp>
        <p:sp>
          <p:nvSpPr>
            <p:cNvPr id="36947" name="Text Box 83"/>
            <p:cNvSpPr txBox="1">
              <a:spLocks noChangeArrowheads="1"/>
            </p:cNvSpPr>
            <p:nvPr/>
          </p:nvSpPr>
          <p:spPr bwMode="auto">
            <a:xfrm>
              <a:off x="1982" y="2518"/>
              <a:ext cx="34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ÚR</a:t>
              </a:r>
              <a:endParaRPr lang="en-US" sz="1400"/>
            </a:p>
          </p:txBody>
        </p:sp>
        <p:sp>
          <p:nvSpPr>
            <p:cNvPr id="36948" name="Text Box 84"/>
            <p:cNvSpPr txBox="1">
              <a:spLocks noChangeArrowheads="1"/>
            </p:cNvSpPr>
            <p:nvPr/>
          </p:nvSpPr>
          <p:spPr bwMode="auto">
            <a:xfrm>
              <a:off x="2770" y="2518"/>
              <a:ext cx="34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SR</a:t>
              </a:r>
              <a:endParaRPr lang="en-US" sz="1400"/>
            </a:p>
          </p:txBody>
        </p:sp>
        <p:sp>
          <p:nvSpPr>
            <p:cNvPr id="36949" name="Text Box 85"/>
            <p:cNvSpPr txBox="1">
              <a:spLocks noChangeArrowheads="1"/>
            </p:cNvSpPr>
            <p:nvPr/>
          </p:nvSpPr>
          <p:spPr bwMode="auto">
            <a:xfrm>
              <a:off x="3494" y="2535"/>
              <a:ext cx="88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HOST / RSU</a:t>
              </a:r>
              <a:endParaRPr lang="en-US" sz="1400"/>
            </a:p>
          </p:txBody>
        </p:sp>
        <p:sp>
          <p:nvSpPr>
            <p:cNvPr id="36950" name="Oval 86"/>
            <p:cNvSpPr>
              <a:spLocks noChangeArrowheads="1"/>
            </p:cNvSpPr>
            <p:nvPr/>
          </p:nvSpPr>
          <p:spPr bwMode="auto">
            <a:xfrm>
              <a:off x="1093" y="2790"/>
              <a:ext cx="203" cy="20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51" name="Oval 87"/>
            <p:cNvSpPr>
              <a:spLocks noChangeArrowheads="1"/>
            </p:cNvSpPr>
            <p:nvPr/>
          </p:nvSpPr>
          <p:spPr bwMode="auto">
            <a:xfrm>
              <a:off x="2029" y="2791"/>
              <a:ext cx="202" cy="20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52" name="Oval 88"/>
            <p:cNvSpPr>
              <a:spLocks noChangeArrowheads="1"/>
            </p:cNvSpPr>
            <p:nvPr/>
          </p:nvSpPr>
          <p:spPr bwMode="auto">
            <a:xfrm>
              <a:off x="2848" y="2791"/>
              <a:ext cx="202" cy="20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53" name="Oval 89"/>
            <p:cNvSpPr>
              <a:spLocks noChangeArrowheads="1"/>
            </p:cNvSpPr>
            <p:nvPr/>
          </p:nvSpPr>
          <p:spPr bwMode="auto">
            <a:xfrm>
              <a:off x="2917" y="2862"/>
              <a:ext cx="59" cy="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6954" name="Oval 90"/>
            <p:cNvSpPr>
              <a:spLocks noChangeArrowheads="1"/>
            </p:cNvSpPr>
            <p:nvPr/>
          </p:nvSpPr>
          <p:spPr bwMode="auto">
            <a:xfrm>
              <a:off x="3604" y="2774"/>
              <a:ext cx="202" cy="20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55" name="Oval 91"/>
            <p:cNvSpPr>
              <a:spLocks noChangeArrowheads="1"/>
            </p:cNvSpPr>
            <p:nvPr/>
          </p:nvSpPr>
          <p:spPr bwMode="auto">
            <a:xfrm>
              <a:off x="4009" y="2782"/>
              <a:ext cx="203" cy="37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6956" name="Line 92"/>
            <p:cNvSpPr>
              <a:spLocks noChangeShapeType="1"/>
            </p:cNvSpPr>
            <p:nvPr/>
          </p:nvSpPr>
          <p:spPr bwMode="auto">
            <a:xfrm>
              <a:off x="368" y="3063"/>
              <a:ext cx="0" cy="5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57" name="Line 93"/>
            <p:cNvSpPr>
              <a:spLocks noChangeShapeType="1"/>
            </p:cNvSpPr>
            <p:nvPr/>
          </p:nvSpPr>
          <p:spPr bwMode="auto">
            <a:xfrm flipH="1">
              <a:off x="1179" y="2999"/>
              <a:ext cx="0" cy="4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58" name="Line 94"/>
            <p:cNvSpPr>
              <a:spLocks noChangeShapeType="1"/>
            </p:cNvSpPr>
            <p:nvPr/>
          </p:nvSpPr>
          <p:spPr bwMode="auto">
            <a:xfrm>
              <a:off x="2130" y="2999"/>
              <a:ext cx="0" cy="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59" name="Line 95"/>
            <p:cNvSpPr>
              <a:spLocks noChangeShapeType="1"/>
            </p:cNvSpPr>
            <p:nvPr/>
          </p:nvSpPr>
          <p:spPr bwMode="auto">
            <a:xfrm>
              <a:off x="2949" y="2999"/>
              <a:ext cx="0" cy="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60" name="Line 96"/>
            <p:cNvSpPr>
              <a:spLocks noChangeShapeType="1"/>
            </p:cNvSpPr>
            <p:nvPr/>
          </p:nvSpPr>
          <p:spPr bwMode="auto">
            <a:xfrm>
              <a:off x="3705" y="2999"/>
              <a:ext cx="0" cy="6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61" name="Line 97"/>
            <p:cNvSpPr>
              <a:spLocks noChangeShapeType="1"/>
            </p:cNvSpPr>
            <p:nvPr/>
          </p:nvSpPr>
          <p:spPr bwMode="auto">
            <a:xfrm>
              <a:off x="368" y="3207"/>
              <a:ext cx="8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62" name="Line 98"/>
            <p:cNvSpPr>
              <a:spLocks noChangeShapeType="1"/>
            </p:cNvSpPr>
            <p:nvPr/>
          </p:nvSpPr>
          <p:spPr bwMode="auto">
            <a:xfrm>
              <a:off x="1179" y="3207"/>
              <a:ext cx="9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63" name="Line 99"/>
            <p:cNvSpPr>
              <a:spLocks noChangeShapeType="1"/>
            </p:cNvSpPr>
            <p:nvPr/>
          </p:nvSpPr>
          <p:spPr bwMode="auto">
            <a:xfrm>
              <a:off x="2130" y="3207"/>
              <a:ext cx="8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64" name="Line 100"/>
            <p:cNvSpPr>
              <a:spLocks noChangeShapeType="1"/>
            </p:cNvSpPr>
            <p:nvPr/>
          </p:nvSpPr>
          <p:spPr bwMode="auto">
            <a:xfrm>
              <a:off x="2949" y="3207"/>
              <a:ext cx="75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65" name="Line 101"/>
            <p:cNvSpPr>
              <a:spLocks noChangeShapeType="1"/>
            </p:cNvSpPr>
            <p:nvPr/>
          </p:nvSpPr>
          <p:spPr bwMode="auto">
            <a:xfrm>
              <a:off x="1170" y="3399"/>
              <a:ext cx="25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66" name="Line 102"/>
            <p:cNvSpPr>
              <a:spLocks noChangeShapeType="1"/>
            </p:cNvSpPr>
            <p:nvPr/>
          </p:nvSpPr>
          <p:spPr bwMode="auto">
            <a:xfrm>
              <a:off x="368" y="3599"/>
              <a:ext cx="333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67" name="Text Box 103"/>
            <p:cNvSpPr txBox="1">
              <a:spLocks noChangeArrowheads="1"/>
            </p:cNvSpPr>
            <p:nvPr/>
          </p:nvSpPr>
          <p:spPr bwMode="auto">
            <a:xfrm>
              <a:off x="602" y="2955"/>
              <a:ext cx="639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200" b="1"/>
                <a:t>Vnútorné vedenie</a:t>
              </a:r>
              <a:endParaRPr lang="en-US" sz="1200"/>
            </a:p>
          </p:txBody>
        </p:sp>
        <p:sp>
          <p:nvSpPr>
            <p:cNvPr id="36968" name="Text Box 104"/>
            <p:cNvSpPr txBox="1">
              <a:spLocks noChangeArrowheads="1"/>
            </p:cNvSpPr>
            <p:nvPr/>
          </p:nvSpPr>
          <p:spPr bwMode="auto">
            <a:xfrm>
              <a:off x="1366" y="2957"/>
              <a:ext cx="639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200" b="1"/>
                <a:t>Prípojné vedenie</a:t>
              </a:r>
              <a:endParaRPr lang="en-US" sz="1200"/>
            </a:p>
          </p:txBody>
        </p:sp>
        <p:sp>
          <p:nvSpPr>
            <p:cNvPr id="36969" name="Text Box 105"/>
            <p:cNvSpPr txBox="1">
              <a:spLocks noChangeArrowheads="1"/>
            </p:cNvSpPr>
            <p:nvPr/>
          </p:nvSpPr>
          <p:spPr bwMode="auto">
            <a:xfrm>
              <a:off x="2208" y="2954"/>
              <a:ext cx="640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200" b="1" dirty="0" smtClean="0"/>
                <a:t>Účastnícky </a:t>
              </a:r>
              <a:r>
                <a:rPr lang="sk-SK" altLang="ko-KR" sz="1200" b="1" dirty="0"/>
                <a:t>kábel</a:t>
              </a:r>
              <a:endParaRPr lang="en-US" sz="1200" dirty="0"/>
            </a:p>
          </p:txBody>
        </p:sp>
        <p:sp>
          <p:nvSpPr>
            <p:cNvPr id="36970" name="Text Box 106"/>
            <p:cNvSpPr txBox="1">
              <a:spLocks noChangeArrowheads="1"/>
            </p:cNvSpPr>
            <p:nvPr/>
          </p:nvSpPr>
          <p:spPr bwMode="auto">
            <a:xfrm>
              <a:off x="3018" y="2954"/>
              <a:ext cx="640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200" b="1"/>
                <a:t>Sieťový  kábel</a:t>
              </a:r>
              <a:endParaRPr lang="en-US" sz="1200"/>
            </a:p>
          </p:txBody>
        </p:sp>
        <p:sp>
          <p:nvSpPr>
            <p:cNvPr id="36971" name="Text Box 107"/>
            <p:cNvSpPr txBox="1">
              <a:spLocks noChangeArrowheads="1"/>
            </p:cNvSpPr>
            <p:nvPr/>
          </p:nvSpPr>
          <p:spPr bwMode="auto">
            <a:xfrm>
              <a:off x="1491" y="3240"/>
              <a:ext cx="2113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Prístupová sieť</a:t>
              </a:r>
              <a:endParaRPr lang="en-US" sz="1400"/>
            </a:p>
          </p:txBody>
        </p:sp>
        <p:sp>
          <p:nvSpPr>
            <p:cNvPr id="36972" name="Text Box 108"/>
            <p:cNvSpPr txBox="1">
              <a:spLocks noChangeArrowheads="1"/>
            </p:cNvSpPr>
            <p:nvPr/>
          </p:nvSpPr>
          <p:spPr bwMode="auto">
            <a:xfrm>
              <a:off x="1296" y="3400"/>
              <a:ext cx="219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Účastnícka prípojka</a:t>
              </a:r>
              <a:endParaRPr lang="en-US" sz="1400" b="1"/>
            </a:p>
          </p:txBody>
        </p:sp>
        <p:sp>
          <p:nvSpPr>
            <p:cNvPr id="36973" name="Rectangle 109"/>
            <p:cNvSpPr>
              <a:spLocks noChangeArrowheads="1"/>
            </p:cNvSpPr>
            <p:nvPr/>
          </p:nvSpPr>
          <p:spPr bwMode="auto">
            <a:xfrm>
              <a:off x="3494" y="2694"/>
              <a:ext cx="835" cy="5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74" name="Text Box 110"/>
            <p:cNvSpPr txBox="1">
              <a:spLocks noChangeArrowheads="1"/>
            </p:cNvSpPr>
            <p:nvPr/>
          </p:nvSpPr>
          <p:spPr bwMode="auto">
            <a:xfrm>
              <a:off x="3667" y="2935"/>
              <a:ext cx="34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HR</a:t>
              </a:r>
              <a:endParaRPr lang="en-US" sz="1400"/>
            </a:p>
          </p:txBody>
        </p:sp>
        <p:sp>
          <p:nvSpPr>
            <p:cNvPr id="36975" name="Line 111"/>
            <p:cNvSpPr>
              <a:spLocks noChangeShapeType="1"/>
            </p:cNvSpPr>
            <p:nvPr/>
          </p:nvSpPr>
          <p:spPr bwMode="auto">
            <a:xfrm>
              <a:off x="547" y="2899"/>
              <a:ext cx="5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76" name="Line 112"/>
            <p:cNvSpPr>
              <a:spLocks noChangeShapeType="1"/>
            </p:cNvSpPr>
            <p:nvPr/>
          </p:nvSpPr>
          <p:spPr bwMode="auto">
            <a:xfrm>
              <a:off x="1296" y="2899"/>
              <a:ext cx="7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77" name="Line 113"/>
            <p:cNvSpPr>
              <a:spLocks noChangeShapeType="1"/>
            </p:cNvSpPr>
            <p:nvPr/>
          </p:nvSpPr>
          <p:spPr bwMode="auto">
            <a:xfrm>
              <a:off x="2231" y="2907"/>
              <a:ext cx="6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78" name="Line 114"/>
            <p:cNvSpPr>
              <a:spLocks noChangeShapeType="1"/>
            </p:cNvSpPr>
            <p:nvPr/>
          </p:nvSpPr>
          <p:spPr bwMode="auto">
            <a:xfrm>
              <a:off x="3058" y="2891"/>
              <a:ext cx="5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79" name="Line 115"/>
            <p:cNvSpPr>
              <a:spLocks noChangeShapeType="1"/>
            </p:cNvSpPr>
            <p:nvPr/>
          </p:nvSpPr>
          <p:spPr bwMode="auto">
            <a:xfrm>
              <a:off x="3806" y="2891"/>
              <a:ext cx="2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36984" name="Text Box 120"/>
          <p:cNvSpPr txBox="1">
            <a:spLocks noChangeArrowheads="1"/>
          </p:cNvSpPr>
          <p:nvPr/>
        </p:nvSpPr>
        <p:spPr bwMode="auto">
          <a:xfrm>
            <a:off x="16091" y="3062289"/>
            <a:ext cx="6221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Obr.2.1a</a:t>
            </a:r>
            <a:r>
              <a:rPr lang="sk-SK" b="1" dirty="0"/>
              <a:t>: </a:t>
            </a:r>
            <a:r>
              <a:rPr lang="en-US" b="1" dirty="0"/>
              <a:t> </a:t>
            </a:r>
            <a:r>
              <a:rPr lang="en-US" dirty="0" err="1"/>
              <a:t>Organiz</a:t>
            </a:r>
            <a:r>
              <a:rPr lang="sk-SK" dirty="0"/>
              <a:t>á</a:t>
            </a:r>
            <a:r>
              <a:rPr lang="fr-FR" dirty="0"/>
              <a:t>ci</a:t>
            </a:r>
            <a:r>
              <a:rPr lang="sk-SK" dirty="0"/>
              <a:t>a</a:t>
            </a:r>
            <a:r>
              <a:rPr lang="fr-FR" dirty="0"/>
              <a:t> p</a:t>
            </a:r>
            <a:r>
              <a:rPr lang="sk-SK" dirty="0" err="1"/>
              <a:t>rí</a:t>
            </a:r>
            <a:r>
              <a:rPr lang="fr-FR" dirty="0" err="1" smtClean="0"/>
              <a:t>stupu</a:t>
            </a:r>
            <a:r>
              <a:rPr lang="sk-SK" b="1" dirty="0" smtClean="0"/>
              <a:t>: </a:t>
            </a:r>
            <a:r>
              <a:rPr lang="sk-SK" b="1" dirty="0"/>
              <a:t>miestna (účastnícka) sieť – </a:t>
            </a:r>
            <a:r>
              <a:rPr lang="sk-SK" b="1" dirty="0" err="1"/>
              <a:t>analóg.spoj.systémy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40E4C-7BEB-4D94-9218-00EB0844233B}" type="slidenum">
              <a:rPr lang="cs-CZ"/>
              <a:pPr/>
              <a:t>4</a:t>
            </a:fld>
            <a:endParaRPr lang="cs-CZ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7391400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908175" y="4508500"/>
            <a:ext cx="575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Obr.2.2 </a:t>
            </a:r>
            <a:r>
              <a:rPr lang="sk-SK"/>
              <a:t>Všeobecná architektúra prístupovej siete</a:t>
            </a:r>
            <a:r>
              <a:rPr lang="en-US"/>
              <a:t> [2]</a:t>
            </a:r>
            <a:endParaRPr lang="en-US" b="1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39750" y="4940300"/>
            <a:ext cx="6911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LT – Line Termination (zakončenie linky) – na strane ústredne</a:t>
            </a:r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39750" y="5294313"/>
            <a:ext cx="467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DP – Distribution Point – distrib. bod</a:t>
            </a:r>
            <a:endParaRPr 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39750" y="5654675"/>
            <a:ext cx="7127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NT – </a:t>
            </a:r>
            <a:r>
              <a:rPr lang="sk-SK" dirty="0" err="1"/>
              <a:t>Network</a:t>
            </a:r>
            <a:r>
              <a:rPr lang="sk-SK" dirty="0"/>
              <a:t> </a:t>
            </a:r>
            <a:r>
              <a:rPr lang="sk-SK" dirty="0" err="1"/>
              <a:t>Termination</a:t>
            </a:r>
            <a:r>
              <a:rPr lang="sk-SK" dirty="0"/>
              <a:t> – sieťové zakončenie (zakončenie </a:t>
            </a:r>
            <a:r>
              <a:rPr lang="sk-SK" dirty="0" err="1" smtClean="0"/>
              <a:t>PrS</a:t>
            </a:r>
            <a:r>
              <a:rPr lang="sk-SK" dirty="0" smtClean="0"/>
              <a:t> </a:t>
            </a:r>
            <a:r>
              <a:rPr lang="sk-SK" dirty="0"/>
              <a:t>-  na strane užívateľa)</a:t>
            </a:r>
            <a:endParaRPr lang="en-US" dirty="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95288" y="0"/>
            <a:ext cx="748982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2.2 Architekt</a:t>
            </a:r>
            <a:r>
              <a:rPr lang="sk-SK" sz="2400" b="1" i="1"/>
              <a:t>úra PrS (z viacerých pohľadov)</a:t>
            </a:r>
            <a:endParaRPr lang="en-US" sz="2400" b="1" i="1"/>
          </a:p>
          <a:p>
            <a:pPr>
              <a:spcBef>
                <a:spcPct val="50000"/>
              </a:spcBef>
            </a:pPr>
            <a:r>
              <a:rPr lang="en-US" sz="2400" b="1"/>
              <a:t>2.2.1</a:t>
            </a:r>
            <a:r>
              <a:rPr lang="sk-SK" sz="2400" b="1"/>
              <a:t> Všeobecná architektúra prístupovej siete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7161-4192-4B83-AB2E-9684FC383AAD}" type="slidenum">
              <a:rPr lang="cs-CZ"/>
              <a:pPr/>
              <a:t>5</a:t>
            </a:fld>
            <a:endParaRPr lang="cs-CZ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95288" y="0"/>
            <a:ext cx="7489825" cy="20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Architekt</a:t>
            </a:r>
            <a:r>
              <a:rPr lang="sk-SK" sz="2000"/>
              <a:t>úra PrS - pokračovanie</a:t>
            </a:r>
            <a:endParaRPr lang="en-US" sz="2000"/>
          </a:p>
          <a:p>
            <a:pPr>
              <a:spcBef>
                <a:spcPct val="50000"/>
              </a:spcBef>
            </a:pPr>
            <a:r>
              <a:rPr lang="en-US" sz="2400" b="1"/>
              <a:t>2.2.</a:t>
            </a:r>
            <a:r>
              <a:rPr lang="sk-SK" sz="2400" b="1"/>
              <a:t>2 Funkčná architektúra PrS</a:t>
            </a:r>
          </a:p>
          <a:p>
            <a:pPr>
              <a:spcBef>
                <a:spcPct val="50000"/>
              </a:spcBef>
            </a:pPr>
            <a:r>
              <a:rPr lang="sk-SK" sz="2400"/>
              <a:t>- súbor nevyhnutných funkcií vykonávaných v PrS: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187450" y="2133600"/>
            <a:ext cx="7561263" cy="286232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dirty="0"/>
              <a:t>- Prenosové funkcie</a:t>
            </a:r>
          </a:p>
          <a:p>
            <a:pPr>
              <a:spcBef>
                <a:spcPct val="50000"/>
              </a:spcBef>
            </a:pPr>
            <a:r>
              <a:rPr lang="sk-SK" sz="2400" dirty="0"/>
              <a:t>- Funkcie systémových portov; rozhranie </a:t>
            </a:r>
            <a:r>
              <a:rPr lang="sk-SK" sz="2400" b="1" dirty="0"/>
              <a:t>SNI</a:t>
            </a:r>
            <a:r>
              <a:rPr lang="sk-SK" sz="2400" dirty="0"/>
              <a:t> (</a:t>
            </a:r>
            <a:r>
              <a:rPr lang="sk-SK" sz="2400" dirty="0" err="1"/>
              <a:t>Service</a:t>
            </a:r>
            <a:r>
              <a:rPr lang="sk-SK" sz="2400" dirty="0"/>
              <a:t> </a:t>
            </a:r>
            <a:r>
              <a:rPr lang="sk-SK" sz="2400" dirty="0" err="1"/>
              <a:t>Network</a:t>
            </a:r>
            <a:r>
              <a:rPr lang="sk-SK" sz="2400" dirty="0"/>
              <a:t> </a:t>
            </a:r>
            <a:r>
              <a:rPr lang="sk-SK" sz="2400" dirty="0" err="1"/>
              <a:t>Interface</a:t>
            </a:r>
            <a:r>
              <a:rPr lang="sk-SK" sz="2400" dirty="0"/>
              <a:t> – rozhranie služieb)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2400" dirty="0"/>
              <a:t> Funkcie účastníckych portov; rozhranie </a:t>
            </a:r>
            <a:r>
              <a:rPr lang="sk-SK" sz="2400" b="1" dirty="0" err="1"/>
              <a:t>UNI</a:t>
            </a:r>
            <a:r>
              <a:rPr lang="sk-SK" sz="2400" dirty="0"/>
              <a:t> (</a:t>
            </a:r>
            <a:r>
              <a:rPr lang="sk-SK" sz="2400" dirty="0" err="1"/>
              <a:t>User-Network</a:t>
            </a:r>
            <a:r>
              <a:rPr lang="sk-SK" sz="2400" dirty="0"/>
              <a:t> </a:t>
            </a:r>
            <a:r>
              <a:rPr lang="sk-SK" sz="2400" dirty="0" err="1"/>
              <a:t>Interface</a:t>
            </a:r>
            <a:r>
              <a:rPr lang="sk-SK" sz="2400" dirty="0"/>
              <a:t> – rozhranie </a:t>
            </a:r>
            <a:r>
              <a:rPr lang="sk-SK" sz="2400" dirty="0" err="1"/>
              <a:t>účastník-sieť</a:t>
            </a:r>
            <a:r>
              <a:rPr lang="sk-SK" sz="2400" dirty="0" smtClean="0"/>
              <a:t>) v NT</a:t>
            </a:r>
            <a:endParaRPr lang="sk-SK" sz="2400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2400" dirty="0"/>
              <a:t> Spoločné funkcie ... s podporou </a:t>
            </a:r>
            <a:r>
              <a:rPr lang="sk-SK" sz="2400" dirty="0" err="1"/>
              <a:t>TMN</a:t>
            </a:r>
            <a:r>
              <a:rPr lang="sk-SK" sz="2400" dirty="0"/>
              <a:t>; rozhranie Q3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E4BB-E576-4267-8C53-7A0583C85E8B}" type="slidenum">
              <a:rPr lang="cs-CZ"/>
              <a:pPr/>
              <a:t>6</a:t>
            </a:fld>
            <a:endParaRPr lang="cs-CZ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11188" y="260350"/>
            <a:ext cx="7704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Architekt</a:t>
            </a:r>
            <a:r>
              <a:rPr lang="sk-SK"/>
              <a:t>úra PrS - pokračovanie</a:t>
            </a:r>
            <a:endParaRPr lang="sk-SK" sz="2400" b="1"/>
          </a:p>
          <a:p>
            <a:pPr>
              <a:spcBef>
                <a:spcPct val="50000"/>
              </a:spcBef>
            </a:pPr>
            <a:r>
              <a:rPr lang="sk-SK" sz="2400" b="1"/>
              <a:t>2.2.3 </a:t>
            </a:r>
            <a:r>
              <a:rPr lang="en-US" sz="2400" b="1"/>
              <a:t>Fyzick</a:t>
            </a:r>
            <a:r>
              <a:rPr lang="sk-SK" sz="2400" b="1"/>
              <a:t>á architektúra sietí – aj prístupových</a:t>
            </a:r>
            <a:endParaRPr lang="en-US" sz="2400" b="1"/>
          </a:p>
        </p:txBody>
      </p:sp>
      <p:sp>
        <p:nvSpPr>
          <p:cNvPr id="13453" name="Text Box 141"/>
          <p:cNvSpPr txBox="1">
            <a:spLocks noChangeArrowheads="1"/>
          </p:cNvSpPr>
          <p:nvPr/>
        </p:nvSpPr>
        <p:spPr bwMode="auto">
          <a:xfrm>
            <a:off x="827088" y="6292850"/>
            <a:ext cx="39989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Obr.2.3 </a:t>
            </a:r>
            <a:r>
              <a:rPr lang="en-US"/>
              <a:t>Fyzick</a:t>
            </a:r>
            <a:r>
              <a:rPr lang="sk-SK"/>
              <a:t>é</a:t>
            </a:r>
            <a:r>
              <a:rPr lang="en-US"/>
              <a:t> topol</a:t>
            </a:r>
            <a:r>
              <a:rPr lang="sk-SK"/>
              <a:t>ó</a:t>
            </a:r>
            <a:r>
              <a:rPr lang="en-US"/>
              <a:t>gie LAN [1]</a:t>
            </a:r>
            <a:endParaRPr lang="en-US" b="1"/>
          </a:p>
        </p:txBody>
      </p:sp>
      <p:sp>
        <p:nvSpPr>
          <p:cNvPr id="13457" name="Text Box 145"/>
          <p:cNvSpPr txBox="1">
            <a:spLocks noChangeArrowheads="1"/>
          </p:cNvSpPr>
          <p:nvPr/>
        </p:nvSpPr>
        <p:spPr bwMode="auto">
          <a:xfrm>
            <a:off x="1403350" y="573405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/>
              <a:t>d) </a:t>
            </a:r>
            <a:r>
              <a:rPr lang="sk-SK" smtClean="0"/>
              <a:t>mrežová</a:t>
            </a:r>
            <a:endParaRPr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898413" y="1341438"/>
            <a:ext cx="6848685" cy="4445000"/>
            <a:chOff x="898413" y="1341438"/>
            <a:chExt cx="6848685" cy="4445000"/>
          </a:xfrm>
        </p:grpSpPr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>
              <a:off x="900113" y="1946276"/>
              <a:ext cx="287178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900113" y="1908176"/>
              <a:ext cx="26987" cy="635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3770313" y="1908176"/>
              <a:ext cx="26987" cy="635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19" name="Oval 7"/>
            <p:cNvSpPr>
              <a:spLocks noChangeArrowheads="1"/>
            </p:cNvSpPr>
            <p:nvPr/>
          </p:nvSpPr>
          <p:spPr bwMode="auto">
            <a:xfrm>
              <a:off x="1268413" y="1920876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20" name="Oval 8"/>
            <p:cNvSpPr>
              <a:spLocks noChangeArrowheads="1"/>
            </p:cNvSpPr>
            <p:nvPr/>
          </p:nvSpPr>
          <p:spPr bwMode="auto">
            <a:xfrm>
              <a:off x="1763713" y="1920876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>
              <a:off x="2462213" y="1920876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3322" name="Group 10"/>
            <p:cNvGrpSpPr>
              <a:grpSpLocks/>
            </p:cNvGrpSpPr>
            <p:nvPr/>
          </p:nvGrpSpPr>
          <p:grpSpPr bwMode="auto">
            <a:xfrm>
              <a:off x="1204913" y="1558926"/>
              <a:ext cx="128587" cy="358775"/>
              <a:chOff x="-50" y="0"/>
              <a:chExt cx="20100" cy="20000"/>
            </a:xfrm>
          </p:grpSpPr>
          <p:sp>
            <p:nvSpPr>
              <p:cNvPr id="13323" name="Line 11"/>
              <p:cNvSpPr>
                <a:spLocks noChangeShapeType="1"/>
              </p:cNvSpPr>
              <p:nvPr/>
            </p:nvSpPr>
            <p:spPr bwMode="auto">
              <a:xfrm flipV="1">
                <a:off x="9950" y="9326"/>
                <a:ext cx="100" cy="106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24" name="Rectangle 12"/>
              <p:cNvSpPr>
                <a:spLocks noChangeArrowheads="1"/>
              </p:cNvSpPr>
              <p:nvPr/>
            </p:nvSpPr>
            <p:spPr bwMode="auto">
              <a:xfrm>
                <a:off x="-50" y="0"/>
                <a:ext cx="20100" cy="99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25" name="Group 13"/>
            <p:cNvGrpSpPr>
              <a:grpSpLocks/>
            </p:cNvGrpSpPr>
            <p:nvPr/>
          </p:nvGrpSpPr>
          <p:grpSpPr bwMode="auto">
            <a:xfrm>
              <a:off x="1700213" y="1568451"/>
              <a:ext cx="128587" cy="357188"/>
              <a:chOff x="-50" y="0"/>
              <a:chExt cx="20100" cy="20000"/>
            </a:xfrm>
          </p:grpSpPr>
          <p:sp>
            <p:nvSpPr>
              <p:cNvPr id="13326" name="Line 14"/>
              <p:cNvSpPr>
                <a:spLocks noChangeShapeType="1"/>
              </p:cNvSpPr>
              <p:nvPr/>
            </p:nvSpPr>
            <p:spPr bwMode="auto">
              <a:xfrm flipV="1">
                <a:off x="9950" y="9326"/>
                <a:ext cx="100" cy="106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27" name="Rectangle 15"/>
              <p:cNvSpPr>
                <a:spLocks noChangeArrowheads="1"/>
              </p:cNvSpPr>
              <p:nvPr/>
            </p:nvSpPr>
            <p:spPr bwMode="auto">
              <a:xfrm>
                <a:off x="-50" y="0"/>
                <a:ext cx="20100" cy="99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28" name="Group 16"/>
            <p:cNvGrpSpPr>
              <a:grpSpLocks/>
            </p:cNvGrpSpPr>
            <p:nvPr/>
          </p:nvGrpSpPr>
          <p:grpSpPr bwMode="auto">
            <a:xfrm>
              <a:off x="2411413" y="1555751"/>
              <a:ext cx="128587" cy="357188"/>
              <a:chOff x="-50" y="0"/>
              <a:chExt cx="20100" cy="20000"/>
            </a:xfrm>
          </p:grpSpPr>
          <p:sp>
            <p:nvSpPr>
              <p:cNvPr id="13329" name="Line 17"/>
              <p:cNvSpPr>
                <a:spLocks noChangeShapeType="1"/>
              </p:cNvSpPr>
              <p:nvPr/>
            </p:nvSpPr>
            <p:spPr bwMode="auto">
              <a:xfrm flipV="1">
                <a:off x="9950" y="9326"/>
                <a:ext cx="100" cy="106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30" name="Rectangle 18"/>
              <p:cNvSpPr>
                <a:spLocks noChangeArrowheads="1"/>
              </p:cNvSpPr>
              <p:nvPr/>
            </p:nvSpPr>
            <p:spPr bwMode="auto">
              <a:xfrm>
                <a:off x="-50" y="0"/>
                <a:ext cx="20100" cy="99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31" name="Group 19"/>
            <p:cNvGrpSpPr>
              <a:grpSpLocks/>
            </p:cNvGrpSpPr>
            <p:nvPr/>
          </p:nvGrpSpPr>
          <p:grpSpPr bwMode="auto">
            <a:xfrm>
              <a:off x="3122613" y="1543051"/>
              <a:ext cx="128587" cy="357188"/>
              <a:chOff x="-50" y="0"/>
              <a:chExt cx="20100" cy="20000"/>
            </a:xfrm>
          </p:grpSpPr>
          <p:sp>
            <p:nvSpPr>
              <p:cNvPr id="13332" name="Line 20"/>
              <p:cNvSpPr>
                <a:spLocks noChangeShapeType="1"/>
              </p:cNvSpPr>
              <p:nvPr/>
            </p:nvSpPr>
            <p:spPr bwMode="auto">
              <a:xfrm flipV="1">
                <a:off x="9950" y="9326"/>
                <a:ext cx="100" cy="106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33" name="Rectangle 21"/>
              <p:cNvSpPr>
                <a:spLocks noChangeArrowheads="1"/>
              </p:cNvSpPr>
              <p:nvPr/>
            </p:nvSpPr>
            <p:spPr bwMode="auto">
              <a:xfrm>
                <a:off x="-50" y="0"/>
                <a:ext cx="20100" cy="99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34" name="Group 22"/>
            <p:cNvGrpSpPr>
              <a:grpSpLocks/>
            </p:cNvGrpSpPr>
            <p:nvPr/>
          </p:nvGrpSpPr>
          <p:grpSpPr bwMode="auto">
            <a:xfrm>
              <a:off x="6557560" y="1377951"/>
              <a:ext cx="127000" cy="358775"/>
              <a:chOff x="-50" y="0"/>
              <a:chExt cx="20100" cy="20000"/>
            </a:xfrm>
          </p:grpSpPr>
          <p:sp>
            <p:nvSpPr>
              <p:cNvPr id="13335" name="Line 23"/>
              <p:cNvSpPr>
                <a:spLocks noChangeShapeType="1"/>
              </p:cNvSpPr>
              <p:nvPr/>
            </p:nvSpPr>
            <p:spPr bwMode="auto">
              <a:xfrm>
                <a:off x="9950" y="0"/>
                <a:ext cx="100" cy="106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36" name="Rectangle 24"/>
              <p:cNvSpPr>
                <a:spLocks noChangeArrowheads="1"/>
              </p:cNvSpPr>
              <p:nvPr/>
            </p:nvSpPr>
            <p:spPr bwMode="auto">
              <a:xfrm>
                <a:off x="-50" y="10036"/>
                <a:ext cx="20100" cy="99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3337" name="Oval 25"/>
            <p:cNvSpPr>
              <a:spLocks noChangeArrowheads="1"/>
            </p:cNvSpPr>
            <p:nvPr/>
          </p:nvSpPr>
          <p:spPr bwMode="auto">
            <a:xfrm>
              <a:off x="5660623" y="1366838"/>
              <a:ext cx="1970087" cy="20701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38" name="Oval 26"/>
            <p:cNvSpPr>
              <a:spLocks noChangeArrowheads="1"/>
            </p:cNvSpPr>
            <p:nvPr/>
          </p:nvSpPr>
          <p:spPr bwMode="auto">
            <a:xfrm>
              <a:off x="3173413" y="1920876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39" name="Oval 27"/>
            <p:cNvSpPr>
              <a:spLocks noChangeArrowheads="1"/>
            </p:cNvSpPr>
            <p:nvPr/>
          </p:nvSpPr>
          <p:spPr bwMode="auto">
            <a:xfrm>
              <a:off x="6613123" y="1341438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3340" name="Group 28"/>
            <p:cNvGrpSpPr>
              <a:grpSpLocks/>
            </p:cNvGrpSpPr>
            <p:nvPr/>
          </p:nvGrpSpPr>
          <p:grpSpPr bwMode="auto">
            <a:xfrm>
              <a:off x="6557560" y="3079751"/>
              <a:ext cx="127000" cy="357188"/>
              <a:chOff x="-50" y="0"/>
              <a:chExt cx="20100" cy="20000"/>
            </a:xfrm>
          </p:grpSpPr>
          <p:sp>
            <p:nvSpPr>
              <p:cNvPr id="13341" name="Line 29"/>
              <p:cNvSpPr>
                <a:spLocks noChangeShapeType="1"/>
              </p:cNvSpPr>
              <p:nvPr/>
            </p:nvSpPr>
            <p:spPr bwMode="auto">
              <a:xfrm flipV="1">
                <a:off x="9950" y="9326"/>
                <a:ext cx="100" cy="106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42" name="Rectangle 30"/>
              <p:cNvSpPr>
                <a:spLocks noChangeArrowheads="1"/>
              </p:cNvSpPr>
              <p:nvPr/>
            </p:nvSpPr>
            <p:spPr bwMode="auto">
              <a:xfrm>
                <a:off x="-50" y="0"/>
                <a:ext cx="20100" cy="99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43" name="Group 31"/>
            <p:cNvGrpSpPr>
              <a:grpSpLocks/>
            </p:cNvGrpSpPr>
            <p:nvPr/>
          </p:nvGrpSpPr>
          <p:grpSpPr bwMode="auto">
            <a:xfrm>
              <a:off x="5698723" y="2362201"/>
              <a:ext cx="357187" cy="127000"/>
              <a:chOff x="0" y="-50"/>
              <a:chExt cx="20000" cy="20100"/>
            </a:xfrm>
          </p:grpSpPr>
          <p:sp>
            <p:nvSpPr>
              <p:cNvPr id="13344" name="Line 32"/>
              <p:cNvSpPr>
                <a:spLocks noChangeShapeType="1"/>
              </p:cNvSpPr>
              <p:nvPr/>
            </p:nvSpPr>
            <p:spPr bwMode="auto">
              <a:xfrm>
                <a:off x="0" y="9950"/>
                <a:ext cx="10674" cy="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45" name="Rectangle 33"/>
              <p:cNvSpPr>
                <a:spLocks noChangeArrowheads="1"/>
              </p:cNvSpPr>
              <p:nvPr/>
            </p:nvSpPr>
            <p:spPr bwMode="auto">
              <a:xfrm>
                <a:off x="10036" y="-50"/>
                <a:ext cx="9964" cy="201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46" name="Group 34"/>
            <p:cNvGrpSpPr>
              <a:grpSpLocks/>
            </p:cNvGrpSpPr>
            <p:nvPr/>
          </p:nvGrpSpPr>
          <p:grpSpPr bwMode="auto">
            <a:xfrm>
              <a:off x="7281460" y="2319338"/>
              <a:ext cx="358775" cy="127000"/>
              <a:chOff x="0" y="-50"/>
              <a:chExt cx="20000" cy="20100"/>
            </a:xfrm>
          </p:grpSpPr>
          <p:sp>
            <p:nvSpPr>
              <p:cNvPr id="13347" name="Line 35"/>
              <p:cNvSpPr>
                <a:spLocks noChangeShapeType="1"/>
              </p:cNvSpPr>
              <p:nvPr/>
            </p:nvSpPr>
            <p:spPr bwMode="auto">
              <a:xfrm flipH="1">
                <a:off x="9326" y="9950"/>
                <a:ext cx="10674" cy="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48" name="Rectangle 36"/>
              <p:cNvSpPr>
                <a:spLocks noChangeArrowheads="1"/>
              </p:cNvSpPr>
              <p:nvPr/>
            </p:nvSpPr>
            <p:spPr bwMode="auto">
              <a:xfrm>
                <a:off x="0" y="-50"/>
                <a:ext cx="9964" cy="201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3349" name="Oval 37"/>
            <p:cNvSpPr>
              <a:spLocks noChangeArrowheads="1"/>
            </p:cNvSpPr>
            <p:nvPr/>
          </p:nvSpPr>
          <p:spPr bwMode="auto">
            <a:xfrm>
              <a:off x="5660623" y="2398713"/>
              <a:ext cx="26987" cy="3968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50" name="Oval 38"/>
            <p:cNvSpPr>
              <a:spLocks noChangeArrowheads="1"/>
            </p:cNvSpPr>
            <p:nvPr/>
          </p:nvSpPr>
          <p:spPr bwMode="auto">
            <a:xfrm>
              <a:off x="6613123" y="3408363"/>
              <a:ext cx="26987" cy="3968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51" name="Oval 39"/>
            <p:cNvSpPr>
              <a:spLocks noChangeArrowheads="1"/>
            </p:cNvSpPr>
            <p:nvPr/>
          </p:nvSpPr>
          <p:spPr bwMode="auto">
            <a:xfrm>
              <a:off x="7616423" y="2373313"/>
              <a:ext cx="26987" cy="3968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52" name="Oval 40"/>
            <p:cNvSpPr>
              <a:spLocks noChangeArrowheads="1"/>
            </p:cNvSpPr>
            <p:nvPr/>
          </p:nvSpPr>
          <p:spPr bwMode="auto">
            <a:xfrm>
              <a:off x="1839913" y="3622676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3353" name="Group 41"/>
            <p:cNvGrpSpPr>
              <a:grpSpLocks/>
            </p:cNvGrpSpPr>
            <p:nvPr/>
          </p:nvGrpSpPr>
          <p:grpSpPr bwMode="auto">
            <a:xfrm>
              <a:off x="1852613" y="2627313"/>
              <a:ext cx="357187" cy="127000"/>
              <a:chOff x="0" y="-50"/>
              <a:chExt cx="20000" cy="20100"/>
            </a:xfrm>
          </p:grpSpPr>
          <p:sp>
            <p:nvSpPr>
              <p:cNvPr id="13354" name="Line 42"/>
              <p:cNvSpPr>
                <a:spLocks noChangeShapeType="1"/>
              </p:cNvSpPr>
              <p:nvPr/>
            </p:nvSpPr>
            <p:spPr bwMode="auto">
              <a:xfrm>
                <a:off x="0" y="9950"/>
                <a:ext cx="10674" cy="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55" name="Rectangle 43"/>
              <p:cNvSpPr>
                <a:spLocks noChangeArrowheads="1"/>
              </p:cNvSpPr>
              <p:nvPr/>
            </p:nvSpPr>
            <p:spPr bwMode="auto">
              <a:xfrm>
                <a:off x="10036" y="-50"/>
                <a:ext cx="9964" cy="201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3356" name="Line 44"/>
            <p:cNvSpPr>
              <a:spLocks noChangeShapeType="1"/>
            </p:cNvSpPr>
            <p:nvPr/>
          </p:nvSpPr>
          <p:spPr bwMode="auto">
            <a:xfrm>
              <a:off x="1331913" y="3143251"/>
              <a:ext cx="509587" cy="508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57" name="Line 45"/>
            <p:cNvSpPr>
              <a:spLocks noChangeShapeType="1"/>
            </p:cNvSpPr>
            <p:nvPr/>
          </p:nvSpPr>
          <p:spPr bwMode="auto">
            <a:xfrm flipV="1">
              <a:off x="1839913" y="2689226"/>
              <a:ext cx="1587" cy="966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58" name="Line 46"/>
            <p:cNvSpPr>
              <a:spLocks noChangeShapeType="1"/>
            </p:cNvSpPr>
            <p:nvPr/>
          </p:nvSpPr>
          <p:spPr bwMode="auto">
            <a:xfrm flipV="1">
              <a:off x="1852613" y="3041651"/>
              <a:ext cx="611187" cy="609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59" name="Line 47"/>
            <p:cNvSpPr>
              <a:spLocks noChangeShapeType="1"/>
            </p:cNvSpPr>
            <p:nvPr/>
          </p:nvSpPr>
          <p:spPr bwMode="auto">
            <a:xfrm>
              <a:off x="1839913" y="3646488"/>
              <a:ext cx="8651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60" name="Line 48"/>
            <p:cNvSpPr>
              <a:spLocks noChangeShapeType="1"/>
            </p:cNvSpPr>
            <p:nvPr/>
          </p:nvSpPr>
          <p:spPr bwMode="auto">
            <a:xfrm flipH="1">
              <a:off x="1433513" y="3646488"/>
              <a:ext cx="407987" cy="406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61" name="Oval 49"/>
            <p:cNvSpPr>
              <a:spLocks noChangeArrowheads="1"/>
            </p:cNvSpPr>
            <p:nvPr/>
          </p:nvSpPr>
          <p:spPr bwMode="auto">
            <a:xfrm>
              <a:off x="1827213" y="2676526"/>
              <a:ext cx="26987" cy="3968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62" name="Oval 50"/>
            <p:cNvSpPr>
              <a:spLocks noChangeArrowheads="1"/>
            </p:cNvSpPr>
            <p:nvPr/>
          </p:nvSpPr>
          <p:spPr bwMode="auto">
            <a:xfrm>
              <a:off x="2462213" y="3016251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63" name="Oval 51"/>
            <p:cNvSpPr>
              <a:spLocks noChangeArrowheads="1"/>
            </p:cNvSpPr>
            <p:nvPr/>
          </p:nvSpPr>
          <p:spPr bwMode="auto">
            <a:xfrm>
              <a:off x="1319213" y="3117851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64" name="Oval 52"/>
            <p:cNvSpPr>
              <a:spLocks noChangeArrowheads="1"/>
            </p:cNvSpPr>
            <p:nvPr/>
          </p:nvSpPr>
          <p:spPr bwMode="auto">
            <a:xfrm>
              <a:off x="1408113" y="4038601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65" name="Oval 53"/>
            <p:cNvSpPr>
              <a:spLocks noChangeArrowheads="1"/>
            </p:cNvSpPr>
            <p:nvPr/>
          </p:nvSpPr>
          <p:spPr bwMode="auto">
            <a:xfrm>
              <a:off x="2690813" y="3622676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3366" name="Group 54"/>
            <p:cNvGrpSpPr>
              <a:grpSpLocks/>
            </p:cNvGrpSpPr>
            <p:nvPr/>
          </p:nvGrpSpPr>
          <p:grpSpPr bwMode="auto">
            <a:xfrm>
              <a:off x="2487613" y="2968626"/>
              <a:ext cx="357187" cy="127000"/>
              <a:chOff x="0" y="-50"/>
              <a:chExt cx="20000" cy="20100"/>
            </a:xfrm>
          </p:grpSpPr>
          <p:sp>
            <p:nvSpPr>
              <p:cNvPr id="13367" name="Line 55"/>
              <p:cNvSpPr>
                <a:spLocks noChangeShapeType="1"/>
              </p:cNvSpPr>
              <p:nvPr/>
            </p:nvSpPr>
            <p:spPr bwMode="auto">
              <a:xfrm>
                <a:off x="0" y="9950"/>
                <a:ext cx="10674" cy="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68" name="Rectangle 56"/>
              <p:cNvSpPr>
                <a:spLocks noChangeArrowheads="1"/>
              </p:cNvSpPr>
              <p:nvPr/>
            </p:nvSpPr>
            <p:spPr bwMode="auto">
              <a:xfrm>
                <a:off x="10036" y="-50"/>
                <a:ext cx="9964" cy="201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69" name="Group 57"/>
            <p:cNvGrpSpPr>
              <a:grpSpLocks/>
            </p:cNvGrpSpPr>
            <p:nvPr/>
          </p:nvGrpSpPr>
          <p:grpSpPr bwMode="auto">
            <a:xfrm>
              <a:off x="2728913" y="3584576"/>
              <a:ext cx="357187" cy="128588"/>
              <a:chOff x="0" y="-50"/>
              <a:chExt cx="20000" cy="20100"/>
            </a:xfrm>
          </p:grpSpPr>
          <p:sp>
            <p:nvSpPr>
              <p:cNvPr id="13370" name="Line 58"/>
              <p:cNvSpPr>
                <a:spLocks noChangeShapeType="1"/>
              </p:cNvSpPr>
              <p:nvPr/>
            </p:nvSpPr>
            <p:spPr bwMode="auto">
              <a:xfrm>
                <a:off x="0" y="9950"/>
                <a:ext cx="10674" cy="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71" name="Rectangle 59"/>
              <p:cNvSpPr>
                <a:spLocks noChangeArrowheads="1"/>
              </p:cNvSpPr>
              <p:nvPr/>
            </p:nvSpPr>
            <p:spPr bwMode="auto">
              <a:xfrm>
                <a:off x="10036" y="-50"/>
                <a:ext cx="9964" cy="201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72" name="Group 60"/>
            <p:cNvGrpSpPr>
              <a:grpSpLocks/>
            </p:cNvGrpSpPr>
            <p:nvPr/>
          </p:nvGrpSpPr>
          <p:grpSpPr bwMode="auto">
            <a:xfrm>
              <a:off x="938213" y="3079751"/>
              <a:ext cx="357187" cy="128588"/>
              <a:chOff x="0" y="-50"/>
              <a:chExt cx="20000" cy="20100"/>
            </a:xfrm>
          </p:grpSpPr>
          <p:sp>
            <p:nvSpPr>
              <p:cNvPr id="13373" name="Line 61"/>
              <p:cNvSpPr>
                <a:spLocks noChangeShapeType="1"/>
              </p:cNvSpPr>
              <p:nvPr/>
            </p:nvSpPr>
            <p:spPr bwMode="auto">
              <a:xfrm flipH="1">
                <a:off x="9326" y="9950"/>
                <a:ext cx="10674" cy="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74" name="Rectangle 62"/>
              <p:cNvSpPr>
                <a:spLocks noChangeArrowheads="1"/>
              </p:cNvSpPr>
              <p:nvPr/>
            </p:nvSpPr>
            <p:spPr bwMode="auto">
              <a:xfrm>
                <a:off x="0" y="-50"/>
                <a:ext cx="9964" cy="201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75" name="Group 63"/>
            <p:cNvGrpSpPr>
              <a:grpSpLocks/>
            </p:cNvGrpSpPr>
            <p:nvPr/>
          </p:nvGrpSpPr>
          <p:grpSpPr bwMode="auto">
            <a:xfrm>
              <a:off x="1039813" y="3987801"/>
              <a:ext cx="357187" cy="128588"/>
              <a:chOff x="0" y="-50"/>
              <a:chExt cx="20000" cy="20100"/>
            </a:xfrm>
          </p:grpSpPr>
          <p:sp>
            <p:nvSpPr>
              <p:cNvPr id="13376" name="Line 64"/>
              <p:cNvSpPr>
                <a:spLocks noChangeShapeType="1"/>
              </p:cNvSpPr>
              <p:nvPr/>
            </p:nvSpPr>
            <p:spPr bwMode="auto">
              <a:xfrm flipH="1">
                <a:off x="9326" y="9950"/>
                <a:ext cx="10674" cy="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77" name="Rectangle 65"/>
              <p:cNvSpPr>
                <a:spLocks noChangeArrowheads="1"/>
              </p:cNvSpPr>
              <p:nvPr/>
            </p:nvSpPr>
            <p:spPr bwMode="auto">
              <a:xfrm>
                <a:off x="0" y="-50"/>
                <a:ext cx="9964" cy="201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78" name="Group 66"/>
            <p:cNvGrpSpPr>
              <a:grpSpLocks/>
            </p:cNvGrpSpPr>
            <p:nvPr/>
          </p:nvGrpSpPr>
          <p:grpSpPr bwMode="auto">
            <a:xfrm>
              <a:off x="1789113" y="3671888"/>
              <a:ext cx="128587" cy="381000"/>
              <a:chOff x="-50" y="0"/>
              <a:chExt cx="20100" cy="20000"/>
            </a:xfrm>
          </p:grpSpPr>
          <p:sp>
            <p:nvSpPr>
              <p:cNvPr id="13379" name="Line 67"/>
              <p:cNvSpPr>
                <a:spLocks noChangeShapeType="1"/>
              </p:cNvSpPr>
              <p:nvPr/>
            </p:nvSpPr>
            <p:spPr bwMode="auto">
              <a:xfrm>
                <a:off x="9950" y="0"/>
                <a:ext cx="100" cy="1068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80" name="Rectangle 68"/>
              <p:cNvSpPr>
                <a:spLocks noChangeArrowheads="1"/>
              </p:cNvSpPr>
              <p:nvPr/>
            </p:nvSpPr>
            <p:spPr bwMode="auto">
              <a:xfrm>
                <a:off x="-50" y="10050"/>
                <a:ext cx="20100" cy="9950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81" name="Group 69"/>
            <p:cNvGrpSpPr>
              <a:grpSpLocks/>
            </p:cNvGrpSpPr>
            <p:nvPr/>
          </p:nvGrpSpPr>
          <p:grpSpPr bwMode="auto">
            <a:xfrm>
              <a:off x="2578100" y="4435476"/>
              <a:ext cx="128587" cy="393700"/>
              <a:chOff x="-1" y="-4"/>
              <a:chExt cx="20002" cy="20004"/>
            </a:xfrm>
          </p:grpSpPr>
          <p:sp>
            <p:nvSpPr>
              <p:cNvPr id="13382" name="Oval 70"/>
              <p:cNvSpPr>
                <a:spLocks noChangeArrowheads="1"/>
              </p:cNvSpPr>
              <p:nvPr/>
            </p:nvSpPr>
            <p:spPr bwMode="auto">
              <a:xfrm>
                <a:off x="7960" y="18035"/>
                <a:ext cx="4080" cy="196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383" name="Group 71"/>
              <p:cNvGrpSpPr>
                <a:grpSpLocks/>
              </p:cNvGrpSpPr>
              <p:nvPr/>
            </p:nvGrpSpPr>
            <p:grpSpPr bwMode="auto">
              <a:xfrm>
                <a:off x="-1" y="-4"/>
                <a:ext cx="20002" cy="18168"/>
                <a:chOff x="-1" y="-1"/>
                <a:chExt cx="20002" cy="20001"/>
              </a:xfrm>
            </p:grpSpPr>
            <p:sp>
              <p:nvSpPr>
                <p:cNvPr id="13384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9950" y="9326"/>
                  <a:ext cx="100" cy="1067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385" name="Rectangle 73"/>
                <p:cNvSpPr>
                  <a:spLocks noChangeArrowheads="1"/>
                </p:cNvSpPr>
                <p:nvPr/>
              </p:nvSpPr>
              <p:spPr bwMode="auto">
                <a:xfrm>
                  <a:off x="-1" y="-1"/>
                  <a:ext cx="20002" cy="996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3386" name="Group 74"/>
            <p:cNvGrpSpPr>
              <a:grpSpLocks/>
            </p:cNvGrpSpPr>
            <p:nvPr/>
          </p:nvGrpSpPr>
          <p:grpSpPr bwMode="auto">
            <a:xfrm>
              <a:off x="1174750" y="5022851"/>
              <a:ext cx="395287" cy="127000"/>
              <a:chOff x="-4" y="-1"/>
              <a:chExt cx="20004" cy="20002"/>
            </a:xfrm>
          </p:grpSpPr>
          <p:sp>
            <p:nvSpPr>
              <p:cNvPr id="13387" name="Oval 75"/>
              <p:cNvSpPr>
                <a:spLocks noChangeArrowheads="1"/>
              </p:cNvSpPr>
              <p:nvPr/>
            </p:nvSpPr>
            <p:spPr bwMode="auto">
              <a:xfrm>
                <a:off x="18035" y="7960"/>
                <a:ext cx="1965" cy="408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388" name="Group 76"/>
              <p:cNvGrpSpPr>
                <a:grpSpLocks/>
              </p:cNvGrpSpPr>
              <p:nvPr/>
            </p:nvGrpSpPr>
            <p:grpSpPr bwMode="auto">
              <a:xfrm>
                <a:off x="-4" y="-1"/>
                <a:ext cx="18168" cy="20002"/>
                <a:chOff x="-1" y="-1"/>
                <a:chExt cx="20001" cy="20002"/>
              </a:xfrm>
            </p:grpSpPr>
            <p:sp>
              <p:nvSpPr>
                <p:cNvPr id="13389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9326" y="9950"/>
                  <a:ext cx="10674" cy="1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390" name="Rectangle 78"/>
                <p:cNvSpPr>
                  <a:spLocks noChangeArrowheads="1"/>
                </p:cNvSpPr>
                <p:nvPr/>
              </p:nvSpPr>
              <p:spPr bwMode="auto">
                <a:xfrm>
                  <a:off x="-1" y="-1"/>
                  <a:ext cx="9966" cy="20002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3391" name="Group 79"/>
            <p:cNvGrpSpPr>
              <a:grpSpLocks/>
            </p:cNvGrpSpPr>
            <p:nvPr/>
          </p:nvGrpSpPr>
          <p:grpSpPr bwMode="auto">
            <a:xfrm>
              <a:off x="2019300" y="5392738"/>
              <a:ext cx="128587" cy="393700"/>
              <a:chOff x="-1" y="0"/>
              <a:chExt cx="20002" cy="20004"/>
            </a:xfrm>
          </p:grpSpPr>
          <p:sp>
            <p:nvSpPr>
              <p:cNvPr id="13392" name="Oval 80"/>
              <p:cNvSpPr>
                <a:spLocks noChangeArrowheads="1"/>
              </p:cNvSpPr>
              <p:nvPr/>
            </p:nvSpPr>
            <p:spPr bwMode="auto">
              <a:xfrm>
                <a:off x="7960" y="0"/>
                <a:ext cx="4080" cy="196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393" name="Group 81"/>
              <p:cNvGrpSpPr>
                <a:grpSpLocks/>
              </p:cNvGrpSpPr>
              <p:nvPr/>
            </p:nvGrpSpPr>
            <p:grpSpPr bwMode="auto">
              <a:xfrm>
                <a:off x="-1" y="1836"/>
                <a:ext cx="20002" cy="18168"/>
                <a:chOff x="-1" y="0"/>
                <a:chExt cx="20002" cy="20001"/>
              </a:xfrm>
            </p:grpSpPr>
            <p:sp>
              <p:nvSpPr>
                <p:cNvPr id="13394" name="Line 82"/>
                <p:cNvSpPr>
                  <a:spLocks noChangeShapeType="1"/>
                </p:cNvSpPr>
                <p:nvPr/>
              </p:nvSpPr>
              <p:spPr bwMode="auto">
                <a:xfrm>
                  <a:off x="9950" y="0"/>
                  <a:ext cx="100" cy="1067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395" name="Rectangle 83"/>
                <p:cNvSpPr>
                  <a:spLocks noChangeArrowheads="1"/>
                </p:cNvSpPr>
                <p:nvPr/>
              </p:nvSpPr>
              <p:spPr bwMode="auto">
                <a:xfrm>
                  <a:off x="-1" y="10035"/>
                  <a:ext cx="20002" cy="996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3396" name="Group 84"/>
            <p:cNvGrpSpPr>
              <a:grpSpLocks/>
            </p:cNvGrpSpPr>
            <p:nvPr/>
          </p:nvGrpSpPr>
          <p:grpSpPr bwMode="auto">
            <a:xfrm>
              <a:off x="2952750" y="5072063"/>
              <a:ext cx="395287" cy="127000"/>
              <a:chOff x="0" y="-1"/>
              <a:chExt cx="20004" cy="20002"/>
            </a:xfrm>
          </p:grpSpPr>
          <p:sp>
            <p:nvSpPr>
              <p:cNvPr id="13397" name="Oval 85"/>
              <p:cNvSpPr>
                <a:spLocks noChangeArrowheads="1"/>
              </p:cNvSpPr>
              <p:nvPr/>
            </p:nvSpPr>
            <p:spPr bwMode="auto">
              <a:xfrm>
                <a:off x="0" y="7960"/>
                <a:ext cx="1965" cy="408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398" name="Group 86"/>
              <p:cNvGrpSpPr>
                <a:grpSpLocks/>
              </p:cNvGrpSpPr>
              <p:nvPr/>
            </p:nvGrpSpPr>
            <p:grpSpPr bwMode="auto">
              <a:xfrm>
                <a:off x="1836" y="-1"/>
                <a:ext cx="18168" cy="20002"/>
                <a:chOff x="0" y="-1"/>
                <a:chExt cx="20001" cy="20002"/>
              </a:xfrm>
            </p:grpSpPr>
            <p:sp>
              <p:nvSpPr>
                <p:cNvPr id="13399" name="Line 87"/>
                <p:cNvSpPr>
                  <a:spLocks noChangeShapeType="1"/>
                </p:cNvSpPr>
                <p:nvPr/>
              </p:nvSpPr>
              <p:spPr bwMode="auto">
                <a:xfrm>
                  <a:off x="0" y="9950"/>
                  <a:ext cx="10674" cy="1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400" name="Rectangle 88"/>
                <p:cNvSpPr>
                  <a:spLocks noChangeArrowheads="1"/>
                </p:cNvSpPr>
                <p:nvPr/>
              </p:nvSpPr>
              <p:spPr bwMode="auto">
                <a:xfrm>
                  <a:off x="10035" y="-1"/>
                  <a:ext cx="9966" cy="20002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3401" name="Group 89"/>
            <p:cNvGrpSpPr>
              <a:grpSpLocks/>
            </p:cNvGrpSpPr>
            <p:nvPr/>
          </p:nvGrpSpPr>
          <p:grpSpPr bwMode="auto">
            <a:xfrm>
              <a:off x="6850161" y="3709988"/>
              <a:ext cx="128587" cy="393700"/>
              <a:chOff x="-1" y="-4"/>
              <a:chExt cx="20002" cy="20004"/>
            </a:xfrm>
          </p:grpSpPr>
          <p:sp>
            <p:nvSpPr>
              <p:cNvPr id="13402" name="Oval 90"/>
              <p:cNvSpPr>
                <a:spLocks noChangeArrowheads="1"/>
              </p:cNvSpPr>
              <p:nvPr/>
            </p:nvSpPr>
            <p:spPr bwMode="auto">
              <a:xfrm>
                <a:off x="7960" y="18035"/>
                <a:ext cx="4080" cy="196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403" name="Group 91"/>
              <p:cNvGrpSpPr>
                <a:grpSpLocks/>
              </p:cNvGrpSpPr>
              <p:nvPr/>
            </p:nvGrpSpPr>
            <p:grpSpPr bwMode="auto">
              <a:xfrm>
                <a:off x="-1" y="-4"/>
                <a:ext cx="20002" cy="18168"/>
                <a:chOff x="-1" y="-1"/>
                <a:chExt cx="20002" cy="20001"/>
              </a:xfrm>
            </p:grpSpPr>
            <p:sp>
              <p:nvSpPr>
                <p:cNvPr id="13404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9950" y="9326"/>
                  <a:ext cx="100" cy="1067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405" name="Rectangle 93"/>
                <p:cNvSpPr>
                  <a:spLocks noChangeArrowheads="1"/>
                </p:cNvSpPr>
                <p:nvPr/>
              </p:nvSpPr>
              <p:spPr bwMode="auto">
                <a:xfrm>
                  <a:off x="-1" y="-1"/>
                  <a:ext cx="20002" cy="9966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3406" name="Group 94"/>
            <p:cNvGrpSpPr>
              <a:grpSpLocks/>
            </p:cNvGrpSpPr>
            <p:nvPr/>
          </p:nvGrpSpPr>
          <p:grpSpPr bwMode="auto">
            <a:xfrm>
              <a:off x="6069111" y="4360863"/>
              <a:ext cx="395287" cy="127000"/>
              <a:chOff x="-4" y="-1"/>
              <a:chExt cx="20004" cy="20002"/>
            </a:xfrm>
          </p:grpSpPr>
          <p:sp>
            <p:nvSpPr>
              <p:cNvPr id="13407" name="Oval 95"/>
              <p:cNvSpPr>
                <a:spLocks noChangeArrowheads="1"/>
              </p:cNvSpPr>
              <p:nvPr/>
            </p:nvSpPr>
            <p:spPr bwMode="auto">
              <a:xfrm>
                <a:off x="18035" y="7960"/>
                <a:ext cx="1965" cy="408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408" name="Group 96"/>
              <p:cNvGrpSpPr>
                <a:grpSpLocks/>
              </p:cNvGrpSpPr>
              <p:nvPr/>
            </p:nvGrpSpPr>
            <p:grpSpPr bwMode="auto">
              <a:xfrm>
                <a:off x="-4" y="-1"/>
                <a:ext cx="18168" cy="20002"/>
                <a:chOff x="-1" y="-1"/>
                <a:chExt cx="20001" cy="20002"/>
              </a:xfrm>
            </p:grpSpPr>
            <p:sp>
              <p:nvSpPr>
                <p:cNvPr id="13409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9326" y="9950"/>
                  <a:ext cx="10674" cy="1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410" name="Rectangle 98"/>
                <p:cNvSpPr>
                  <a:spLocks noChangeArrowheads="1"/>
                </p:cNvSpPr>
                <p:nvPr/>
              </p:nvSpPr>
              <p:spPr bwMode="auto">
                <a:xfrm>
                  <a:off x="-1" y="-1"/>
                  <a:ext cx="9966" cy="20002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sp>
          <p:nvSpPr>
            <p:cNvPr id="13411" name="Line 99"/>
            <p:cNvSpPr>
              <a:spLocks noChangeShapeType="1"/>
            </p:cNvSpPr>
            <p:nvPr/>
          </p:nvSpPr>
          <p:spPr bwMode="auto">
            <a:xfrm>
              <a:off x="1536700" y="5091113"/>
              <a:ext cx="1436687" cy="50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12" name="Line 100"/>
            <p:cNvSpPr>
              <a:spLocks noChangeShapeType="1"/>
            </p:cNvSpPr>
            <p:nvPr/>
          </p:nvSpPr>
          <p:spPr bwMode="auto">
            <a:xfrm flipV="1">
              <a:off x="2082800" y="4813301"/>
              <a:ext cx="560387" cy="609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13" name="Line 101"/>
            <p:cNvSpPr>
              <a:spLocks noChangeShapeType="1"/>
            </p:cNvSpPr>
            <p:nvPr/>
          </p:nvSpPr>
          <p:spPr bwMode="auto">
            <a:xfrm flipV="1">
              <a:off x="1536700" y="4800601"/>
              <a:ext cx="1106487" cy="292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14" name="Line 102"/>
            <p:cNvSpPr>
              <a:spLocks noChangeShapeType="1"/>
            </p:cNvSpPr>
            <p:nvPr/>
          </p:nvSpPr>
          <p:spPr bwMode="auto">
            <a:xfrm>
              <a:off x="2641600" y="4800601"/>
              <a:ext cx="331787" cy="342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15" name="Line 103"/>
            <p:cNvSpPr>
              <a:spLocks noChangeShapeType="1"/>
            </p:cNvSpPr>
            <p:nvPr/>
          </p:nvSpPr>
          <p:spPr bwMode="auto">
            <a:xfrm>
              <a:off x="1549400" y="5091113"/>
              <a:ext cx="534987" cy="330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16" name="Line 104"/>
            <p:cNvSpPr>
              <a:spLocks noChangeShapeType="1"/>
            </p:cNvSpPr>
            <p:nvPr/>
          </p:nvSpPr>
          <p:spPr bwMode="auto">
            <a:xfrm flipV="1">
              <a:off x="2082800" y="5138738"/>
              <a:ext cx="877887" cy="2809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17" name="Line 105"/>
            <p:cNvSpPr>
              <a:spLocks noChangeShapeType="1"/>
            </p:cNvSpPr>
            <p:nvPr/>
          </p:nvSpPr>
          <p:spPr bwMode="auto">
            <a:xfrm flipH="1">
              <a:off x="6443761" y="4076701"/>
              <a:ext cx="471487" cy="3429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3418" name="Group 106"/>
            <p:cNvGrpSpPr>
              <a:grpSpLocks/>
            </p:cNvGrpSpPr>
            <p:nvPr/>
          </p:nvGrpSpPr>
          <p:grpSpPr bwMode="auto">
            <a:xfrm>
              <a:off x="7351811" y="4384676"/>
              <a:ext cx="395287" cy="127000"/>
              <a:chOff x="0" y="-1"/>
              <a:chExt cx="20004" cy="20002"/>
            </a:xfrm>
          </p:grpSpPr>
          <p:sp>
            <p:nvSpPr>
              <p:cNvPr id="13419" name="Oval 107"/>
              <p:cNvSpPr>
                <a:spLocks noChangeArrowheads="1"/>
              </p:cNvSpPr>
              <p:nvPr/>
            </p:nvSpPr>
            <p:spPr bwMode="auto">
              <a:xfrm>
                <a:off x="0" y="7960"/>
                <a:ext cx="1965" cy="408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420" name="Group 108"/>
              <p:cNvGrpSpPr>
                <a:grpSpLocks/>
              </p:cNvGrpSpPr>
              <p:nvPr/>
            </p:nvGrpSpPr>
            <p:grpSpPr bwMode="auto">
              <a:xfrm>
                <a:off x="1836" y="-1"/>
                <a:ext cx="18168" cy="20002"/>
                <a:chOff x="0" y="-1"/>
                <a:chExt cx="20001" cy="20002"/>
              </a:xfrm>
            </p:grpSpPr>
            <p:sp>
              <p:nvSpPr>
                <p:cNvPr id="13421" name="Line 109"/>
                <p:cNvSpPr>
                  <a:spLocks noChangeShapeType="1"/>
                </p:cNvSpPr>
                <p:nvPr/>
              </p:nvSpPr>
              <p:spPr bwMode="auto">
                <a:xfrm>
                  <a:off x="0" y="9950"/>
                  <a:ext cx="10674" cy="1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42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0035" y="-1"/>
                  <a:ext cx="9966" cy="20002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3423" name="Group 111"/>
            <p:cNvGrpSpPr>
              <a:grpSpLocks/>
            </p:cNvGrpSpPr>
            <p:nvPr/>
          </p:nvGrpSpPr>
          <p:grpSpPr bwMode="auto">
            <a:xfrm>
              <a:off x="6024661" y="4908551"/>
              <a:ext cx="128587" cy="393700"/>
              <a:chOff x="-1" y="0"/>
              <a:chExt cx="20002" cy="20004"/>
            </a:xfrm>
          </p:grpSpPr>
          <p:sp>
            <p:nvSpPr>
              <p:cNvPr id="13424" name="Oval 112"/>
              <p:cNvSpPr>
                <a:spLocks noChangeArrowheads="1"/>
              </p:cNvSpPr>
              <p:nvPr/>
            </p:nvSpPr>
            <p:spPr bwMode="auto">
              <a:xfrm>
                <a:off x="7960" y="0"/>
                <a:ext cx="4080" cy="196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425" name="Group 113"/>
              <p:cNvGrpSpPr>
                <a:grpSpLocks/>
              </p:cNvGrpSpPr>
              <p:nvPr/>
            </p:nvGrpSpPr>
            <p:grpSpPr bwMode="auto">
              <a:xfrm>
                <a:off x="-1" y="1836"/>
                <a:ext cx="20002" cy="18168"/>
                <a:chOff x="-1" y="0"/>
                <a:chExt cx="20002" cy="20001"/>
              </a:xfrm>
            </p:grpSpPr>
            <p:sp>
              <p:nvSpPr>
                <p:cNvPr id="13426" name="Line 114"/>
                <p:cNvSpPr>
                  <a:spLocks noChangeShapeType="1"/>
                </p:cNvSpPr>
                <p:nvPr/>
              </p:nvSpPr>
              <p:spPr bwMode="auto">
                <a:xfrm>
                  <a:off x="9950" y="0"/>
                  <a:ext cx="100" cy="1067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427" name="Rectangle 115"/>
                <p:cNvSpPr>
                  <a:spLocks noChangeArrowheads="1"/>
                </p:cNvSpPr>
                <p:nvPr/>
              </p:nvSpPr>
              <p:spPr bwMode="auto">
                <a:xfrm>
                  <a:off x="-1" y="10035"/>
                  <a:ext cx="20002" cy="996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3428" name="Group 116"/>
            <p:cNvGrpSpPr>
              <a:grpSpLocks/>
            </p:cNvGrpSpPr>
            <p:nvPr/>
          </p:nvGrpSpPr>
          <p:grpSpPr bwMode="auto">
            <a:xfrm>
              <a:off x="6570761" y="4959351"/>
              <a:ext cx="128587" cy="393700"/>
              <a:chOff x="-1" y="0"/>
              <a:chExt cx="20002" cy="20004"/>
            </a:xfrm>
          </p:grpSpPr>
          <p:sp>
            <p:nvSpPr>
              <p:cNvPr id="13429" name="Oval 117"/>
              <p:cNvSpPr>
                <a:spLocks noChangeArrowheads="1"/>
              </p:cNvSpPr>
              <p:nvPr/>
            </p:nvSpPr>
            <p:spPr bwMode="auto">
              <a:xfrm>
                <a:off x="7960" y="0"/>
                <a:ext cx="4080" cy="196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430" name="Group 118"/>
              <p:cNvGrpSpPr>
                <a:grpSpLocks/>
              </p:cNvGrpSpPr>
              <p:nvPr/>
            </p:nvGrpSpPr>
            <p:grpSpPr bwMode="auto">
              <a:xfrm>
                <a:off x="-1" y="1836"/>
                <a:ext cx="20002" cy="18168"/>
                <a:chOff x="-1" y="0"/>
                <a:chExt cx="20002" cy="20001"/>
              </a:xfrm>
            </p:grpSpPr>
            <p:sp>
              <p:nvSpPr>
                <p:cNvPr id="13431" name="Line 119"/>
                <p:cNvSpPr>
                  <a:spLocks noChangeShapeType="1"/>
                </p:cNvSpPr>
                <p:nvPr/>
              </p:nvSpPr>
              <p:spPr bwMode="auto">
                <a:xfrm>
                  <a:off x="9950" y="0"/>
                  <a:ext cx="100" cy="1067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432" name="Rectangle 120"/>
                <p:cNvSpPr>
                  <a:spLocks noChangeArrowheads="1"/>
                </p:cNvSpPr>
                <p:nvPr/>
              </p:nvSpPr>
              <p:spPr bwMode="auto">
                <a:xfrm>
                  <a:off x="-1" y="10035"/>
                  <a:ext cx="20002" cy="996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sp>
          <p:nvSpPr>
            <p:cNvPr id="13433" name="Line 121"/>
            <p:cNvSpPr>
              <a:spLocks noChangeShapeType="1"/>
            </p:cNvSpPr>
            <p:nvPr/>
          </p:nvSpPr>
          <p:spPr bwMode="auto">
            <a:xfrm>
              <a:off x="6900961" y="4076701"/>
              <a:ext cx="471487" cy="3810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34" name="Line 122"/>
            <p:cNvSpPr>
              <a:spLocks noChangeShapeType="1"/>
            </p:cNvSpPr>
            <p:nvPr/>
          </p:nvSpPr>
          <p:spPr bwMode="auto">
            <a:xfrm flipH="1">
              <a:off x="6075461" y="4429126"/>
              <a:ext cx="357187" cy="5080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35" name="Line 123"/>
            <p:cNvSpPr>
              <a:spLocks noChangeShapeType="1"/>
            </p:cNvSpPr>
            <p:nvPr/>
          </p:nvSpPr>
          <p:spPr bwMode="auto">
            <a:xfrm>
              <a:off x="6443761" y="4429126"/>
              <a:ext cx="204787" cy="546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36" name="Line 124"/>
            <p:cNvSpPr>
              <a:spLocks noChangeShapeType="1"/>
            </p:cNvSpPr>
            <p:nvPr/>
          </p:nvSpPr>
          <p:spPr bwMode="auto">
            <a:xfrm flipH="1">
              <a:off x="7002561" y="4454526"/>
              <a:ext cx="369887" cy="482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3437" name="Group 125"/>
            <p:cNvGrpSpPr>
              <a:grpSpLocks/>
            </p:cNvGrpSpPr>
            <p:nvPr/>
          </p:nvGrpSpPr>
          <p:grpSpPr bwMode="auto">
            <a:xfrm>
              <a:off x="6951761" y="4921251"/>
              <a:ext cx="128587" cy="393700"/>
              <a:chOff x="-1" y="0"/>
              <a:chExt cx="20002" cy="20004"/>
            </a:xfrm>
          </p:grpSpPr>
          <p:sp>
            <p:nvSpPr>
              <p:cNvPr id="13438" name="Oval 126"/>
              <p:cNvSpPr>
                <a:spLocks noChangeArrowheads="1"/>
              </p:cNvSpPr>
              <p:nvPr/>
            </p:nvSpPr>
            <p:spPr bwMode="auto">
              <a:xfrm>
                <a:off x="7960" y="0"/>
                <a:ext cx="4080" cy="196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439" name="Group 127"/>
              <p:cNvGrpSpPr>
                <a:grpSpLocks/>
              </p:cNvGrpSpPr>
              <p:nvPr/>
            </p:nvGrpSpPr>
            <p:grpSpPr bwMode="auto">
              <a:xfrm>
                <a:off x="-1" y="1836"/>
                <a:ext cx="20002" cy="18168"/>
                <a:chOff x="-1" y="0"/>
                <a:chExt cx="20002" cy="20001"/>
              </a:xfrm>
            </p:grpSpPr>
            <p:sp>
              <p:nvSpPr>
                <p:cNvPr id="13440" name="Line 128"/>
                <p:cNvSpPr>
                  <a:spLocks noChangeShapeType="1"/>
                </p:cNvSpPr>
                <p:nvPr/>
              </p:nvSpPr>
              <p:spPr bwMode="auto">
                <a:xfrm>
                  <a:off x="9950" y="0"/>
                  <a:ext cx="100" cy="1067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441" name="Rectangle 129"/>
                <p:cNvSpPr>
                  <a:spLocks noChangeArrowheads="1"/>
                </p:cNvSpPr>
                <p:nvPr/>
              </p:nvSpPr>
              <p:spPr bwMode="auto">
                <a:xfrm>
                  <a:off x="-1" y="10035"/>
                  <a:ext cx="20002" cy="996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3442" name="Group 130"/>
            <p:cNvGrpSpPr>
              <a:grpSpLocks/>
            </p:cNvGrpSpPr>
            <p:nvPr/>
          </p:nvGrpSpPr>
          <p:grpSpPr bwMode="auto">
            <a:xfrm>
              <a:off x="7472461" y="4994276"/>
              <a:ext cx="128587" cy="395288"/>
              <a:chOff x="-1" y="0"/>
              <a:chExt cx="20002" cy="20004"/>
            </a:xfrm>
          </p:grpSpPr>
          <p:sp>
            <p:nvSpPr>
              <p:cNvPr id="13443" name="Oval 131"/>
              <p:cNvSpPr>
                <a:spLocks noChangeArrowheads="1"/>
              </p:cNvSpPr>
              <p:nvPr/>
            </p:nvSpPr>
            <p:spPr bwMode="auto">
              <a:xfrm>
                <a:off x="7960" y="0"/>
                <a:ext cx="4080" cy="196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444" name="Group 132"/>
              <p:cNvGrpSpPr>
                <a:grpSpLocks/>
              </p:cNvGrpSpPr>
              <p:nvPr/>
            </p:nvGrpSpPr>
            <p:grpSpPr bwMode="auto">
              <a:xfrm>
                <a:off x="-1" y="1836"/>
                <a:ext cx="20002" cy="18168"/>
                <a:chOff x="-1" y="0"/>
                <a:chExt cx="20002" cy="20001"/>
              </a:xfrm>
            </p:grpSpPr>
            <p:sp>
              <p:nvSpPr>
                <p:cNvPr id="13445" name="Line 133"/>
                <p:cNvSpPr>
                  <a:spLocks noChangeShapeType="1"/>
                </p:cNvSpPr>
                <p:nvPr/>
              </p:nvSpPr>
              <p:spPr bwMode="auto">
                <a:xfrm>
                  <a:off x="9950" y="0"/>
                  <a:ext cx="100" cy="1067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446" name="Rectangle 134"/>
                <p:cNvSpPr>
                  <a:spLocks noChangeArrowheads="1"/>
                </p:cNvSpPr>
                <p:nvPr/>
              </p:nvSpPr>
              <p:spPr bwMode="auto">
                <a:xfrm>
                  <a:off x="-1" y="10035"/>
                  <a:ext cx="20002" cy="996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sp>
          <p:nvSpPr>
            <p:cNvPr id="13447" name="Line 135"/>
            <p:cNvSpPr>
              <a:spLocks noChangeShapeType="1"/>
            </p:cNvSpPr>
            <p:nvPr/>
          </p:nvSpPr>
          <p:spPr bwMode="auto">
            <a:xfrm>
              <a:off x="7358161" y="4454526"/>
              <a:ext cx="179387" cy="5715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50" name="Rectangle 138"/>
            <p:cNvSpPr>
              <a:spLocks noChangeArrowheads="1"/>
            </p:cNvSpPr>
            <p:nvPr/>
          </p:nvSpPr>
          <p:spPr bwMode="auto">
            <a:xfrm>
              <a:off x="962025" y="4221163"/>
              <a:ext cx="369887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endParaRPr lang="en-US"/>
            </a:p>
          </p:txBody>
        </p:sp>
        <p:sp>
          <p:nvSpPr>
            <p:cNvPr id="13454" name="Text Box 142"/>
            <p:cNvSpPr txBox="1">
              <a:spLocks noChangeArrowheads="1"/>
            </p:cNvSpPr>
            <p:nvPr/>
          </p:nvSpPr>
          <p:spPr bwMode="auto">
            <a:xfrm>
              <a:off x="1042987" y="2054225"/>
              <a:ext cx="241805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mtClean="0"/>
                <a:t>a) </a:t>
              </a:r>
              <a:r>
                <a:rPr lang="sk-SK" smtClean="0"/>
                <a:t>zbernicová </a:t>
              </a:r>
              <a:r>
                <a:rPr lang="sk-SK"/>
                <a:t>(BUS)</a:t>
              </a:r>
              <a:endParaRPr lang="en-US"/>
            </a:p>
          </p:txBody>
        </p:sp>
        <p:sp>
          <p:nvSpPr>
            <p:cNvPr id="13455" name="Text Box 143"/>
            <p:cNvSpPr txBox="1">
              <a:spLocks noChangeArrowheads="1"/>
            </p:cNvSpPr>
            <p:nvPr/>
          </p:nvSpPr>
          <p:spPr bwMode="auto">
            <a:xfrm>
              <a:off x="3779838" y="3141663"/>
              <a:ext cx="25146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/>
                <a:t>b) kruhová (RING)</a:t>
              </a:r>
              <a:endParaRPr lang="en-US"/>
            </a:p>
          </p:txBody>
        </p:sp>
        <p:sp>
          <p:nvSpPr>
            <p:cNvPr id="13456" name="Text Box 144"/>
            <p:cNvSpPr txBox="1">
              <a:spLocks noChangeArrowheads="1"/>
            </p:cNvSpPr>
            <p:nvPr/>
          </p:nvSpPr>
          <p:spPr bwMode="auto">
            <a:xfrm>
              <a:off x="898413" y="4141788"/>
              <a:ext cx="26543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  <a:r>
                <a:rPr lang="en-US" smtClean="0"/>
                <a:t>) </a:t>
              </a:r>
              <a:r>
                <a:rPr lang="sk-SK" smtClean="0"/>
                <a:t>hviezdicová </a:t>
              </a:r>
              <a:r>
                <a:rPr lang="sk-SK"/>
                <a:t>(</a:t>
              </a:r>
              <a:r>
                <a:rPr lang="sk-SK" smtClean="0"/>
                <a:t>STAR)</a:t>
              </a:r>
              <a:endParaRPr lang="en-US"/>
            </a:p>
          </p:txBody>
        </p:sp>
        <p:sp>
          <p:nvSpPr>
            <p:cNvPr id="13458" name="Text Box 146"/>
            <p:cNvSpPr txBox="1">
              <a:spLocks noChangeArrowheads="1"/>
            </p:cNvSpPr>
            <p:nvPr/>
          </p:nvSpPr>
          <p:spPr bwMode="auto">
            <a:xfrm>
              <a:off x="4105462" y="5389564"/>
              <a:ext cx="25938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mtClean="0"/>
                <a:t>e) </a:t>
              </a:r>
              <a:r>
                <a:rPr lang="sk-SK" smtClean="0"/>
                <a:t>stromová </a:t>
              </a:r>
              <a:r>
                <a:rPr lang="sk-SK"/>
                <a:t>(TREE)</a:t>
              </a:r>
              <a:endParaRPr lang="en-US"/>
            </a:p>
          </p:txBody>
        </p:sp>
      </p:grpSp>
      <p:sp>
        <p:nvSpPr>
          <p:cNvPr id="13462" name="Text Box 150"/>
          <p:cNvSpPr txBox="1">
            <a:spLocks noChangeArrowheads="1"/>
          </p:cNvSpPr>
          <p:nvPr/>
        </p:nvSpPr>
        <p:spPr bwMode="auto">
          <a:xfrm>
            <a:off x="5422900" y="5883275"/>
            <a:ext cx="2844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LAN-Local Area Network – miestna sieť – základná a najnižšia úroveň siete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2150-ED43-4759-833D-CAA9AD4BFFB0}" type="slidenum">
              <a:rPr lang="cs-CZ"/>
              <a:pPr/>
              <a:t>7</a:t>
            </a:fld>
            <a:endParaRPr lang="cs-CZ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70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/>
              <a:t>2.2.4 Logické topológie:</a:t>
            </a:r>
            <a:endParaRPr lang="en-US" sz="2400" b="1"/>
          </a:p>
        </p:txBody>
      </p:sp>
      <p:sp>
        <p:nvSpPr>
          <p:cNvPr id="16530" name="Text Box 146"/>
          <p:cNvSpPr txBox="1">
            <a:spLocks noChangeArrowheads="1"/>
          </p:cNvSpPr>
          <p:nvPr/>
        </p:nvSpPr>
        <p:spPr bwMode="auto">
          <a:xfrm>
            <a:off x="755650" y="1196975"/>
            <a:ext cx="770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u="sng"/>
              <a:t>Lineár</a:t>
            </a:r>
            <a:r>
              <a:rPr lang="en-US" sz="2400" u="sng"/>
              <a:t>n</a:t>
            </a:r>
            <a:r>
              <a:rPr lang="sk-SK" sz="2400" u="sng"/>
              <a:t>a topológia</a:t>
            </a:r>
            <a:endParaRPr lang="en-US" sz="2400" u="sng"/>
          </a:p>
        </p:txBody>
      </p:sp>
      <p:sp>
        <p:nvSpPr>
          <p:cNvPr id="16531" name="Text Box 147"/>
          <p:cNvSpPr txBox="1">
            <a:spLocks noChangeArrowheads="1"/>
          </p:cNvSpPr>
          <p:nvPr/>
        </p:nvSpPr>
        <p:spPr bwMode="auto">
          <a:xfrm>
            <a:off x="755650" y="2133600"/>
            <a:ext cx="7704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u="sng"/>
              <a:t>Token Ring – </a:t>
            </a:r>
            <a:r>
              <a:rPr lang="sk-SK" sz="2400"/>
              <a:t>kruhový prístup – log. adresy nemusia zodpovedať fyzickej topológii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F218-1F14-436E-9B83-437FFBB3F899}" type="slidenum">
              <a:rPr lang="cs-CZ"/>
              <a:pPr/>
              <a:t>8</a:t>
            </a:fld>
            <a:endParaRPr lang="cs-CZ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97684"/>
            <a:ext cx="6503988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6264275" y="1484313"/>
            <a:ext cx="2879725" cy="327782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/>
              <a:t>a) ideálna sieť...</a:t>
            </a:r>
          </a:p>
          <a:p>
            <a:pPr>
              <a:spcBef>
                <a:spcPct val="50000"/>
              </a:spcBef>
            </a:pPr>
            <a:r>
              <a:rPr lang="sk-SK"/>
              <a:t>b) ideálna s oneskorením; </a:t>
            </a:r>
            <a:r>
              <a:rPr lang="el-GR"/>
              <a:t>α</a:t>
            </a:r>
            <a:r>
              <a:rPr lang="sk-SK"/>
              <a:t>=0,1   Y</a:t>
            </a:r>
            <a:r>
              <a:rPr lang="sk-SK" baseline="-25000"/>
              <a:t>b</a:t>
            </a:r>
            <a:r>
              <a:rPr lang="sk-SK"/>
              <a:t>= Y</a:t>
            </a:r>
            <a:r>
              <a:rPr lang="sk-SK" baseline="-25000"/>
              <a:t>a</a:t>
            </a:r>
            <a:r>
              <a:rPr lang="sk-SK"/>
              <a:t> (1-</a:t>
            </a:r>
            <a:r>
              <a:rPr lang="el-GR"/>
              <a:t>α</a:t>
            </a:r>
            <a:r>
              <a:rPr lang="sk-SK"/>
              <a:t>)</a:t>
            </a:r>
            <a:r>
              <a:rPr lang="sk-SK" baseline="30000"/>
              <a:t>-</a:t>
            </a:r>
            <a:r>
              <a:rPr lang="sk-SK" baseline="30000" smtClean="0"/>
              <a:t>1</a:t>
            </a:r>
            <a:endParaRPr lang="sk-SK"/>
          </a:p>
          <a:p>
            <a:pPr>
              <a:spcBef>
                <a:spcPct val="50000"/>
              </a:spcBef>
            </a:pPr>
            <a:r>
              <a:rPr lang="sk-SK"/>
              <a:t>c) neperzistentná CSMA/CD</a:t>
            </a:r>
          </a:p>
          <a:p>
            <a:pPr>
              <a:spcBef>
                <a:spcPct val="50000"/>
              </a:spcBef>
            </a:pPr>
            <a:r>
              <a:rPr lang="sk-SK"/>
              <a:t>d) synchronizovaná ALOHA </a:t>
            </a:r>
            <a:r>
              <a:rPr lang="sk-SK" smtClean="0"/>
              <a:t>    </a:t>
            </a:r>
            <a:r>
              <a:rPr lang="sk-SK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</a:t>
            </a:r>
            <a:r>
              <a:rPr lang="sk-SK">
                <a:solidFill>
                  <a:schemeClr val="tx1">
                    <a:lumMod val="50000"/>
                    <a:lumOff val="50000"/>
                  </a:schemeClr>
                </a:solidFill>
              </a:rPr>
              <a:t>= A </a:t>
            </a:r>
            <a:r>
              <a:rPr lang="sk-SK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sk-SK" baseline="30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-A</a:t>
            </a:r>
            <a:endParaRPr lang="sk-SK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sk-SK"/>
              <a:t>e) čistá </a:t>
            </a:r>
            <a:r>
              <a:rPr lang="sk-SK" smtClean="0"/>
              <a:t>ALOHA   </a:t>
            </a:r>
            <a:r>
              <a:rPr lang="sk-SK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Y= A e</a:t>
            </a:r>
            <a:r>
              <a:rPr lang="sk-SK" baseline="30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-2A</a:t>
            </a:r>
            <a:endParaRPr lang="sk-SK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0" y="5229225"/>
            <a:ext cx="64801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Obr.2.</a:t>
            </a:r>
            <a:r>
              <a:rPr lang="en-US" b="1"/>
              <a:t>4</a:t>
            </a:r>
            <a:r>
              <a:rPr lang="sk-SK" b="1"/>
              <a:t> </a:t>
            </a:r>
            <a:r>
              <a:rPr lang="sk-SK"/>
              <a:t>Porovnanie </a:t>
            </a:r>
            <a:r>
              <a:rPr lang="sk-SK" b="1"/>
              <a:t>stochastických</a:t>
            </a:r>
            <a:r>
              <a:rPr lang="sk-SK"/>
              <a:t> prístupových metód </a:t>
            </a:r>
            <a:r>
              <a:rPr lang="en-US"/>
              <a:t>[2]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6372225" y="4429125"/>
            <a:ext cx="2771775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sk-SK"/>
              <a:t>A – ponúkané </a:t>
            </a:r>
            <a:r>
              <a:rPr lang="sk-SK" smtClean="0"/>
              <a:t>zaťaženie,počet pokusov počas rámca</a:t>
            </a:r>
            <a:endParaRPr lang="sk-SK"/>
          </a:p>
          <a:p>
            <a:pPr>
              <a:spcBef>
                <a:spcPts val="600"/>
              </a:spcBef>
            </a:pPr>
            <a:r>
              <a:rPr lang="sk-SK"/>
              <a:t>Y – prevádzkový výkon</a:t>
            </a:r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324095" y="5598316"/>
            <a:ext cx="29397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(normovaný)</a:t>
            </a:r>
            <a:r>
              <a:rPr lang="en-US" dirty="0"/>
              <a:t>=</a:t>
            </a:r>
            <a:r>
              <a:rPr lang="en-US" err="1"/>
              <a:t>prenes</a:t>
            </a:r>
            <a:r>
              <a:rPr lang="sk-SK" smtClean="0"/>
              <a:t>e</a:t>
            </a:r>
            <a:r>
              <a:rPr lang="en-US" smtClean="0"/>
              <a:t>n</a:t>
            </a:r>
            <a:r>
              <a:rPr lang="sk-SK" smtClean="0"/>
              <a:t>á prevádzka,priepustnosť</a:t>
            </a:r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0" y="8546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400" b="1" i="1" dirty="0"/>
              <a:t>2.3 Metódy prístupu na spoločné prenosové médium (Access </a:t>
            </a:r>
            <a:r>
              <a:rPr lang="sk-SK" sz="2400" b="1" i="1" dirty="0" err="1"/>
              <a:t>Methods</a:t>
            </a:r>
            <a:r>
              <a:rPr lang="sk-SK" sz="2400" b="1" i="1" dirty="0"/>
              <a:t>)</a:t>
            </a:r>
            <a:endParaRPr lang="cs-CZ" sz="2400" b="1" i="1" dirty="0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395288" y="981075"/>
            <a:ext cx="8208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</a:t>
            </a:r>
            <a:r>
              <a:rPr lang="sk-SK"/>
              <a:t>2 skupiny prístupových metód:   </a:t>
            </a:r>
            <a:r>
              <a:rPr lang="sk-SK" b="1"/>
              <a:t>STOCHASTICKÉ   a   DETERMINISTICKÉ</a:t>
            </a:r>
            <a:endParaRPr lang="cs-CZ"/>
          </a:p>
        </p:txBody>
      </p:sp>
      <p:graphicFrame>
        <p:nvGraphicFramePr>
          <p:cNvPr id="7188" name="Object 20"/>
          <p:cNvGraphicFramePr>
            <a:graphicFrameLocks noChangeAspect="1"/>
          </p:cNvGraphicFramePr>
          <p:nvPr/>
        </p:nvGraphicFramePr>
        <p:xfrm>
          <a:off x="0" y="5661025"/>
          <a:ext cx="14033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" name="Equation" r:id="rId4" imgW="672840" imgH="215640" progId="Equation.3">
                  <p:embed/>
                </p:oleObj>
              </mc:Choice>
              <mc:Fallback>
                <p:oleObj name="Equation" r:id="rId4" imgW="672840" imgH="2156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61025"/>
                        <a:ext cx="14033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9" name="Object 21"/>
          <p:cNvGraphicFramePr>
            <a:graphicFrameLocks noChangeAspect="1"/>
          </p:cNvGraphicFramePr>
          <p:nvPr/>
        </p:nvGraphicFramePr>
        <p:xfrm>
          <a:off x="0" y="6027738"/>
          <a:ext cx="23399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" name="Equation" r:id="rId6" imgW="1295280" imgH="228600" progId="Equation.3">
                  <p:embed/>
                </p:oleObj>
              </mc:Choice>
              <mc:Fallback>
                <p:oleObj name="Equation" r:id="rId6" imgW="129528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7738"/>
                        <a:ext cx="23399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339975" y="6092825"/>
            <a:ext cx="244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/>
              <a:t>...oneskorenie paketu</a:t>
            </a:r>
            <a:endParaRPr lang="cs-CZ" sz="1600"/>
          </a:p>
        </p:txBody>
      </p:sp>
      <p:graphicFrame>
        <p:nvGraphicFramePr>
          <p:cNvPr id="7191" name="Object 23"/>
          <p:cNvGraphicFramePr>
            <a:graphicFrameLocks noChangeAspect="1"/>
          </p:cNvGraphicFramePr>
          <p:nvPr/>
        </p:nvGraphicFramePr>
        <p:xfrm>
          <a:off x="0" y="6383338"/>
          <a:ext cx="24844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" name="Equation" r:id="rId8" imgW="1333440" imgH="228600" progId="Equation.3">
                  <p:embed/>
                </p:oleObj>
              </mc:Choice>
              <mc:Fallback>
                <p:oleObj name="Equation" r:id="rId8" imgW="1333440" imgH="22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83338"/>
                        <a:ext cx="248443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2339975" y="6446838"/>
            <a:ext cx="244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/>
              <a:t>...oneskorenie celkové</a:t>
            </a:r>
            <a:endParaRPr lang="cs-CZ" sz="1600"/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0" y="1268413"/>
            <a:ext cx="6516688" cy="588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 b="1" dirty="0" err="1">
                <a:solidFill>
                  <a:srgbClr val="FF0000"/>
                </a:solidFill>
              </a:rPr>
              <a:t>Stochastické</a:t>
            </a:r>
            <a:r>
              <a:rPr lang="sk-SK" sz="3200" b="1" dirty="0">
                <a:solidFill>
                  <a:srgbClr val="FF0000"/>
                </a:solidFill>
              </a:rPr>
              <a:t> prístupové metódy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1274823" y="5591339"/>
            <a:ext cx="430524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 smtClean="0"/>
              <a:t>α</a:t>
            </a:r>
            <a:r>
              <a:rPr lang="sk-SK" sz="1200" dirty="0"/>
              <a:t>-</a:t>
            </a:r>
            <a:r>
              <a:rPr lang="sk-SK" sz="1200" dirty="0" smtClean="0"/>
              <a:t>prenosové </a:t>
            </a:r>
            <a:r>
              <a:rPr lang="sk-SK" sz="1200" dirty="0" err="1" smtClean="0"/>
              <a:t>onesk.,L</a:t>
            </a:r>
            <a:r>
              <a:rPr lang="sk-SK" sz="1200" dirty="0" smtClean="0"/>
              <a:t>–dĺžka </a:t>
            </a:r>
            <a:r>
              <a:rPr lang="sk-SK" sz="1200" dirty="0" err="1"/>
              <a:t>paketu</a:t>
            </a:r>
            <a:r>
              <a:rPr lang="sk-SK" sz="1200" dirty="0"/>
              <a:t>, </a:t>
            </a:r>
            <a:r>
              <a:rPr lang="sk-SK" sz="1200" dirty="0" err="1"/>
              <a:t>C-prenos.rýchlosť</a:t>
            </a:r>
            <a:r>
              <a:rPr lang="sk-SK" sz="1200" dirty="0"/>
              <a:t> média, </a:t>
            </a:r>
            <a:r>
              <a:rPr lang="sk-SK" sz="1200" dirty="0" err="1"/>
              <a:t>n-fyzic.dĺžka</a:t>
            </a:r>
            <a:r>
              <a:rPr lang="sk-SK" sz="1200" dirty="0"/>
              <a:t> </a:t>
            </a:r>
            <a:r>
              <a:rPr lang="sk-SK" sz="1200" dirty="0" err="1"/>
              <a:t>média,v-rýchlosť</a:t>
            </a:r>
            <a:r>
              <a:rPr lang="sk-SK" sz="1200" dirty="0"/>
              <a:t> šírenia signálu v médiu</a:t>
            </a:r>
            <a:endParaRPr lang="en-US" sz="1200" dirty="0"/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0" y="638174"/>
            <a:ext cx="8713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komunikačný protokol;  jeho vrstva </a:t>
            </a:r>
            <a:r>
              <a:rPr lang="sk-SK" b="1"/>
              <a:t>MAC</a:t>
            </a:r>
            <a:r>
              <a:rPr lang="sk-SK"/>
              <a:t> (Medium Access Control)(obr.2.8 ďalej)</a:t>
            </a:r>
            <a:endParaRPr lang="cs-CZ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V="1">
            <a:off x="4859338" y="1916113"/>
            <a:ext cx="144145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Obdĺžnik 1"/>
          <p:cNvSpPr/>
          <p:nvPr/>
        </p:nvSpPr>
        <p:spPr>
          <a:xfrm>
            <a:off x="7417750" y="2204244"/>
            <a:ext cx="1546788" cy="36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8005985" y="3894887"/>
            <a:ext cx="1138015" cy="36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bdĺžnik 21"/>
          <p:cNvSpPr/>
          <p:nvPr/>
        </p:nvSpPr>
        <p:spPr>
          <a:xfrm>
            <a:off x="7679108" y="3526847"/>
            <a:ext cx="958553" cy="36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407F-77CA-4DC7-AD10-376444442E17}" type="slidenum">
              <a:rPr lang="cs-CZ"/>
              <a:pPr/>
              <a:t>9</a:t>
            </a:fld>
            <a:endParaRPr lang="cs-CZ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42875" y="89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Metódy prístupu na spoločné prenosové médium</a:t>
            </a: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pokračovanie</a:t>
            </a:r>
            <a:endParaRPr lang="cs-CZ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95288" y="647091"/>
            <a:ext cx="7993062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 b="1" dirty="0">
                <a:solidFill>
                  <a:srgbClr val="FF0000"/>
                </a:solidFill>
              </a:rPr>
              <a:t>Metódy s minimalizáciou </a:t>
            </a:r>
            <a:r>
              <a:rPr lang="sk-SK" sz="3200" b="1" dirty="0" smtClean="0">
                <a:solidFill>
                  <a:srgbClr val="FF0000"/>
                </a:solidFill>
              </a:rPr>
              <a:t>kolízie</a:t>
            </a:r>
            <a:endParaRPr lang="cs-CZ" sz="3200" dirty="0"/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468313" y="1777497"/>
            <a:ext cx="4968875" cy="3667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Tx/>
              <a:buChar char="•"/>
            </a:lvl1pPr>
          </a:lstStyle>
          <a:p>
            <a:r>
              <a:rPr lang="sk-SK" dirty="0" smtClean="0"/>
              <a:t> CSMA </a:t>
            </a:r>
            <a:r>
              <a:rPr lang="sk-SK" dirty="0"/>
              <a:t>- (</a:t>
            </a:r>
            <a:r>
              <a:rPr lang="sk-SK" dirty="0" err="1"/>
              <a:t>Carrier</a:t>
            </a:r>
            <a:r>
              <a:rPr lang="sk-SK" dirty="0"/>
              <a:t> </a:t>
            </a:r>
            <a:r>
              <a:rPr lang="sk-SK" dirty="0" err="1"/>
              <a:t>Sense</a:t>
            </a:r>
            <a:r>
              <a:rPr lang="sk-SK" dirty="0"/>
              <a:t> </a:t>
            </a:r>
            <a:r>
              <a:rPr lang="sk-SK" dirty="0" err="1"/>
              <a:t>Multiple</a:t>
            </a:r>
            <a:r>
              <a:rPr lang="sk-SK" dirty="0"/>
              <a:t> Access)</a:t>
            </a:r>
            <a:endParaRPr lang="cs-CZ" dirty="0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468313" y="5059363"/>
            <a:ext cx="7920037" cy="10541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k-SK" dirty="0"/>
              <a:t> „</a:t>
            </a:r>
            <a:r>
              <a:rPr lang="sk-SK" dirty="0" err="1"/>
              <a:t>Tree</a:t>
            </a:r>
            <a:r>
              <a:rPr lang="sk-SK" dirty="0"/>
              <a:t> </a:t>
            </a:r>
            <a:r>
              <a:rPr lang="sk-SK" dirty="0" err="1"/>
              <a:t>Walk</a:t>
            </a:r>
            <a:r>
              <a:rPr lang="sk-SK" dirty="0"/>
              <a:t> </a:t>
            </a:r>
            <a:r>
              <a:rPr lang="sk-SK" dirty="0" err="1"/>
              <a:t>Protocol</a:t>
            </a:r>
            <a:r>
              <a:rPr lang="sk-SK" dirty="0"/>
              <a:t>“ – adaptívne dynamické rozdelenie terminálov do úrovní podľa rizika vzniku kolízií</a:t>
            </a:r>
            <a:endParaRPr lang="cs-CZ" dirty="0"/>
          </a:p>
          <a:p>
            <a:pPr>
              <a:spcBef>
                <a:spcPct val="50000"/>
              </a:spcBef>
            </a:pPr>
            <a:endParaRPr lang="cs-CZ" dirty="0"/>
          </a:p>
        </p:txBody>
      </p:sp>
      <p:sp>
        <p:nvSpPr>
          <p:cNvPr id="17432" name="Text Box 20"/>
          <p:cNvSpPr txBox="1">
            <a:spLocks noChangeArrowheads="1"/>
          </p:cNvSpPr>
          <p:nvPr/>
        </p:nvSpPr>
        <p:spPr bwMode="auto">
          <a:xfrm>
            <a:off x="468313" y="2139950"/>
            <a:ext cx="7920037" cy="258532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/>
              <a:t> </a:t>
            </a:r>
            <a:r>
              <a:rPr lang="sk-SK" dirty="0" smtClean="0"/>
              <a:t>CSMA</a:t>
            </a:r>
            <a:r>
              <a:rPr lang="sk-SK" dirty="0"/>
              <a:t>:  </a:t>
            </a:r>
            <a:r>
              <a:rPr lang="sk-SK" dirty="0" err="1"/>
              <a:t>perzistentné</a:t>
            </a:r>
            <a:r>
              <a:rPr lang="sk-SK" dirty="0"/>
              <a:t>)</a:t>
            </a:r>
          </a:p>
          <a:p>
            <a:pPr>
              <a:spcBef>
                <a:spcPct val="50000"/>
              </a:spcBef>
            </a:pPr>
            <a:r>
              <a:rPr lang="sk-SK" dirty="0"/>
              <a:t>	 </a:t>
            </a:r>
            <a:r>
              <a:rPr lang="sk-SK" dirty="0" err="1" smtClean="0"/>
              <a:t>neperzistentné</a:t>
            </a:r>
            <a:endParaRPr lang="sk-SK" dirty="0"/>
          </a:p>
          <a:p>
            <a:pPr>
              <a:spcBef>
                <a:spcPct val="50000"/>
              </a:spcBef>
            </a:pPr>
            <a:r>
              <a:rPr lang="sk-SK" dirty="0"/>
              <a:t>	 </a:t>
            </a:r>
            <a:r>
              <a:rPr lang="sk-SK" dirty="0" smtClean="0"/>
              <a:t>p- </a:t>
            </a:r>
            <a:r>
              <a:rPr lang="sk-SK" dirty="0" err="1"/>
              <a:t>perzistentné</a:t>
            </a:r>
            <a:endParaRPr lang="sk-SK" dirty="0"/>
          </a:p>
          <a:p>
            <a:pPr>
              <a:spcBef>
                <a:spcPct val="50000"/>
              </a:spcBef>
            </a:pPr>
            <a:r>
              <a:rPr lang="sk-SK" dirty="0"/>
              <a:t>	 CSMA / CD  (</a:t>
            </a:r>
            <a:r>
              <a:rPr lang="en-US" dirty="0"/>
              <a:t>…</a:t>
            </a:r>
            <a:r>
              <a:rPr lang="sk-SK" dirty="0"/>
              <a:t> / </a:t>
            </a:r>
            <a:r>
              <a:rPr lang="sk-SK" dirty="0" err="1"/>
              <a:t>collision</a:t>
            </a:r>
            <a:r>
              <a:rPr lang="sk-SK" dirty="0"/>
              <a:t> </a:t>
            </a:r>
            <a:r>
              <a:rPr lang="sk-SK" dirty="0" err="1"/>
              <a:t>detection</a:t>
            </a:r>
            <a:r>
              <a:rPr lang="sk-SK" dirty="0"/>
              <a:t>)  - IEEE 802.3 – signál „JAM“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	CSMA/CA (... with Collision Avoidance  - </a:t>
            </a:r>
            <a:r>
              <a:rPr lang="sk-SK" dirty="0"/>
              <a:t>nová – princíp fungovania siete HORNET - asi už ani nemožno hovoriť o náhodnom prístupe – keď chce jeden vysielať, ostatní musia </a:t>
            </a:r>
            <a:r>
              <a:rPr lang="en-US" dirty="0"/>
              <a:t>“</a:t>
            </a:r>
            <a:r>
              <a:rPr lang="sk-SK" dirty="0"/>
              <a:t>zmĺknuť</a:t>
            </a:r>
            <a:r>
              <a:rPr lang="en-US" dirty="0"/>
              <a:t>’ </a:t>
            </a:r>
            <a:r>
              <a:rPr lang="sk-SK" dirty="0"/>
              <a:t>na ten čas plus niečo navyše) 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1403691" y="1231866"/>
            <a:ext cx="684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– na rozhraní medzi </a:t>
            </a:r>
            <a:r>
              <a:rPr lang="sk-SK" dirty="0" err="1"/>
              <a:t>stochast</a:t>
            </a:r>
            <a:r>
              <a:rPr lang="sk-SK" dirty="0"/>
              <a:t>. a </a:t>
            </a:r>
            <a:r>
              <a:rPr lang="sk-SK" dirty="0" err="1"/>
              <a:t>determin</a:t>
            </a:r>
            <a:r>
              <a:rPr lang="sk-SK" dirty="0"/>
              <a:t>. </a:t>
            </a:r>
            <a:r>
              <a:rPr lang="sk-SK" dirty="0" smtClean="0"/>
              <a:t>metódami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4021</TotalTime>
  <Words>2010</Words>
  <Application>Microsoft Office PowerPoint</Application>
  <PresentationFormat>Prezentácia na obrazovke (4:3)</PresentationFormat>
  <Paragraphs>262</Paragraphs>
  <Slides>25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7" baseType="lpstr">
      <vt:lpstr>Default Design</vt:lpstr>
      <vt:lpstr>Equation</vt:lpstr>
      <vt:lpstr>Prístupové siete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Prístupové siete</dc:title>
  <dc:creator>LM</dc:creator>
  <cp:lastModifiedBy>macekova3</cp:lastModifiedBy>
  <cp:revision>173</cp:revision>
  <dcterms:created xsi:type="dcterms:W3CDTF">2007-09-30T20:19:57Z</dcterms:created>
  <dcterms:modified xsi:type="dcterms:W3CDTF">2014-10-08T03:55:27Z</dcterms:modified>
</cp:coreProperties>
</file>