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88" r:id="rId19"/>
    <p:sldId id="274" r:id="rId20"/>
    <p:sldId id="275" r:id="rId21"/>
    <p:sldId id="277" r:id="rId22"/>
    <p:sldId id="278" r:id="rId23"/>
    <p:sldId id="283" r:id="rId24"/>
    <p:sldId id="284" r:id="rId25"/>
    <p:sldId id="285" r:id="rId26"/>
    <p:sldId id="289" r:id="rId27"/>
    <p:sldId id="287" r:id="rId28"/>
    <p:sldId id="280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96" d="100"/>
          <a:sy n="96" d="100"/>
        </p:scale>
        <p:origin x="-44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1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86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9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107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5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87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86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60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612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1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17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3039-68C3-40BA-9125-2486334172D9}" type="datetimeFigureOut">
              <a:rPr lang="sk-SK" smtClean="0"/>
              <a:t>27. 3. 2014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3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536" y="3924217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Link Budget</a:t>
            </a:r>
            <a:endParaRPr lang="cs-CZ" dirty="0" smtClean="0"/>
          </a:p>
        </p:txBody>
      </p:sp>
      <p:sp>
        <p:nvSpPr>
          <p:cNvPr id="2" name="BlokTextu 1"/>
          <p:cNvSpPr txBox="1"/>
          <p:nvPr/>
        </p:nvSpPr>
        <p:spPr>
          <a:xfrm>
            <a:off x="2483768" y="98072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STS 201</a:t>
            </a:r>
            <a:r>
              <a:rPr lang="en-US" dirty="0" smtClean="0"/>
              <a:t>3/14</a:t>
            </a:r>
            <a:endParaRPr lang="sk-SK" dirty="0" smtClean="0"/>
          </a:p>
          <a:p>
            <a:r>
              <a:rPr lang="sk-SK" dirty="0" err="1" smtClean="0"/>
              <a:t>Exercise</a:t>
            </a:r>
            <a:r>
              <a:rPr lang="sk-SK" dirty="0" smtClean="0"/>
              <a:t> 4</a:t>
            </a:r>
          </a:p>
          <a:p>
            <a:endParaRPr lang="sk-SK" dirty="0"/>
          </a:p>
          <a:p>
            <a:r>
              <a:rPr lang="sk-SK" dirty="0" smtClean="0"/>
              <a:t>Ľ. </a:t>
            </a:r>
            <a:r>
              <a:rPr lang="sk-SK" dirty="0" err="1" smtClean="0"/>
              <a:t>Maceková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94580" y="515412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Energetick</a:t>
            </a:r>
            <a:r>
              <a:rPr lang="sk-SK" sz="2400" dirty="0"/>
              <a:t>á bilancia satelitnej linky</a:t>
            </a:r>
          </a:p>
        </p:txBody>
      </p:sp>
      <p:grpSp>
        <p:nvGrpSpPr>
          <p:cNvPr id="95" name="Skupina 94"/>
          <p:cNvGrpSpPr/>
          <p:nvPr/>
        </p:nvGrpSpPr>
        <p:grpSpPr>
          <a:xfrm>
            <a:off x="4762574" y="212725"/>
            <a:ext cx="3625850" cy="5218113"/>
            <a:chOff x="4762574" y="212725"/>
            <a:chExt cx="3625850" cy="5218113"/>
          </a:xfrm>
        </p:grpSpPr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H="1" flipV="1">
              <a:off x="5538861" y="627063"/>
              <a:ext cx="1354138" cy="16144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5413449" y="650875"/>
              <a:ext cx="2427287" cy="451485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0652998"/>
                </p:ext>
              </p:extLst>
            </p:nvPr>
          </p:nvGraphicFramePr>
          <p:xfrm>
            <a:off x="5965899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59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5899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104154"/>
                </p:ext>
              </p:extLst>
            </p:nvPr>
          </p:nvGraphicFramePr>
          <p:xfrm>
            <a:off x="4762574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0" r:id="rId5" imgW="4487863" imgH="3116263" progId="">
                    <p:embed/>
                  </p:oleObj>
                </mc:Choice>
                <mc:Fallback>
                  <p:oleObj r:id="rId5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74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538696"/>
                </p:ext>
              </p:extLst>
            </p:nvPr>
          </p:nvGraphicFramePr>
          <p:xfrm>
            <a:off x="6213549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1" r:id="rId7" imgW="4062413" imgH="3452813" progId="">
                    <p:embed/>
                  </p:oleObj>
                </mc:Choice>
                <mc:Fallback>
                  <p:oleObj r:id="rId7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549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607881"/>
                </p:ext>
              </p:extLst>
            </p:nvPr>
          </p:nvGraphicFramePr>
          <p:xfrm>
            <a:off x="7364486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2" r:id="rId9" imgW="1475842" imgH="448056" progId="">
                    <p:embed/>
                  </p:oleObj>
                </mc:Choice>
                <mc:Fallback>
                  <p:oleObj r:id="rId9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4486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333104"/>
                </p:ext>
              </p:extLst>
            </p:nvPr>
          </p:nvGraphicFramePr>
          <p:xfrm>
            <a:off x="6669161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3" r:id="rId11" imgW="2332038" imgH="3527425" progId="">
                    <p:embed/>
                  </p:oleObj>
                </mc:Choice>
                <mc:Fallback>
                  <p:oleObj r:id="rId11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161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642054"/>
                </p:ext>
              </p:extLst>
            </p:nvPr>
          </p:nvGraphicFramePr>
          <p:xfrm>
            <a:off x="5691261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4" r:id="rId13" imgW="2332038" imgH="3527425" progId="">
                    <p:embed/>
                  </p:oleObj>
                </mc:Choice>
                <mc:Fallback>
                  <p:oleObj r:id="rId13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1261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Line 75"/>
            <p:cNvSpPr>
              <a:spLocks noChangeShapeType="1"/>
            </p:cNvSpPr>
            <p:nvPr/>
          </p:nvSpPr>
          <p:spPr bwMode="auto">
            <a:xfrm>
              <a:off x="6943799" y="4652963"/>
              <a:ext cx="665162" cy="728662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65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893255"/>
                </p:ext>
              </p:extLst>
            </p:nvPr>
          </p:nvGraphicFramePr>
          <p:xfrm>
            <a:off x="6585024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5" r:id="rId14" imgW="2332038" imgH="3527425" progId="">
                    <p:embed/>
                  </p:oleObj>
                </mc:Choice>
                <mc:Fallback>
                  <p:oleObj r:id="rId14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5024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Line 83"/>
            <p:cNvSpPr>
              <a:spLocks noChangeShapeType="1"/>
            </p:cNvSpPr>
            <p:nvPr/>
          </p:nvSpPr>
          <p:spPr bwMode="auto">
            <a:xfrm>
              <a:off x="5288036" y="549275"/>
              <a:ext cx="1647825" cy="4103688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7" name="Line 84"/>
            <p:cNvSpPr>
              <a:spLocks noChangeShapeType="1"/>
            </p:cNvSpPr>
            <p:nvPr/>
          </p:nvSpPr>
          <p:spPr bwMode="auto">
            <a:xfrm>
              <a:off x="5288036" y="620713"/>
              <a:ext cx="1008063" cy="38877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8" name="Line 85"/>
            <p:cNvSpPr>
              <a:spLocks noChangeShapeType="1"/>
            </p:cNvSpPr>
            <p:nvPr/>
          </p:nvSpPr>
          <p:spPr bwMode="auto">
            <a:xfrm>
              <a:off x="6367536" y="4508500"/>
              <a:ext cx="1152525" cy="792163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4346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91342"/>
              </p:ext>
            </p:extLst>
          </p:nvPr>
        </p:nvGraphicFramePr>
        <p:xfrm>
          <a:off x="676275" y="836613"/>
          <a:ext cx="36972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836613"/>
                        <a:ext cx="36972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1" y="333375"/>
            <a:ext cx="763111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Power of noise (if matched connecting</a:t>
            </a:r>
            <a:r>
              <a:rPr lang="en-US" baseline="-25000" dirty="0" smtClean="0"/>
              <a:t> </a:t>
            </a:r>
            <a:r>
              <a:rPr lang="en-US" dirty="0" smtClean="0"/>
              <a:t>:    </a:t>
            </a:r>
            <a:r>
              <a:rPr lang="sk-SK" dirty="0" smtClean="0"/>
              <a:t>R</a:t>
            </a:r>
            <a:r>
              <a:rPr lang="en-US" baseline="-25000" dirty="0" smtClean="0"/>
              <a:t>source</a:t>
            </a:r>
            <a:r>
              <a:rPr lang="sk-SK" dirty="0" smtClean="0"/>
              <a:t>=</a:t>
            </a:r>
            <a:r>
              <a:rPr lang="sk-SK" dirty="0" err="1" smtClean="0"/>
              <a:t>R</a:t>
            </a:r>
            <a:r>
              <a:rPr lang="sk-SK" baseline="-25000" dirty="0" err="1" smtClean="0"/>
              <a:t>L</a:t>
            </a:r>
            <a:r>
              <a:rPr lang="en-US" baseline="-25000" dirty="0" err="1" smtClean="0"/>
              <a:t>oad</a:t>
            </a:r>
            <a:r>
              <a:rPr lang="sk-SK" dirty="0" smtClean="0"/>
              <a:t> =R)</a:t>
            </a:r>
            <a:endParaRPr lang="cs-CZ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3673475" cy="1200329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density of energy </a:t>
            </a:r>
            <a:r>
              <a:rPr lang="sk-SK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 –</a:t>
            </a:r>
            <a:r>
              <a:rPr lang="en-US" dirty="0" smtClean="0">
                <a:sym typeface="Wingdings" pitchFamily="2" charset="2"/>
              </a:rPr>
              <a:t> power spectral density of noise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power over unit of f</a:t>
            </a:r>
            <a:r>
              <a:rPr lang="sk-SK" dirty="0" err="1" smtClean="0">
                <a:sym typeface="Wingdings" pitchFamily="2" charset="2"/>
              </a:rPr>
              <a:t>re</a:t>
            </a:r>
            <a:r>
              <a:rPr lang="en-US" dirty="0" smtClean="0">
                <a:sym typeface="Wingdings" pitchFamily="2" charset="2"/>
              </a:rPr>
              <a:t>q. spectrum</a:t>
            </a:r>
            <a:r>
              <a:rPr lang="sk-SK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i.e. over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>
                <a:sym typeface="Wingdings" pitchFamily="2" charset="2"/>
              </a:rPr>
              <a:t>1 Hz)</a:t>
            </a:r>
            <a:r>
              <a:rPr lang="en-US" dirty="0">
                <a:sym typeface="Wingdings" pitchFamily="2" charset="2"/>
              </a:rPr>
              <a:t>:</a:t>
            </a:r>
            <a:endParaRPr lang="cs-CZ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47831"/>
              </p:ext>
            </p:extLst>
          </p:nvPr>
        </p:nvGraphicFramePr>
        <p:xfrm>
          <a:off x="4582528" y="1974056"/>
          <a:ext cx="26511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528" y="1974056"/>
                        <a:ext cx="2651125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7451725" y="22764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[W/Hz]</a:t>
            </a:r>
            <a:endParaRPr lang="cs-CZ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11188" y="36385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in [</a:t>
            </a:r>
            <a:r>
              <a:rPr lang="sk-SK" dirty="0" smtClean="0"/>
              <a:t>dB</a:t>
            </a:r>
            <a:r>
              <a:rPr lang="en-US" dirty="0" smtClean="0"/>
              <a:t>]</a:t>
            </a:r>
            <a:r>
              <a:rPr lang="sk-SK" dirty="0" smtClean="0"/>
              <a:t>, </a:t>
            </a:r>
            <a:r>
              <a:rPr lang="en-US" dirty="0" smtClean="0"/>
              <a:t>so as follows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92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27775"/>
              </p:ext>
            </p:extLst>
          </p:nvPr>
        </p:nvGraphicFramePr>
        <p:xfrm>
          <a:off x="3589338" y="3648075"/>
          <a:ext cx="19637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8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648075"/>
                        <a:ext cx="196373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2"/>
          <p:cNvGraphicFramePr>
            <a:graphicFrameLocks noChangeAspect="1"/>
          </p:cNvGraphicFramePr>
          <p:nvPr/>
        </p:nvGraphicFramePr>
        <p:xfrm>
          <a:off x="3348038" y="4221163"/>
          <a:ext cx="29638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9" name="Equation" r:id="rId9" imgW="1383699" imgH="215806" progId="Equation.3">
                  <p:embed/>
                </p:oleObj>
              </mc:Choice>
              <mc:Fallback>
                <p:oleObj name="Equation" r:id="rId9" imgW="138369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221163"/>
                        <a:ext cx="29638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3"/>
          <p:cNvGraphicFramePr>
            <a:graphicFrameLocks noChangeAspect="1"/>
          </p:cNvGraphicFramePr>
          <p:nvPr/>
        </p:nvGraphicFramePr>
        <p:xfrm>
          <a:off x="3348038" y="4654550"/>
          <a:ext cx="41163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" name="Equation" r:id="rId11" imgW="1917700" imgH="228600" progId="Equation.3">
                  <p:embed/>
                </p:oleObj>
              </mc:Choice>
              <mc:Fallback>
                <p:oleObj name="Equation" r:id="rId11" imgW="191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654550"/>
                        <a:ext cx="41163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4"/>
          <p:cNvGraphicFramePr>
            <a:graphicFrameLocks noChangeAspect="1"/>
          </p:cNvGraphicFramePr>
          <p:nvPr/>
        </p:nvGraphicFramePr>
        <p:xfrm>
          <a:off x="3419475" y="5302250"/>
          <a:ext cx="26765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1" name="Equation" r:id="rId13" imgW="1282700" imgH="215900" progId="Equation.3">
                  <p:embed/>
                </p:oleObj>
              </mc:Choice>
              <mc:Fallback>
                <p:oleObj name="Equation" r:id="rId13" imgW="1282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302250"/>
                        <a:ext cx="26765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3408363" y="22955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sk-SK" sz="1200">
                <a:cs typeface="Times New Roman" pitchFamily="18" charset="0"/>
              </a:rPr>
              <a:t> </a:t>
            </a:r>
            <a:endParaRPr lang="sk-SK"/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7164388" y="53006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k-SK" dirty="0">
                <a:cs typeface="Times New Roman" pitchFamily="18" charset="0"/>
              </a:rPr>
              <a:t>    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sk-SK" dirty="0" err="1">
                <a:cs typeface="Times New Roman" pitchFamily="18" charset="0"/>
              </a:rPr>
              <a:t>dBW</a:t>
            </a:r>
            <a:r>
              <a:rPr lang="sk-SK" dirty="0">
                <a:cs typeface="Times New Roman" pitchFamily="18" charset="0"/>
              </a:rPr>
              <a:t>/Hz</a:t>
            </a:r>
            <a:r>
              <a:rPr lang="en-US" dirty="0">
                <a:cs typeface="Times New Roman" pitchFamily="18" charset="0"/>
              </a:rPr>
              <a:t>]</a:t>
            </a:r>
            <a:r>
              <a:rPr lang="sk-SK" dirty="0">
                <a:cs typeface="Times New Roman" pitchFamily="18" charset="0"/>
              </a:rPr>
              <a:t>      </a:t>
            </a:r>
            <a:endParaRPr lang="sk-SK" dirty="0"/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688124" y="3643354"/>
            <a:ext cx="1692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[</a:t>
            </a:r>
            <a:r>
              <a:rPr lang="sk-SK" sz="2400" dirty="0" err="1">
                <a:solidFill>
                  <a:srgbClr val="FF0000"/>
                </a:solidFill>
              </a:rPr>
              <a:t>dBW</a:t>
            </a:r>
            <a:r>
              <a:rPr lang="sk-SK" sz="2400" dirty="0">
                <a:solidFill>
                  <a:srgbClr val="FF0000"/>
                </a:solidFill>
              </a:rPr>
              <a:t>/Hz</a:t>
            </a:r>
            <a:r>
              <a:rPr lang="en-US" sz="2400" b="1" dirty="0"/>
              <a:t>]</a:t>
            </a:r>
            <a:endParaRPr lang="cs-CZ" sz="2400" b="1" dirty="0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23850" y="5876925"/>
            <a:ext cx="8640763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n-US" dirty="0" smtClean="0"/>
              <a:t>Evaluate density of noise energy of resistor at temperature </a:t>
            </a:r>
            <a:r>
              <a:rPr lang="sk-SK" dirty="0" smtClean="0"/>
              <a:t>27</a:t>
            </a:r>
            <a:r>
              <a:rPr lang="en-US" dirty="0">
                <a:cs typeface="Arial" charset="0"/>
              </a:rPr>
              <a:t>°C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00113" y="6308725"/>
            <a:ext cx="2951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</a:t>
            </a:r>
            <a:r>
              <a:rPr lang="sk-SK" sz="1600" dirty="0"/>
              <a:t>-203,8  </a:t>
            </a:r>
            <a:r>
              <a:rPr lang="sk-SK" sz="1600" dirty="0" err="1"/>
              <a:t>dBW</a:t>
            </a:r>
            <a:r>
              <a:rPr lang="en-US" sz="1600" dirty="0"/>
              <a:t>/Hz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5980762" y="3366355"/>
            <a:ext cx="330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...</a:t>
            </a:r>
            <a:r>
              <a:rPr lang="sk-SK" dirty="0" err="1" smtClean="0"/>
              <a:t>symbolic</a:t>
            </a:r>
            <a:r>
              <a:rPr lang="sk-SK" dirty="0" smtClean="0"/>
              <a:t> </a:t>
            </a:r>
            <a:r>
              <a:rPr lang="en-US" dirty="0" smtClean="0"/>
              <a:t>notation for </a:t>
            </a:r>
            <a:r>
              <a:rPr lang="sk-SK" dirty="0" smtClean="0"/>
              <a:t>dB-</a:t>
            </a:r>
            <a:r>
              <a:rPr lang="en-US" dirty="0" smtClean="0"/>
              <a:t>calculi</a:t>
            </a:r>
            <a:endParaRPr lang="sk-SK" dirty="0"/>
          </a:p>
        </p:txBody>
      </p:sp>
      <p:cxnSp>
        <p:nvCxnSpPr>
          <p:cNvPr id="4" name="Rovná spojovacia šípka 3"/>
          <p:cNvCxnSpPr>
            <a:stCxn id="2" idx="1"/>
          </p:cNvCxnSpPr>
          <p:nvPr/>
        </p:nvCxnSpPr>
        <p:spPr>
          <a:xfrm flipH="1">
            <a:off x="5292080" y="3551021"/>
            <a:ext cx="688682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2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523875"/>
            <a:ext cx="7704138" cy="46166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cs-CZ" sz="2400" b="1" dirty="0"/>
              <a:t>(F) </a:t>
            </a:r>
            <a:r>
              <a:rPr lang="en-US" sz="2400" b="1" dirty="0" smtClean="0"/>
              <a:t>of device with gain</a:t>
            </a:r>
            <a:r>
              <a:rPr lang="cs-CZ" sz="2400" b="1" dirty="0" smtClean="0"/>
              <a:t> </a:t>
            </a:r>
            <a:r>
              <a:rPr lang="cs-CZ" sz="2400" b="1" dirty="0"/>
              <a:t>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3313113"/>
            <a:ext cx="36718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We know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S/N </a:t>
            </a:r>
            <a:r>
              <a:rPr lang="en-US" dirty="0" smtClean="0"/>
              <a:t>... ratio </a:t>
            </a:r>
            <a:r>
              <a:rPr lang="sk-SK" dirty="0" smtClean="0"/>
              <a:t>  </a:t>
            </a:r>
            <a:r>
              <a:rPr lang="en-US" dirty="0"/>
              <a:t>[</a:t>
            </a:r>
            <a:r>
              <a:rPr lang="sk-SK" dirty="0"/>
              <a:t>-</a:t>
            </a:r>
            <a:r>
              <a:rPr lang="en-US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 </a:t>
            </a:r>
            <a:endParaRPr lang="cs-CZ" dirty="0"/>
          </a:p>
        </p:txBody>
      </p:sp>
      <p:graphicFrame>
        <p:nvGraphicFramePr>
          <p:cNvPr id="10245" name="Object 8"/>
          <p:cNvGraphicFramePr>
            <a:graphicFrameLocks noChangeAspect="1"/>
          </p:cNvGraphicFramePr>
          <p:nvPr/>
        </p:nvGraphicFramePr>
        <p:xfrm>
          <a:off x="4092575" y="3832225"/>
          <a:ext cx="2897188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4" name="Equation" r:id="rId3" imgW="1358900" imgH="838200" progId="Equation.3">
                  <p:embed/>
                </p:oleObj>
              </mc:Choice>
              <mc:Fallback>
                <p:oleObj name="Equation" r:id="rId3" imgW="1358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32225"/>
                        <a:ext cx="2897188" cy="178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E6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4924" y="5183118"/>
            <a:ext cx="52562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T</a:t>
            </a:r>
            <a:r>
              <a:rPr lang="en-US" baseline="-25000" dirty="0" err="1"/>
              <a:t>e</a:t>
            </a:r>
            <a:r>
              <a:rPr lang="en-US" dirty="0" smtClean="0"/>
              <a:t> </a:t>
            </a:r>
            <a:r>
              <a:rPr lang="en-US" dirty="0"/>
              <a:t>...</a:t>
            </a:r>
            <a:r>
              <a:rPr lang="en-US" b="1" dirty="0" smtClean="0">
                <a:solidFill>
                  <a:srgbClr val="FF0000"/>
                </a:solidFill>
              </a:rPr>
              <a:t>equivalent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noise temperature of </a:t>
            </a:r>
            <a:r>
              <a:rPr lang="sk-SK" b="1" dirty="0" smtClean="0">
                <a:solidFill>
                  <a:srgbClr val="FF0000"/>
                </a:solidFill>
              </a:rPr>
              <a:t>el.</a:t>
            </a:r>
            <a:r>
              <a:rPr lang="en-US" b="1" dirty="0" smtClean="0">
                <a:solidFill>
                  <a:srgbClr val="FF0000"/>
                </a:solidFill>
              </a:rPr>
              <a:t> device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at the input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sk-SK" dirty="0" smtClean="0"/>
              <a:t> </a:t>
            </a:r>
            <a:r>
              <a:rPr lang="en-US" dirty="0" smtClean="0"/>
              <a:t>(circumstances) physical temperature</a:t>
            </a:r>
            <a:endParaRPr lang="cs-CZ" dirty="0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681538" y="6230938"/>
            <a:ext cx="4211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F = 10 log F = </a:t>
            </a:r>
            <a:r>
              <a:rPr lang="sk-SK" dirty="0" err="1"/>
              <a:t>SNR</a:t>
            </a:r>
            <a:r>
              <a:rPr lang="sk-SK" baseline="-25000" dirty="0" err="1"/>
              <a:t>in</a:t>
            </a:r>
            <a:r>
              <a:rPr lang="en-US" baseline="-25000" dirty="0"/>
              <a:t>[dB]</a:t>
            </a:r>
            <a:r>
              <a:rPr lang="sk-SK" baseline="-25000" dirty="0"/>
              <a:t> </a:t>
            </a:r>
            <a:r>
              <a:rPr lang="sk-SK" dirty="0"/>
              <a:t>– </a:t>
            </a:r>
            <a:r>
              <a:rPr lang="sk-SK" dirty="0" err="1"/>
              <a:t>SNR</a:t>
            </a:r>
            <a:r>
              <a:rPr lang="sk-SK" baseline="-25000" dirty="0" err="1"/>
              <a:t>out</a:t>
            </a:r>
            <a:r>
              <a:rPr lang="en-US" baseline="-25000" dirty="0"/>
              <a:t>[dB] </a:t>
            </a: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dB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7164388" y="4508500"/>
            <a:ext cx="1728787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3708400" y="3163888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>
                <a:solidFill>
                  <a:srgbClr val="FF0000"/>
                </a:solidFill>
              </a:rPr>
              <a:t>Noise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figure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NF</a:t>
            </a:r>
            <a:r>
              <a:rPr lang="sk-SK" dirty="0">
                <a:solidFill>
                  <a:srgbClr val="FF0000"/>
                </a:solidFill>
              </a:rPr>
              <a:t>, alebo len F </a:t>
            </a:r>
            <a:r>
              <a:rPr lang="sk-SK" dirty="0"/>
              <a:t>– šumové číslo aktívneho zariadenia (zosilňovača, antény atď.)</a:t>
            </a:r>
            <a:endParaRPr lang="cs-CZ" dirty="0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in</a:t>
            </a:r>
            <a:endParaRPr lang="cs-CZ"/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3492500" y="1412875"/>
            <a:ext cx="10795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G...Gain</a:t>
            </a:r>
            <a:endParaRPr lang="sk-SK" dirty="0"/>
          </a:p>
          <a:p>
            <a:pPr algn="ctr" eaLnBrk="1" hangingPunct="1">
              <a:spcBef>
                <a:spcPct val="50000"/>
              </a:spcBef>
            </a:pPr>
            <a:r>
              <a:rPr lang="sk-SK" dirty="0"/>
              <a:t>F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6084888" y="1989138"/>
            <a:ext cx="24479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S</a:t>
            </a:r>
            <a:r>
              <a:rPr lang="sk-SK" baseline="-25000" dirty="0" err="1"/>
              <a:t>out</a:t>
            </a:r>
            <a:r>
              <a:rPr lang="sk-SK" dirty="0"/>
              <a:t> = G . S</a:t>
            </a:r>
            <a:r>
              <a:rPr lang="sk-SK" baseline="-25000" dirty="0"/>
              <a:t>in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N</a:t>
            </a:r>
            <a:r>
              <a:rPr lang="en-US" baseline="-25000" dirty="0" err="1" smtClean="0"/>
              <a:t>out</a:t>
            </a:r>
            <a:r>
              <a:rPr lang="en-US" dirty="0" smtClean="0"/>
              <a:t>=</a:t>
            </a:r>
            <a:r>
              <a:rPr lang="en-US" dirty="0" err="1" smtClean="0"/>
              <a:t>G.N</a:t>
            </a:r>
            <a:r>
              <a:rPr lang="en-US" baseline="-25000" dirty="0" err="1" smtClean="0"/>
              <a:t>in</a:t>
            </a:r>
            <a:r>
              <a:rPr lang="en-US" dirty="0" err="1" smtClean="0"/>
              <a:t>+N</a:t>
            </a:r>
            <a:r>
              <a:rPr lang="en-US" baseline="-25000" dirty="0" err="1" smtClean="0"/>
              <a:t>own</a:t>
            </a:r>
            <a:endParaRPr lang="en-US" dirty="0"/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156325" y="5876925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then in dB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102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12147"/>
              </p:ext>
            </p:extLst>
          </p:nvPr>
        </p:nvGraphicFramePr>
        <p:xfrm>
          <a:off x="2531940" y="5916309"/>
          <a:ext cx="1800895" cy="49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5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940" y="5916309"/>
                        <a:ext cx="1800895" cy="4914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36513" y="0"/>
            <a:ext cx="79930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Noise is property of every substance</a:t>
            </a:r>
            <a:r>
              <a:rPr lang="sk-SK" sz="1400" dirty="0" smtClean="0"/>
              <a:t>  </a:t>
            </a:r>
            <a:r>
              <a:rPr lang="en-US" sz="1400" dirty="0">
                <a:sym typeface="Wingdings" pitchFamily="2" charset="2"/>
              </a:rPr>
              <a:t></a:t>
            </a:r>
            <a:r>
              <a:rPr lang="sk-SK" sz="1400" dirty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each</a:t>
            </a:r>
            <a:r>
              <a:rPr lang="sk-SK" sz="1400" dirty="0" smtClean="0">
                <a:sym typeface="Wingdings" pitchFamily="2" charset="2"/>
              </a:rPr>
              <a:t> </a:t>
            </a:r>
            <a:r>
              <a:rPr lang="sk-SK" sz="1400" dirty="0">
                <a:sym typeface="Wingdings" pitchFamily="2" charset="2"/>
              </a:rPr>
              <a:t>el. </a:t>
            </a:r>
            <a:r>
              <a:rPr lang="en-US" sz="1400" b="1" u="sng" dirty="0" smtClean="0">
                <a:sym typeface="Wingdings" pitchFamily="2" charset="2"/>
              </a:rPr>
              <a:t>amplifier</a:t>
            </a:r>
            <a:r>
              <a:rPr lang="en-US" sz="1400" dirty="0" smtClean="0">
                <a:sym typeface="Wingdings" pitchFamily="2" charset="2"/>
              </a:rPr>
              <a:t>, beyond amplifying of entering signal and noise, adds its own noise, as well</a:t>
            </a:r>
            <a:r>
              <a:rPr lang="sk-SK" sz="1400" dirty="0" smtClean="0">
                <a:sym typeface="Wingdings" pitchFamily="2" charset="2"/>
              </a:rPr>
              <a:t>.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important parameter of active el. </a:t>
            </a:r>
            <a:r>
              <a:rPr lang="en-US" sz="1400" dirty="0" err="1" smtClean="0">
                <a:sym typeface="Wingdings" pitchFamily="2" charset="2"/>
              </a:rPr>
              <a:t>equipments</a:t>
            </a:r>
            <a:r>
              <a:rPr lang="en-US" sz="1400" dirty="0" smtClean="0">
                <a:sym typeface="Wingdings" pitchFamily="2" charset="2"/>
              </a:rPr>
              <a:t> (antennas</a:t>
            </a:r>
            <a:r>
              <a:rPr lang="en-US" sz="1400" smtClean="0">
                <a:sym typeface="Wingdings" pitchFamily="2" charset="2"/>
              </a:rPr>
              <a:t>, amplifiers</a:t>
            </a:r>
            <a:r>
              <a:rPr lang="en-US" sz="1400" dirty="0" smtClean="0">
                <a:sym typeface="Wingdings" pitchFamily="2" charset="2"/>
              </a:rPr>
              <a:t>, </a:t>
            </a:r>
            <a:r>
              <a:rPr lang="sk-SK" sz="1400" dirty="0" smtClean="0">
                <a:sym typeface="Wingdings" pitchFamily="2" charset="2"/>
              </a:rPr>
              <a:t>: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921625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1</a:t>
            </a:r>
            <a:r>
              <a:rPr lang="sk-SK" dirty="0" smtClean="0"/>
              <a:t>:  </a:t>
            </a:r>
            <a:r>
              <a:rPr lang="en-US" dirty="0" smtClean="0"/>
              <a:t>Evaluate the noise figure of amplifier at circumstances temperature T</a:t>
            </a:r>
            <a:r>
              <a:rPr lang="en-US" baseline="-25000" dirty="0" smtClean="0"/>
              <a:t>0</a:t>
            </a:r>
            <a:r>
              <a:rPr lang="en-US" dirty="0" smtClean="0"/>
              <a:t> = 300 K  and at Tin = 400 K. </a:t>
            </a:r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0" y="1196975"/>
            <a:ext cx="460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3,7 dB</a:t>
            </a:r>
            <a:endParaRPr lang="en-US" sz="1600" dirty="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2276475"/>
            <a:ext cx="7921625" cy="92333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2</a:t>
            </a:r>
            <a:r>
              <a:rPr lang="sk-SK" dirty="0" smtClean="0"/>
              <a:t>:  </a:t>
            </a:r>
            <a:r>
              <a:rPr lang="en-US" dirty="0" smtClean="0"/>
              <a:t>Calculate the equivalent input noise temperature of amplifier, if we know the circumstances temperature T</a:t>
            </a:r>
            <a:r>
              <a:rPr lang="en-US" baseline="-25000" dirty="0" smtClean="0"/>
              <a:t>o</a:t>
            </a:r>
            <a:r>
              <a:rPr lang="en-US" dirty="0" smtClean="0"/>
              <a:t> = </a:t>
            </a:r>
            <a:r>
              <a:rPr lang="sk-SK" dirty="0" smtClean="0"/>
              <a:t>290 </a:t>
            </a:r>
            <a:r>
              <a:rPr lang="sk-SK" dirty="0"/>
              <a:t>K, </a:t>
            </a:r>
            <a:r>
              <a:rPr lang="en-US" dirty="0" smtClean="0"/>
              <a:t>and noise figure NF=</a:t>
            </a:r>
            <a:r>
              <a:rPr lang="sk-SK" dirty="0" smtClean="0"/>
              <a:t> </a:t>
            </a:r>
            <a:r>
              <a:rPr lang="sk-SK" dirty="0"/>
              <a:t>4 dB.</a:t>
            </a:r>
            <a:endParaRPr lang="en-US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31913" y="3213100"/>
            <a:ext cx="4608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438,8 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64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83099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en-US" sz="2400" b="1" dirty="0"/>
              <a:t>(F</a:t>
            </a:r>
            <a:r>
              <a:rPr lang="en-US" sz="2400" b="1" baseline="-25000" dirty="0"/>
              <a:t>L</a:t>
            </a:r>
            <a:r>
              <a:rPr lang="en-US" sz="2400" b="1" dirty="0"/>
              <a:t>) </a:t>
            </a:r>
            <a:r>
              <a:rPr lang="en-US" sz="2400" b="1" dirty="0" smtClean="0"/>
              <a:t>of device</a:t>
            </a:r>
            <a:r>
              <a:rPr lang="cs-CZ" sz="2400" b="1" dirty="0" smtClean="0"/>
              <a:t> </a:t>
            </a:r>
            <a:r>
              <a:rPr lang="en-US" sz="2400" b="1" dirty="0" smtClean="0"/>
              <a:t>with insert loss L </a:t>
            </a:r>
            <a:r>
              <a:rPr lang="cs-CZ" sz="2400" b="1" dirty="0" smtClean="0"/>
              <a:t>(</a:t>
            </a:r>
            <a:r>
              <a:rPr lang="en-US" sz="2400" b="1" dirty="0" smtClean="0"/>
              <a:t>attenuation)</a:t>
            </a:r>
            <a:r>
              <a:rPr lang="cs-CZ" sz="2400" b="1" dirty="0" smtClean="0"/>
              <a:t> </a:t>
            </a:r>
            <a:r>
              <a:rPr lang="cs-CZ" sz="2400" b="1" dirty="0"/>
              <a:t>– </a:t>
            </a:r>
            <a:r>
              <a:rPr lang="en-US" sz="2400" b="1" dirty="0" smtClean="0"/>
              <a:t>feed lines, cables, connectors, etc. </a:t>
            </a:r>
            <a:endParaRPr lang="cs-CZ" sz="2400" b="1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187325" y="2852738"/>
          <a:ext cx="532765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2" name="Equation" r:id="rId3" imgW="2552700" imgH="1155700" progId="Equation.3">
                  <p:embed/>
                </p:oleObj>
              </mc:Choice>
              <mc:Fallback>
                <p:oleObj name="Equation" r:id="rId3" imgW="2552700" imgH="1155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852738"/>
                        <a:ext cx="5327650" cy="2203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0" y="5391150"/>
            <a:ext cx="52562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dirty="0"/>
              <a:t> ...</a:t>
            </a:r>
            <a:r>
              <a:rPr lang="en-US" dirty="0" smtClean="0"/>
              <a:t>equivalent noise temperature at the input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en-US" dirty="0" smtClean="0"/>
              <a:t> (circumstances) temperature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</a:t>
            </a:r>
            <a:r>
              <a:rPr lang="sk-SK" baseline="-25000" dirty="0" err="1"/>
              <a:t>out</a:t>
            </a:r>
            <a:r>
              <a:rPr lang="sk-SK" dirty="0"/>
              <a:t> ... </a:t>
            </a:r>
            <a:r>
              <a:rPr lang="en-US" dirty="0" smtClean="0"/>
              <a:t>Output noise temperature</a:t>
            </a:r>
            <a:endParaRPr lang="cs-CZ" dirty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932363" y="6237288"/>
            <a:ext cx="3995737" cy="366712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F</a:t>
            </a:r>
            <a:r>
              <a:rPr lang="en-US" baseline="-25000"/>
              <a:t>L[dB]</a:t>
            </a:r>
            <a:r>
              <a:rPr lang="sk-SK"/>
              <a:t> = 10 log F</a:t>
            </a:r>
            <a:r>
              <a:rPr lang="en-US" baseline="-25000"/>
              <a:t>L</a:t>
            </a:r>
            <a:r>
              <a:rPr lang="sk-SK"/>
              <a:t>     </a:t>
            </a:r>
            <a:r>
              <a:rPr lang="en-US" baseline="-25000"/>
              <a:t>  </a:t>
            </a:r>
            <a:r>
              <a:rPr lang="en-US"/>
              <a:t>[dB]</a:t>
            </a:r>
            <a:endParaRPr lang="cs-CZ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427538" y="4292600"/>
            <a:ext cx="1728787" cy="366713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395288" y="2492375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noise figure F</a:t>
            </a:r>
            <a:r>
              <a:rPr lang="sk-SK" baseline="-25000"/>
              <a:t>L</a:t>
            </a:r>
            <a:r>
              <a:rPr lang="sk-SK"/>
              <a:t> – šumové číslo zariadenia: </a:t>
            </a:r>
            <a:endParaRPr lang="cs-CZ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en-US" baseline="-25000"/>
              <a:t>i</a:t>
            </a:r>
            <a:r>
              <a:rPr lang="sk-SK" baseline="-25000"/>
              <a:t>n</a:t>
            </a:r>
            <a:endParaRPr lang="cs-CZ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3492500" y="1341438"/>
            <a:ext cx="11509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dirty="0"/>
              <a:t>L </a:t>
            </a:r>
            <a:r>
              <a:rPr lang="en-US" dirty="0" smtClean="0"/>
              <a:t>...</a:t>
            </a:r>
            <a:r>
              <a:rPr lang="sk-SK" dirty="0" smtClean="0"/>
              <a:t> </a:t>
            </a:r>
            <a:r>
              <a:rPr lang="sk-SK" dirty="0" err="1"/>
              <a:t>Loss</a:t>
            </a:r>
            <a:endParaRPr lang="en-US" dirty="0"/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L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6227763" y="1412875"/>
            <a:ext cx="280873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 &gt; </a:t>
            </a:r>
            <a:r>
              <a:rPr lang="en-US" dirty="0" smtClean="0"/>
              <a:t>1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sk-SK" dirty="0" err="1" smtClean="0"/>
              <a:t>S</a:t>
            </a:r>
            <a:r>
              <a:rPr lang="sk-SK" baseline="-25000" dirty="0" err="1" smtClean="0"/>
              <a:t>out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S</a:t>
            </a:r>
            <a:r>
              <a:rPr lang="sk-SK" baseline="-25000" dirty="0" smtClean="0"/>
              <a:t>in</a:t>
            </a:r>
            <a:r>
              <a:rPr lang="sk-SK" dirty="0" smtClean="0"/>
              <a:t>/L</a:t>
            </a:r>
            <a:r>
              <a:rPr lang="en-US" dirty="0" smtClean="0"/>
              <a:t>;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out</a:t>
            </a:r>
            <a:r>
              <a:rPr lang="en-US" dirty="0" smtClean="0"/>
              <a:t>&lt;S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6156325" y="58769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in dB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227763" y="2565400"/>
            <a:ext cx="26654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</a:t>
            </a:r>
            <a:r>
              <a:rPr lang="en-US" b="1" dirty="0" smtClean="0"/>
              <a:t>input noise temperature</a:t>
            </a:r>
            <a:r>
              <a:rPr lang="sk-SK" b="1" dirty="0" smtClean="0"/>
              <a:t>:</a:t>
            </a:r>
            <a:endParaRPr lang="en-US" b="1" dirty="0"/>
          </a:p>
        </p:txBody>
      </p:sp>
      <p:graphicFrame>
        <p:nvGraphicFramePr>
          <p:cNvPr id="12307" name="Object 20"/>
          <p:cNvGraphicFramePr>
            <a:graphicFrameLocks noChangeAspect="1"/>
          </p:cNvGraphicFramePr>
          <p:nvPr/>
        </p:nvGraphicFramePr>
        <p:xfrm>
          <a:off x="6443663" y="3213100"/>
          <a:ext cx="2016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213100"/>
                        <a:ext cx="2016125" cy="549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41216"/>
              </p:ext>
            </p:extLst>
          </p:nvPr>
        </p:nvGraphicFramePr>
        <p:xfrm>
          <a:off x="6443663" y="4499074"/>
          <a:ext cx="2260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4" name="Rovnica" r:id="rId7" imgW="939392" imgH="393529" progId="Equation.3">
                  <p:embed/>
                </p:oleObj>
              </mc:Choice>
              <mc:Fallback>
                <p:oleObj name="Rovnica" r:id="rId7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499074"/>
                        <a:ext cx="2260600" cy="946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300788" y="3860800"/>
            <a:ext cx="28432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/>
              <a:t> noise temperature</a:t>
            </a:r>
            <a:r>
              <a:rPr lang="sk-SK" b="1" dirty="0" smtClean="0"/>
              <a:t>.:</a:t>
            </a:r>
            <a:endParaRPr lang="en-US" b="1" dirty="0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926013" y="3040063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</a:t>
            </a:r>
            <a:endParaRPr lang="cs-CZ"/>
          </a:p>
        </p:txBody>
      </p:sp>
      <p:sp>
        <p:nvSpPr>
          <p:cNvPr id="2" name="BlokTextu 1"/>
          <p:cNvSpPr txBox="1"/>
          <p:nvPr/>
        </p:nvSpPr>
        <p:spPr>
          <a:xfrm>
            <a:off x="2699792" y="1916832"/>
            <a:ext cx="57606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1400" dirty="0" err="1" smtClean="0">
                <a:solidFill>
                  <a:srgbClr val="FF0000"/>
                </a:solidFill>
              </a:rPr>
              <a:t>input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 smtClean="0">
                <a:solidFill>
                  <a:srgbClr val="FF0000"/>
                </a:solidFill>
              </a:rPr>
              <a:t>noise</a:t>
            </a:r>
            <a:endParaRPr lang="sk-SK" sz="1400" dirty="0">
              <a:solidFill>
                <a:srgbClr val="FF0000"/>
              </a:solidFill>
            </a:endParaRPr>
          </a:p>
        </p:txBody>
      </p:sp>
      <p:cxnSp>
        <p:nvCxnSpPr>
          <p:cNvPr id="4" name="Rovná spojovacia šípka 3"/>
          <p:cNvCxnSpPr>
            <a:endCxn id="12298" idx="1"/>
          </p:cNvCxnSpPr>
          <p:nvPr/>
        </p:nvCxnSpPr>
        <p:spPr>
          <a:xfrm flipV="1">
            <a:off x="3275856" y="1772444"/>
            <a:ext cx="216644" cy="144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4667210" y="1916832"/>
            <a:ext cx="76888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1400" dirty="0" err="1" smtClean="0">
                <a:solidFill>
                  <a:srgbClr val="FF0000"/>
                </a:solidFill>
              </a:rPr>
              <a:t>output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 smtClean="0">
                <a:solidFill>
                  <a:srgbClr val="FF0000"/>
                </a:solidFill>
              </a:rPr>
              <a:t>noise</a:t>
            </a:r>
            <a:endParaRPr lang="sk-SK" sz="1400" dirty="0">
              <a:solidFill>
                <a:srgbClr val="FF0000"/>
              </a:solidFill>
            </a:endParaRPr>
          </a:p>
        </p:txBody>
      </p:sp>
      <p:cxnSp>
        <p:nvCxnSpPr>
          <p:cNvPr id="27" name="Rovná spojovacia šípka 26"/>
          <p:cNvCxnSpPr>
            <a:endCxn id="12300" idx="0"/>
          </p:cNvCxnSpPr>
          <p:nvPr/>
        </p:nvCxnSpPr>
        <p:spPr>
          <a:xfrm flipH="1" flipV="1">
            <a:off x="4573588" y="1773238"/>
            <a:ext cx="86886" cy="178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06182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Example</a:t>
            </a:r>
            <a:r>
              <a:rPr lang="en-US" dirty="0" smtClean="0"/>
              <a:t>  - both input and output noise temperatures of loss device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Circuit has loss </a:t>
            </a:r>
            <a:r>
              <a:rPr lang="sk-SK" dirty="0" smtClean="0"/>
              <a:t>2,5 </a:t>
            </a:r>
            <a:r>
              <a:rPr lang="sk-SK" dirty="0"/>
              <a:t>dB, </a:t>
            </a:r>
            <a:r>
              <a:rPr lang="en-US" dirty="0" smtClean="0"/>
              <a:t>operational temperature is</a:t>
            </a:r>
            <a:r>
              <a:rPr lang="sk-SK" dirty="0" smtClean="0"/>
              <a:t> </a:t>
            </a:r>
            <a:r>
              <a:rPr lang="sk-SK" dirty="0"/>
              <a:t>400 K. </a:t>
            </a:r>
            <a:r>
              <a:rPr lang="en-US" dirty="0" smtClean="0"/>
              <a:t>Evaluate equivalent noise temperature at both his input and output ports.</a:t>
            </a:r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Results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311,3 K,  T</a:t>
            </a:r>
            <a:r>
              <a:rPr lang="sk-SK" sz="1600" baseline="-25000" dirty="0"/>
              <a:t>out</a:t>
            </a:r>
            <a:r>
              <a:rPr lang="sk-SK" sz="1600" dirty="0"/>
              <a:t>=175,1 K</a:t>
            </a:r>
            <a:endParaRPr lang="en-US" sz="16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3163888"/>
            <a:ext cx="82807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sk-SK" dirty="0" smtClean="0">
                <a:solidFill>
                  <a:srgbClr val="FF0000"/>
                </a:solidFill>
              </a:rPr>
              <a:t>: 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Circuit with loss decrements equivalent noise temperature – suppresses noise!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4"/>
          <p:cNvSpPr>
            <a:spLocks noChangeArrowheads="1"/>
          </p:cNvSpPr>
          <p:nvPr/>
        </p:nvSpPr>
        <p:spPr bwMode="auto">
          <a:xfrm>
            <a:off x="971550" y="3860800"/>
            <a:ext cx="2087563" cy="936625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403350" y="981075"/>
            <a:ext cx="792163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916238" y="981075"/>
            <a:ext cx="792162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140200" y="981075"/>
            <a:ext cx="7921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435600" y="981075"/>
            <a:ext cx="792163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3" name="Arc 6"/>
          <p:cNvSpPr>
            <a:spLocks/>
          </p:cNvSpPr>
          <p:nvPr/>
        </p:nvSpPr>
        <p:spPr bwMode="auto">
          <a:xfrm rot="2389511">
            <a:off x="323850" y="973845"/>
            <a:ext cx="360363" cy="433387"/>
          </a:xfrm>
          <a:custGeom>
            <a:avLst/>
            <a:gdLst>
              <a:gd name="T0" fmla="*/ 0 w 21600"/>
              <a:gd name="T1" fmla="*/ 0 h 21600"/>
              <a:gd name="T2" fmla="*/ 6012106 w 21600"/>
              <a:gd name="T3" fmla="*/ 8695569 h 21600"/>
              <a:gd name="T4" fmla="*/ 0 w 21600"/>
              <a:gd name="T5" fmla="*/ 869556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611188" y="1196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2555875" y="11969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3708400" y="11969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4932363" y="11969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6227763" y="119697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59113" y="9810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580063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476375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211638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395288" y="260350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a</a:t>
            </a:r>
            <a:r>
              <a:rPr lang="sk-SK"/>
              <a:t>, T</a:t>
            </a:r>
            <a:r>
              <a:rPr lang="sk-SK" baseline="-25000"/>
              <a:t>a</a:t>
            </a:r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195513" y="11969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2268538" y="7651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468313" y="1989138"/>
            <a:ext cx="7921625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Overall </a:t>
            </a:r>
            <a:r>
              <a:rPr lang="sk-SK" dirty="0" smtClean="0"/>
              <a:t>e</a:t>
            </a:r>
            <a:r>
              <a:rPr lang="en-US" dirty="0" err="1" smtClean="0"/>
              <a:t>quivalent</a:t>
            </a:r>
            <a:r>
              <a:rPr lang="en-US" dirty="0" smtClean="0"/>
              <a:t> noise temperature of the complete cascade</a:t>
            </a:r>
            <a:r>
              <a:rPr lang="sk-SK" dirty="0" smtClean="0"/>
              <a:t> (</a:t>
            </a:r>
            <a:r>
              <a:rPr lang="en-US" dirty="0" smtClean="0"/>
              <a:t>converted into the point </a:t>
            </a:r>
            <a:r>
              <a:rPr lang="sk-SK" dirty="0" smtClean="0"/>
              <a:t>P</a:t>
            </a:r>
            <a:r>
              <a:rPr lang="sk-SK" baseline="-25000" dirty="0" smtClean="0"/>
              <a:t>1</a:t>
            </a:r>
            <a:r>
              <a:rPr lang="en-US" dirty="0" smtClean="0"/>
              <a:t>; not yet with antenna</a:t>
            </a:r>
            <a:r>
              <a:rPr lang="sk-SK" dirty="0" smtClean="0"/>
              <a:t>):</a:t>
            </a:r>
            <a:endParaRPr lang="en-US" dirty="0"/>
          </a:p>
        </p:txBody>
      </p:sp>
      <p:graphicFrame>
        <p:nvGraphicFramePr>
          <p:cNvPr id="14357" name="Object 20"/>
          <p:cNvGraphicFramePr>
            <a:graphicFrameLocks noChangeAspect="1"/>
          </p:cNvGraphicFramePr>
          <p:nvPr/>
        </p:nvGraphicFramePr>
        <p:xfrm>
          <a:off x="755650" y="2781300"/>
          <a:ext cx="64801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Equation" r:id="rId3" imgW="2451100" imgH="431800" progId="Equation.3">
                  <p:embed/>
                </p:oleObj>
              </mc:Choice>
              <mc:Fallback>
                <p:oleObj name="Equation" r:id="rId3" imgW="2451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81300"/>
                        <a:ext cx="64801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1"/>
          <p:cNvGraphicFramePr>
            <a:graphicFrameLocks noChangeAspect="1"/>
          </p:cNvGraphicFramePr>
          <p:nvPr/>
        </p:nvGraphicFramePr>
        <p:xfrm>
          <a:off x="1116013" y="4005263"/>
          <a:ext cx="172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Rovnica" r:id="rId5" imgW="647700" imgH="228600" progId="Equation.3">
                  <p:embed/>
                </p:oleObj>
              </mc:Choice>
              <mc:Fallback>
                <p:oleObj name="Rovnica" r:id="rId5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172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3563938" y="4005263"/>
            <a:ext cx="50403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It depends almost on noise properties of first stages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for examples antenna feed L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and input amplifier G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sk-SK" dirty="0">
                <a:sym typeface="Wingdings" pitchFamily="2" charset="2"/>
              </a:rPr>
              <a:t>)  !!</a:t>
            </a:r>
            <a:r>
              <a:rPr lang="en-US" dirty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(all</a:t>
            </a:r>
            <a:r>
              <a:rPr lang="sk-SK" dirty="0" smtClean="0">
                <a:sym typeface="Wingdings" pitchFamily="2" charset="2"/>
              </a:rPr>
              <a:t> G</a:t>
            </a:r>
            <a:r>
              <a:rPr lang="en-US" dirty="0" smtClean="0">
                <a:sym typeface="Wingdings" pitchFamily="2" charset="2"/>
              </a:rPr>
              <a:t> are &gt;&gt; </a:t>
            </a:r>
            <a:r>
              <a:rPr lang="en-US" dirty="0">
                <a:sym typeface="Wingdings" pitchFamily="2" charset="2"/>
              </a:rPr>
              <a:t>1)</a:t>
            </a:r>
            <a:endParaRPr lang="en-US" dirty="0"/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611188" y="5157788"/>
            <a:ext cx="820896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That is, why requirement of </a:t>
            </a:r>
            <a:r>
              <a:rPr lang="sk-SK" b="1" dirty="0" err="1" smtClean="0">
                <a:sym typeface="Wingdings" pitchFamily="2" charset="2"/>
              </a:rPr>
              <a:t>LNA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sk-SK" b="1" dirty="0" err="1">
                <a:sym typeface="Wingdings" pitchFamily="2" charset="2"/>
              </a:rPr>
              <a:t>Low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Noise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Amplifier</a:t>
            </a:r>
            <a:r>
              <a:rPr lang="sk-SK" b="1" dirty="0">
                <a:sym typeface="Wingdings" pitchFamily="2" charset="2"/>
              </a:rPr>
              <a:t> – </a:t>
            </a:r>
            <a:r>
              <a:rPr lang="en-US" dirty="0" smtClean="0">
                <a:sym typeface="Wingdings" pitchFamily="2" charset="2"/>
              </a:rPr>
              <a:t>of receiver is important and crucial</a:t>
            </a:r>
            <a:r>
              <a:rPr lang="sk-SK" dirty="0" smtClean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our aim is: as best / as high </a:t>
            </a:r>
            <a:r>
              <a:rPr lang="en-US" dirty="0" err="1" smtClean="0">
                <a:sym typeface="Wingdings" pitchFamily="2" charset="2"/>
              </a:rPr>
              <a:t>SNR</a:t>
            </a:r>
            <a:r>
              <a:rPr lang="en-US" dirty="0" smtClean="0">
                <a:sym typeface="Wingdings" pitchFamily="2" charset="2"/>
              </a:rPr>
              <a:t> as possible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!!)</a:t>
            </a:r>
            <a:r>
              <a:rPr lang="sk-SK" dirty="0" smtClean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or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LNC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en-US" b="1" dirty="0" smtClean="0">
                <a:sym typeface="Wingdings" pitchFamily="2" charset="2"/>
              </a:rPr>
              <a:t>Low Noise C</a:t>
            </a:r>
            <a:r>
              <a:rPr lang="sk-SK" b="1" dirty="0" err="1" smtClean="0">
                <a:sym typeface="Wingdings" pitchFamily="2" charset="2"/>
              </a:rPr>
              <a:t>onvertor</a:t>
            </a:r>
            <a:endParaRPr lang="en-US" b="1" dirty="0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1403350" y="26035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62" name="Line 33"/>
          <p:cNvSpPr>
            <a:spLocks noChangeShapeType="1"/>
          </p:cNvSpPr>
          <p:nvPr/>
        </p:nvSpPr>
        <p:spPr bwMode="auto">
          <a:xfrm flipV="1">
            <a:off x="1116013" y="1341438"/>
            <a:ext cx="13684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83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140200" y="1341438"/>
            <a:ext cx="3744913" cy="13668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Total </a:t>
            </a:r>
            <a:r>
              <a:rPr lang="en-US" b="1" dirty="0" smtClean="0"/>
              <a:t>noise temperature of system </a:t>
            </a:r>
            <a:r>
              <a:rPr lang="sk-SK" b="1" dirty="0" err="1" smtClean="0"/>
              <a:t>T</a:t>
            </a:r>
            <a:r>
              <a:rPr lang="sk-SK" b="1" baseline="-25000" dirty="0" err="1" smtClean="0"/>
              <a:t>s</a:t>
            </a:r>
            <a:r>
              <a:rPr lang="sk-SK" b="1" dirty="0" smtClean="0"/>
              <a:t> </a:t>
            </a:r>
            <a:r>
              <a:rPr lang="en-US" dirty="0" smtClean="0"/>
              <a:t>at the input of </a:t>
            </a:r>
            <a:r>
              <a:rPr lang="en-US" u="sng" dirty="0" smtClean="0"/>
              <a:t>receiver with antenna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900113" y="1341438"/>
          <a:ext cx="68214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3" imgW="2832100" imgH="508000" progId="Equation.3">
                  <p:embed/>
                </p:oleObj>
              </mc:Choice>
              <mc:Fallback>
                <p:oleObj name="Equation" r:id="rId3" imgW="2832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682148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76374" y="2781300"/>
            <a:ext cx="7056439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or :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+(F-1)T</a:t>
            </a:r>
            <a:r>
              <a:rPr lang="en-US" baseline="-25000" dirty="0"/>
              <a:t>0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T</a:t>
            </a:r>
            <a:r>
              <a:rPr lang="sk-SK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... </a:t>
            </a:r>
            <a:r>
              <a:rPr lang="en-US" dirty="0" smtClean="0"/>
              <a:t>noise temperature of the first amplifier stage of receiver</a:t>
            </a:r>
            <a:r>
              <a:rPr lang="sk-SK" dirty="0" smtClean="0"/>
              <a:t>  (</a:t>
            </a:r>
            <a:r>
              <a:rPr lang="en-US" dirty="0" smtClean="0"/>
              <a:t>Low Noise Amplifier - </a:t>
            </a:r>
            <a:r>
              <a:rPr lang="sk-SK" dirty="0" err="1" smtClean="0"/>
              <a:t>LNA</a:t>
            </a:r>
            <a:r>
              <a:rPr lang="sk-SK" dirty="0" smtClean="0"/>
              <a:t>)</a:t>
            </a:r>
            <a:r>
              <a:rPr lang="en-US" dirty="0" smtClean="0"/>
              <a:t>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= (F-1).T</a:t>
            </a:r>
            <a:r>
              <a:rPr lang="sk-SK" baseline="-25000" dirty="0"/>
              <a:t>0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L</a:t>
            </a:r>
            <a:r>
              <a:rPr lang="sk-SK" baseline="-25000" dirty="0"/>
              <a:t>f</a:t>
            </a:r>
            <a:r>
              <a:rPr lang="sk-SK" dirty="0"/>
              <a:t> ...  </a:t>
            </a:r>
            <a:r>
              <a:rPr lang="en-US" dirty="0" smtClean="0"/>
              <a:t>loss of feed line</a:t>
            </a:r>
            <a:r>
              <a:rPr lang="sk-SK" dirty="0" smtClean="0"/>
              <a:t> (</a:t>
            </a:r>
            <a:r>
              <a:rPr lang="en-US" dirty="0" smtClean="0"/>
              <a:t>between antenna and</a:t>
            </a:r>
            <a:r>
              <a:rPr lang="sk-SK" dirty="0" smtClean="0"/>
              <a:t> </a:t>
            </a:r>
            <a:r>
              <a:rPr lang="sk-SK" dirty="0" err="1"/>
              <a:t>LNA</a:t>
            </a:r>
            <a:r>
              <a:rPr lang="sk-SK" dirty="0" smtClean="0"/>
              <a:t>)</a:t>
            </a:r>
            <a:r>
              <a:rPr lang="en-US" dirty="0" smtClean="0"/>
              <a:t>; L</a:t>
            </a:r>
            <a:r>
              <a:rPr lang="en-US" baseline="-25000" dirty="0" smtClean="0"/>
              <a:t>F</a:t>
            </a:r>
            <a:r>
              <a:rPr lang="en-US" dirty="0" smtClean="0"/>
              <a:t>=1/a </a:t>
            </a:r>
            <a:r>
              <a:rPr lang="sk-SK" dirty="0" smtClean="0"/>
              <a:t>...</a:t>
            </a:r>
            <a:r>
              <a:rPr lang="en-US" dirty="0" smtClean="0"/>
              <a:t> about    1/</a:t>
            </a:r>
            <a:r>
              <a:rPr lang="sk-SK" dirty="0" smtClean="0"/>
              <a:t> </a:t>
            </a:r>
            <a:r>
              <a:rPr lang="sk-SK" dirty="0"/>
              <a:t>0,95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a</a:t>
            </a:r>
            <a:r>
              <a:rPr lang="sk-SK" dirty="0"/>
              <a:t>...   </a:t>
            </a:r>
            <a:r>
              <a:rPr lang="en-US" dirty="0" smtClean="0"/>
              <a:t>noise temperature at output of antenna</a:t>
            </a:r>
            <a:r>
              <a:rPr lang="sk-SK" dirty="0" smtClean="0"/>
              <a:t> (</a:t>
            </a:r>
            <a:r>
              <a:rPr lang="en-US" dirty="0" smtClean="0"/>
              <a:t>about</a:t>
            </a:r>
            <a:r>
              <a:rPr lang="sk-SK" dirty="0" smtClean="0"/>
              <a:t> </a:t>
            </a:r>
            <a:r>
              <a:rPr lang="sk-SK" dirty="0"/>
              <a:t>80 K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/>
              <a:t>100K </a:t>
            </a:r>
            <a:r>
              <a:rPr lang="en-US" dirty="0" smtClean="0"/>
              <a:t>in</a:t>
            </a:r>
            <a:r>
              <a:rPr lang="sk-SK" dirty="0" smtClean="0"/>
              <a:t> L-</a:t>
            </a:r>
            <a:r>
              <a:rPr lang="en-US" dirty="0" smtClean="0"/>
              <a:t>band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172450" y="17002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(*)</a:t>
            </a:r>
            <a:endParaRPr lang="cs-CZ" sz="240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5544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... </a:t>
            </a:r>
            <a:r>
              <a:rPr lang="en-US" dirty="0" smtClean="0"/>
              <a:t>with considering of antenna</a:t>
            </a:r>
            <a:r>
              <a:rPr lang="sk-SK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6337300" cy="83099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sz="2400" dirty="0">
                <a:solidFill>
                  <a:srgbClr val="FF0000"/>
                </a:solidFill>
              </a:rPr>
              <a:t>G/T  - </a:t>
            </a:r>
            <a:r>
              <a:rPr lang="sk-SK" sz="2400" b="1" dirty="0" err="1" smtClean="0">
                <a:solidFill>
                  <a:srgbClr val="FF0000"/>
                </a:solidFill>
              </a:rPr>
              <a:t>Figure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of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merit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Effectivity</a:t>
            </a:r>
            <a:r>
              <a:rPr lang="en-US" sz="2400" b="1" dirty="0" smtClean="0">
                <a:solidFill>
                  <a:srgbClr val="FF0000"/>
                </a:solidFill>
              </a:rPr>
              <a:t> of system, </a:t>
            </a:r>
            <a:r>
              <a:rPr lang="sk-SK" sz="2400" b="1" dirty="0" smtClean="0">
                <a:solidFill>
                  <a:srgbClr val="FF0000"/>
                </a:solidFill>
              </a:rPr>
              <a:t>Systémový zisk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0645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the ratio of the gain and noise temperature of equipment </a:t>
            </a:r>
            <a:r>
              <a:rPr lang="sk-SK" dirty="0" smtClean="0"/>
              <a:t> </a:t>
            </a:r>
            <a:r>
              <a:rPr lang="sk-SK" dirty="0"/>
              <a:t>- </a:t>
            </a:r>
            <a:r>
              <a:rPr lang="en-US" dirty="0" smtClean="0"/>
              <a:t>important </a:t>
            </a:r>
            <a:r>
              <a:rPr lang="sk-SK" dirty="0" smtClean="0"/>
              <a:t>parameter </a:t>
            </a:r>
            <a:r>
              <a:rPr lang="sk-SK" dirty="0"/>
              <a:t>– </a:t>
            </a:r>
            <a:r>
              <a:rPr lang="en-US" dirty="0" smtClean="0"/>
              <a:t>higher the better 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G/T of antennas mostly contains also noise temperature of convertor 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 next parameters of system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6301" y="2474704"/>
            <a:ext cx="8713788" cy="4108817"/>
          </a:xfrm>
          <a:prstGeom prst="rect">
            <a:avLst/>
          </a:prstGeom>
          <a:solidFill>
            <a:srgbClr val="EBF6DE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Evaluate figure of merit of antenna with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-</a:t>
            </a:r>
            <a:r>
              <a:rPr lang="en-US" dirty="0" smtClean="0"/>
              <a:t>c</a:t>
            </a:r>
            <a:r>
              <a:rPr lang="sk-SK" dirty="0" err="1" smtClean="0"/>
              <a:t>onvertor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r>
              <a:rPr lang="en-US" dirty="0" smtClean="0"/>
              <a:t>Noise figure of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F=1,3, </a:t>
            </a:r>
            <a:r>
              <a:rPr lang="en-US" dirty="0" smtClean="0"/>
              <a:t>gain of antenna</a:t>
            </a:r>
            <a:r>
              <a:rPr lang="sk-SK" dirty="0" smtClean="0"/>
              <a:t> </a:t>
            </a:r>
            <a:r>
              <a:rPr lang="en-US" dirty="0" smtClean="0"/>
              <a:t>at</a:t>
            </a:r>
            <a:r>
              <a:rPr lang="sk-SK" dirty="0" smtClean="0"/>
              <a:t> </a:t>
            </a:r>
            <a:r>
              <a:rPr lang="en-US" dirty="0" smtClean="0"/>
              <a:t>mean</a:t>
            </a:r>
            <a:r>
              <a:rPr lang="sk-SK" dirty="0" smtClean="0"/>
              <a:t> </a:t>
            </a:r>
            <a:r>
              <a:rPr lang="sk-SK" dirty="0" err="1" smtClean="0"/>
              <a:t>fre</a:t>
            </a:r>
            <a:r>
              <a:rPr lang="en-US" dirty="0" err="1" smtClean="0"/>
              <a:t>quency</a:t>
            </a:r>
            <a:r>
              <a:rPr lang="en-US" dirty="0" smtClean="0"/>
              <a:t> </a:t>
            </a:r>
            <a:r>
              <a:rPr lang="sk-SK" dirty="0" smtClean="0"/>
              <a:t>12,1GHz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34,75 </a:t>
            </a:r>
            <a:r>
              <a:rPr lang="sk-SK" dirty="0" err="1"/>
              <a:t>dBi</a:t>
            </a:r>
            <a:r>
              <a:rPr lang="sk-SK" dirty="0"/>
              <a:t>, </a:t>
            </a:r>
            <a:r>
              <a:rPr lang="en-US" dirty="0" smtClean="0"/>
              <a:t>its noise temperature is</a:t>
            </a:r>
            <a:r>
              <a:rPr lang="sk-SK" dirty="0" smtClean="0"/>
              <a:t> </a:t>
            </a:r>
            <a:r>
              <a:rPr lang="sk-SK" dirty="0"/>
              <a:t>31,68K, </a:t>
            </a:r>
            <a:r>
              <a:rPr lang="en-US" dirty="0" smtClean="0"/>
              <a:t>loss between radiator and co</a:t>
            </a:r>
            <a:r>
              <a:rPr lang="sk-SK" dirty="0" err="1" smtClean="0"/>
              <a:t>nvertor</a:t>
            </a:r>
            <a:r>
              <a:rPr lang="sk-SK" dirty="0" smtClean="0"/>
              <a:t> </a:t>
            </a:r>
            <a:r>
              <a:rPr lang="en-US" dirty="0" smtClean="0"/>
              <a:t>is about a=0,95</a:t>
            </a:r>
            <a:r>
              <a:rPr lang="sk-SK" dirty="0"/>
              <a:t>, </a:t>
            </a:r>
            <a:r>
              <a:rPr lang="en-US" dirty="0" smtClean="0"/>
              <a:t>loss because of inaccurate bearing and polarization setting is about </a:t>
            </a:r>
            <a:r>
              <a:rPr lang="en-US" dirty="0"/>
              <a:t>b=0,9</a:t>
            </a:r>
            <a:r>
              <a:rPr lang="sk-SK" dirty="0"/>
              <a:t>. </a:t>
            </a:r>
            <a:r>
              <a:rPr lang="en-US" dirty="0" smtClean="0"/>
              <a:t>Consider reference operational temperature </a:t>
            </a:r>
            <a:r>
              <a:rPr lang="sk-SK" dirty="0" smtClean="0"/>
              <a:t>T</a:t>
            </a:r>
            <a:r>
              <a:rPr lang="sk-SK" baseline="-25000" dirty="0" smtClean="0"/>
              <a:t>0</a:t>
            </a:r>
            <a:r>
              <a:rPr lang="sk-SK" dirty="0" smtClean="0"/>
              <a:t>=290K</a:t>
            </a:r>
            <a:r>
              <a:rPr lang="sk-SK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Solution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We use equation (*) for equivalent noise temperature of system of antenna with convertor: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</a:t>
            </a:r>
            <a:r>
              <a:rPr lang="en-US" dirty="0" smtClean="0"/>
              <a:t>F-1)T</a:t>
            </a:r>
            <a:r>
              <a:rPr lang="en-US" baseline="-25000" dirty="0" smtClean="0"/>
              <a:t>0</a:t>
            </a:r>
            <a:r>
              <a:rPr lang="en-US" dirty="0"/>
              <a:t>;</a:t>
            </a:r>
            <a:r>
              <a:rPr lang="en-US" dirty="0" smtClean="0"/>
              <a:t> and for operational gain of antenna </a:t>
            </a:r>
            <a:r>
              <a:rPr lang="sk-SK" dirty="0" err="1" smtClean="0"/>
              <a:t>G</a:t>
            </a:r>
            <a:r>
              <a:rPr lang="sk-SK" baseline="-25000" dirty="0" err="1" smtClean="0"/>
              <a:t>p</a:t>
            </a:r>
            <a:r>
              <a:rPr lang="sk-SK" dirty="0" err="1" smtClean="0"/>
              <a:t>=a.b.G</a:t>
            </a:r>
            <a:r>
              <a:rPr lang="en-US" baseline="-25000" dirty="0"/>
              <a:t>[-]</a:t>
            </a:r>
            <a:r>
              <a:rPr lang="sk-SK" baseline="-25000" dirty="0"/>
              <a:t>. </a:t>
            </a:r>
            <a:r>
              <a:rPr lang="en-US" dirty="0" smtClean="0">
                <a:sym typeface="Wingdings" pitchFamily="2" charset="2"/>
              </a:rPr>
              <a:t> then </a:t>
            </a:r>
            <a:r>
              <a:rPr lang="en-US" dirty="0" err="1">
                <a:sym typeface="Wingdings" pitchFamily="2" charset="2"/>
              </a:rPr>
              <a:t>G</a:t>
            </a:r>
            <a:r>
              <a:rPr lang="en-US" baseline="-25000" dirty="0" err="1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/T=…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Result</a:t>
            </a:r>
            <a:r>
              <a:rPr lang="sk-SK" dirty="0" smtClean="0"/>
              <a:t>: </a:t>
            </a:r>
            <a:r>
              <a:rPr lang="sk-SK" dirty="0"/>
              <a:t>17,7 K</a:t>
            </a:r>
            <a:r>
              <a:rPr lang="sk-SK" baseline="30000" dirty="0"/>
              <a:t>-1</a:t>
            </a:r>
            <a:r>
              <a:rPr lang="sk-SK" dirty="0"/>
              <a:t>...  12,48 dB/K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Power flux density- </a:t>
            </a:r>
            <a:r>
              <a:rPr lang="en-US" sz="3600" dirty="0" err="1" smtClean="0">
                <a:solidFill>
                  <a:srgbClr val="FF0000"/>
                </a:solidFill>
              </a:rPr>
              <a:t>PSD</a:t>
            </a:r>
            <a:r>
              <a:rPr lang="en-US" sz="3600" dirty="0">
                <a:solidFill>
                  <a:srgbClr val="FF0000"/>
                </a:solidFill>
              </a:rPr>
              <a:t>,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sk-SK" sz="3600" dirty="0" err="1" smtClean="0">
                <a:solidFill>
                  <a:srgbClr val="FF0000"/>
                </a:solidFill>
              </a:rPr>
              <a:t>Effective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>
                <a:solidFill>
                  <a:srgbClr val="FF0000"/>
                </a:solidFill>
              </a:rPr>
              <a:t>Isotropic</a:t>
            </a:r>
            <a:r>
              <a:rPr lang="sk-SK" sz="3600" dirty="0">
                <a:solidFill>
                  <a:srgbClr val="FF0000"/>
                </a:solidFill>
              </a:rPr>
              <a:t> </a:t>
            </a:r>
            <a:r>
              <a:rPr lang="sk-SK" sz="3600" dirty="0" err="1">
                <a:solidFill>
                  <a:srgbClr val="FF0000"/>
                </a:solidFill>
              </a:rPr>
              <a:t>Radiated</a:t>
            </a:r>
            <a:r>
              <a:rPr lang="sk-SK" sz="3600" dirty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Power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 err="1" smtClean="0">
                <a:solidFill>
                  <a:srgbClr val="FF0000"/>
                </a:solidFill>
              </a:rPr>
              <a:t>EIRP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68313" y="3860800"/>
            <a:ext cx="3455987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sk-SK" dirty="0"/>
              <a:t>G</a:t>
            </a:r>
            <a:r>
              <a:rPr lang="en-US" baseline="-25000" dirty="0"/>
              <a:t>a [</a:t>
            </a:r>
            <a:r>
              <a:rPr lang="en-US" baseline="-25000" dirty="0" err="1"/>
              <a:t>dBi</a:t>
            </a:r>
            <a:r>
              <a:rPr lang="en-US" baseline="-25000" dirty="0"/>
              <a:t>]</a:t>
            </a:r>
            <a:r>
              <a:rPr lang="en-US" dirty="0"/>
              <a:t>= 10 log</a:t>
            </a:r>
            <a:r>
              <a:rPr lang="el-GR" dirty="0"/>
              <a:t> </a:t>
            </a:r>
            <a:r>
              <a:rPr lang="sk-SK" dirty="0"/>
              <a:t>(</a:t>
            </a:r>
            <a:r>
              <a:rPr lang="el-GR" dirty="0" smtClean="0"/>
              <a:t>Φ</a:t>
            </a:r>
            <a:r>
              <a:rPr lang="en-US" baseline="-25000" dirty="0" smtClean="0"/>
              <a:t>a</a:t>
            </a:r>
            <a:r>
              <a:rPr lang="sk-SK" dirty="0" smtClean="0"/>
              <a:t>/</a:t>
            </a:r>
            <a:r>
              <a:rPr lang="en-US" dirty="0" smtClean="0"/>
              <a:t> </a:t>
            </a:r>
            <a:r>
              <a:rPr lang="el-GR" dirty="0"/>
              <a:t>Φ</a:t>
            </a:r>
            <a:r>
              <a:rPr lang="sk-SK" baseline="-25000" dirty="0"/>
              <a:t>i</a:t>
            </a:r>
            <a:r>
              <a:rPr lang="sk-SK" dirty="0"/>
              <a:t>)  ... </a:t>
            </a:r>
            <a:r>
              <a:rPr lang="en-US" dirty="0"/>
              <a:t>[dB</a:t>
            </a:r>
            <a:r>
              <a:rPr lang="sk-SK" dirty="0"/>
              <a:t>i</a:t>
            </a:r>
            <a:r>
              <a:rPr lang="en-US" dirty="0"/>
              <a:t>]</a:t>
            </a:r>
            <a:endParaRPr lang="sk-SK" dirty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96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5225" indent="-1165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 smtClean="0"/>
              <a:t>Φ</a:t>
            </a:r>
            <a:r>
              <a:rPr lang="sk-SK" baseline="-25000" dirty="0"/>
              <a:t>i</a:t>
            </a:r>
            <a:r>
              <a:rPr lang="sk-SK" dirty="0"/>
              <a:t> 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 / 4</a:t>
            </a:r>
            <a:r>
              <a:rPr lang="el-GR" dirty="0"/>
              <a:t>π</a:t>
            </a:r>
            <a:r>
              <a:rPr lang="sk-SK" dirty="0"/>
              <a:t>R</a:t>
            </a:r>
            <a:r>
              <a:rPr lang="sk-SK" baseline="30000" dirty="0"/>
              <a:t>2   </a:t>
            </a:r>
            <a:r>
              <a:rPr lang="sk-SK" dirty="0"/>
              <a:t>...      </a:t>
            </a:r>
            <a:endParaRPr lang="cs-CZ" dirty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23528" y="404664"/>
            <a:ext cx="65711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Power flux density </a:t>
            </a:r>
            <a:r>
              <a:rPr lang="en-US" dirty="0" smtClean="0"/>
              <a:t>=  power over surface  ... </a:t>
            </a:r>
            <a:r>
              <a:rPr lang="el-GR" dirty="0" smtClean="0"/>
              <a:t>Φ = </a:t>
            </a:r>
            <a:r>
              <a:rPr lang="en-US" dirty="0" smtClean="0"/>
              <a:t>P/ A  [W/m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endParaRPr lang="cs-CZ" dirty="0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V="1">
            <a:off x="250825" y="2190750"/>
            <a:ext cx="842168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93401" y="908720"/>
            <a:ext cx="6532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8163" indent="-538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Φ</a:t>
            </a:r>
            <a:r>
              <a:rPr lang="en-US" sz="1600" baseline="-25000" dirty="0" err="1"/>
              <a:t>i</a:t>
            </a:r>
            <a:r>
              <a:rPr lang="sk-SK" sz="1600" dirty="0"/>
              <a:t> ... </a:t>
            </a:r>
            <a:r>
              <a:rPr lang="en-US" sz="1600" dirty="0" smtClean="0"/>
              <a:t>density of radiated power of isotropic antenna</a:t>
            </a:r>
            <a:r>
              <a:rPr lang="sk-SK" sz="1600" dirty="0" smtClean="0"/>
              <a:t>(</a:t>
            </a:r>
            <a:r>
              <a:rPr lang="en-US" sz="1600" dirty="0" smtClean="0"/>
              <a:t>or </a:t>
            </a:r>
            <a:r>
              <a:rPr lang="sk-SK" sz="1600" dirty="0" err="1" smtClean="0"/>
              <a:t>PFD</a:t>
            </a:r>
            <a:r>
              <a:rPr lang="sk-SK" sz="1600" dirty="0" smtClean="0"/>
              <a:t>- </a:t>
            </a:r>
            <a:r>
              <a:rPr lang="sk-SK" sz="1600" dirty="0" err="1"/>
              <a:t>Power</a:t>
            </a:r>
            <a:r>
              <a:rPr lang="sk-SK" sz="1600" dirty="0"/>
              <a:t> </a:t>
            </a:r>
            <a:r>
              <a:rPr lang="sk-SK" sz="1600" dirty="0" err="1"/>
              <a:t>Flux</a:t>
            </a:r>
            <a:r>
              <a:rPr lang="sk-SK" sz="1600" dirty="0"/>
              <a:t> </a:t>
            </a:r>
            <a:r>
              <a:rPr lang="sk-SK" sz="1600" dirty="0" err="1"/>
              <a:t>Density</a:t>
            </a:r>
            <a:r>
              <a:rPr lang="sk-SK" sz="1600" dirty="0"/>
              <a:t>)</a:t>
            </a:r>
            <a:r>
              <a:rPr lang="en-US" sz="1600" dirty="0"/>
              <a:t>  [W/m</a:t>
            </a:r>
            <a:r>
              <a:rPr lang="en-US" sz="1600" baseline="30000" dirty="0"/>
              <a:t>2</a:t>
            </a:r>
            <a:r>
              <a:rPr lang="en-US" sz="1600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sk-SK" sz="1600" dirty="0"/>
              <a:t>P</a:t>
            </a:r>
            <a:r>
              <a:rPr lang="en-US" sz="1600" baseline="-25000" dirty="0"/>
              <a:t>t</a:t>
            </a:r>
            <a:r>
              <a:rPr lang="sk-SK" sz="1600" dirty="0" smtClean="0"/>
              <a:t>...</a:t>
            </a:r>
            <a:r>
              <a:rPr lang="en-US" sz="1600" dirty="0"/>
              <a:t> </a:t>
            </a:r>
            <a:r>
              <a:rPr lang="en-US" sz="1600" dirty="0" smtClean="0"/>
              <a:t>radiated power</a:t>
            </a:r>
            <a:r>
              <a:rPr lang="sk-SK" sz="1600" dirty="0" smtClean="0"/>
              <a:t>  </a:t>
            </a:r>
            <a:r>
              <a:rPr lang="en-US" sz="1600" dirty="0"/>
              <a:t>[W]</a:t>
            </a:r>
          </a:p>
          <a:p>
            <a:pPr eaLnBrk="1" hangingPunct="1"/>
            <a:r>
              <a:rPr lang="sk-SK" sz="1600" dirty="0"/>
              <a:t>R .... </a:t>
            </a:r>
            <a:r>
              <a:rPr lang="en-US" sz="1600" dirty="0" smtClean="0"/>
              <a:t>distance between transmitting and receiving antennas </a:t>
            </a:r>
            <a:r>
              <a:rPr lang="en-US" sz="1600" dirty="0"/>
              <a:t>[m]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9150" y="2565400"/>
            <a:ext cx="53879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540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dirty="0"/>
              <a:t>= </a:t>
            </a:r>
            <a:r>
              <a:rPr lang="sk-SK" dirty="0"/>
              <a:t> </a:t>
            </a:r>
            <a:r>
              <a:rPr lang="en-US" dirty="0" smtClean="0"/>
              <a:t>its radiation </a:t>
            </a:r>
            <a:r>
              <a:rPr lang="en-US" dirty="0" err="1" smtClean="0"/>
              <a:t>effectivity</a:t>
            </a:r>
            <a:r>
              <a:rPr lang="en-US" dirty="0" smtClean="0"/>
              <a:t> in comparison with reference </a:t>
            </a:r>
            <a:r>
              <a:rPr lang="sk-SK" b="1" dirty="0" smtClean="0"/>
              <a:t>i</a:t>
            </a:r>
            <a:r>
              <a:rPr lang="en-US" b="1" dirty="0" smtClean="0"/>
              <a:t>s</a:t>
            </a:r>
            <a:r>
              <a:rPr lang="sk-SK" b="1" dirty="0" err="1" smtClean="0"/>
              <a:t>otrop</a:t>
            </a:r>
            <a:r>
              <a:rPr lang="en-US" b="1" dirty="0" err="1" smtClean="0"/>
              <a:t>ic</a:t>
            </a:r>
            <a:r>
              <a:rPr lang="en-US" b="1" dirty="0" smtClean="0"/>
              <a:t> antenna </a:t>
            </a:r>
            <a:r>
              <a:rPr lang="en-US" dirty="0" smtClean="0"/>
              <a:t>(that means: the gain is the result of the ratio of 2 power densities</a:t>
            </a:r>
            <a:r>
              <a:rPr lang="sk-SK" dirty="0" smtClean="0"/>
              <a:t>!)</a:t>
            </a:r>
            <a:r>
              <a:rPr lang="en-US" dirty="0" smtClean="0"/>
              <a:t> </a:t>
            </a:r>
            <a:r>
              <a:rPr lang="sk-SK" dirty="0"/>
              <a:t>:</a:t>
            </a:r>
            <a:endParaRPr lang="en-US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09575" y="5517232"/>
            <a:ext cx="8556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Note: PFD on the Earth surface </a:t>
            </a:r>
            <a:r>
              <a:rPr lang="sk-SK" dirty="0" smtClean="0"/>
              <a:t>(</a:t>
            </a:r>
            <a:r>
              <a:rPr lang="en-US" dirty="0" smtClean="0"/>
              <a:t>of the signal from satellite transmitter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en-US" dirty="0" smtClean="0"/>
              <a:t>falls</a:t>
            </a:r>
            <a:r>
              <a:rPr lang="sk-SK" dirty="0" smtClean="0"/>
              <a:t> </a:t>
            </a:r>
            <a:r>
              <a:rPr lang="en-US" dirty="0" smtClean="0"/>
              <a:t>with horizontal distance from nadir</a:t>
            </a:r>
            <a:r>
              <a:rPr lang="sk-SK" dirty="0" smtClean="0"/>
              <a:t> </a:t>
            </a:r>
            <a:r>
              <a:rPr lang="en-US" dirty="0" smtClean="0"/>
              <a:t>(nadir or </a:t>
            </a:r>
            <a:r>
              <a:rPr lang="en-US" b="1" dirty="0" err="1" smtClean="0"/>
              <a:t>boresight</a:t>
            </a:r>
            <a:r>
              <a:rPr lang="en-US" b="1" dirty="0" smtClean="0"/>
              <a:t> – </a:t>
            </a:r>
            <a:r>
              <a:rPr lang="en-US" dirty="0" err="1" smtClean="0"/>
              <a:t>zamierenie</a:t>
            </a:r>
            <a:r>
              <a:rPr lang="en-US" dirty="0"/>
              <a:t> - the point “under” the satellite</a:t>
            </a:r>
            <a:r>
              <a:rPr lang="en-US" dirty="0" smtClean="0"/>
              <a:t>; it relates with directional characteristic of antenna</a:t>
            </a:r>
            <a:r>
              <a:rPr lang="sk-SK" dirty="0" smtClean="0"/>
              <a:t> </a:t>
            </a:r>
            <a:r>
              <a:rPr lang="sk-SK" dirty="0"/>
              <a:t>...)</a:t>
            </a:r>
            <a:endParaRPr lang="cs-CZ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9750" y="3357563"/>
            <a:ext cx="181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a</a:t>
            </a:r>
            <a:r>
              <a:rPr lang="sk-SK" dirty="0"/>
              <a:t> = </a:t>
            </a:r>
            <a:r>
              <a:rPr lang="el-GR" dirty="0" smtClean="0"/>
              <a:t>Φ</a:t>
            </a:r>
            <a:r>
              <a:rPr lang="en-US" baseline="-25000" dirty="0" smtClean="0"/>
              <a:t>a</a:t>
            </a:r>
            <a:r>
              <a:rPr lang="el-GR" dirty="0" smtClean="0"/>
              <a:t> </a:t>
            </a:r>
            <a:r>
              <a:rPr lang="el-GR" dirty="0"/>
              <a:t>/ Φ</a:t>
            </a:r>
            <a:r>
              <a:rPr lang="sk-SK" baseline="-25000" dirty="0"/>
              <a:t>i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3528" y="2581275"/>
            <a:ext cx="345638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of directional antenna</a:t>
            </a:r>
            <a:r>
              <a:rPr lang="sk-SK" dirty="0" smtClean="0"/>
              <a:t> </a:t>
            </a:r>
            <a:r>
              <a:rPr lang="en-US" dirty="0"/>
              <a:t>G</a:t>
            </a:r>
            <a:r>
              <a:rPr lang="sk-SK" baseline="-25000" dirty="0"/>
              <a:t>a</a:t>
            </a:r>
            <a:endParaRPr lang="cs-CZ" dirty="0"/>
          </a:p>
        </p:txBody>
      </p:sp>
      <p:sp>
        <p:nvSpPr>
          <p:cNvPr id="20492" name="BlokTextu 2"/>
          <p:cNvSpPr txBox="1">
            <a:spLocks noChangeArrowheads="1"/>
          </p:cNvSpPr>
          <p:nvPr/>
        </p:nvSpPr>
        <p:spPr bwMode="auto">
          <a:xfrm>
            <a:off x="4378325" y="3860800"/>
            <a:ext cx="44211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400" dirty="0"/>
              <a:t>... </a:t>
            </a:r>
            <a:r>
              <a:rPr lang="en-US" sz="1400" dirty="0" smtClean="0"/>
              <a:t>note</a:t>
            </a:r>
            <a:r>
              <a:rPr lang="sk-SK" sz="1400" dirty="0" smtClean="0"/>
              <a:t>.: </a:t>
            </a:r>
            <a:r>
              <a:rPr lang="sk-SK" sz="1400" dirty="0"/>
              <a:t>G </a:t>
            </a:r>
            <a:r>
              <a:rPr lang="en-US" sz="1400" dirty="0" smtClean="0"/>
              <a:t>of </a:t>
            </a:r>
            <a:r>
              <a:rPr lang="sk-SK" sz="1400" dirty="0" smtClean="0"/>
              <a:t>i</a:t>
            </a:r>
            <a:r>
              <a:rPr lang="en-US" sz="1400" dirty="0" smtClean="0"/>
              <a:t>sot</a:t>
            </a:r>
            <a:r>
              <a:rPr lang="sk-SK" sz="1400" dirty="0" err="1" smtClean="0"/>
              <a:t>rop</a:t>
            </a:r>
            <a:r>
              <a:rPr lang="sk-SK" sz="1400" dirty="0"/>
              <a:t>. </a:t>
            </a:r>
            <a:r>
              <a:rPr lang="sk-SK" sz="1400" dirty="0" err="1" smtClean="0"/>
              <a:t>an</a:t>
            </a:r>
            <a:r>
              <a:rPr lang="en-US" sz="1400" dirty="0" err="1" smtClean="0"/>
              <a:t>tenna</a:t>
            </a:r>
            <a:r>
              <a:rPr lang="sk-SK" sz="1400" dirty="0" smtClean="0"/>
              <a:t> </a:t>
            </a:r>
            <a:r>
              <a:rPr lang="en-US" sz="1400" dirty="0" smtClean="0"/>
              <a:t>is</a:t>
            </a:r>
            <a:r>
              <a:rPr lang="sk-SK" sz="1400" dirty="0" smtClean="0"/>
              <a:t> </a:t>
            </a:r>
            <a:r>
              <a:rPr lang="sk-SK" sz="1400" dirty="0"/>
              <a:t>1 </a:t>
            </a:r>
            <a:r>
              <a:rPr lang="sk-SK" sz="1400" dirty="0" smtClean="0"/>
              <a:t>(</a:t>
            </a:r>
            <a:r>
              <a:rPr lang="en-US" sz="1400" dirty="0" smtClean="0"/>
              <a:t>i.e.</a:t>
            </a:r>
            <a:r>
              <a:rPr lang="sk-SK" sz="1400" dirty="0" smtClean="0"/>
              <a:t> </a:t>
            </a:r>
            <a:r>
              <a:rPr lang="sk-SK" sz="1400" dirty="0"/>
              <a:t>0 </a:t>
            </a:r>
            <a:r>
              <a:rPr lang="sk-SK" sz="1400" dirty="0" err="1"/>
              <a:t>dBi</a:t>
            </a:r>
            <a:r>
              <a:rPr lang="sk-SK" sz="1400" dirty="0"/>
              <a:t>)</a:t>
            </a:r>
            <a:endParaRPr lang="cs-CZ" sz="1400" dirty="0"/>
          </a:p>
        </p:txBody>
      </p:sp>
      <p:sp>
        <p:nvSpPr>
          <p:cNvPr id="2" name="BlokTextu 1"/>
          <p:cNvSpPr txBox="1"/>
          <p:nvPr/>
        </p:nvSpPr>
        <p:spPr>
          <a:xfrm>
            <a:off x="323528" y="2263768"/>
            <a:ext cx="187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thereafter: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8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Text Box 86"/>
          <p:cNvSpPr txBox="1">
            <a:spLocks noChangeArrowheads="1"/>
          </p:cNvSpPr>
          <p:nvPr/>
        </p:nvSpPr>
        <p:spPr bwMode="auto">
          <a:xfrm>
            <a:off x="-2" y="6524625"/>
            <a:ext cx="60325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Fig. </a:t>
            </a:r>
            <a:r>
              <a:rPr lang="en-US" dirty="0" smtClean="0"/>
              <a:t>Illustration of several satellite link aspects [2</a:t>
            </a:r>
            <a:r>
              <a:rPr lang="en-US" dirty="0"/>
              <a:t>]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900113" y="225127"/>
            <a:ext cx="7128271" cy="6189256"/>
            <a:chOff x="900113" y="0"/>
            <a:chExt cx="6988175" cy="6551613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 flipH="1" flipV="1">
              <a:off x="5038725" y="627063"/>
              <a:ext cx="1354138" cy="1614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4913313" y="650875"/>
              <a:ext cx="2427287" cy="4514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>
              <a:off x="3578225" y="650875"/>
              <a:ext cx="1095375" cy="3371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V="1">
              <a:off x="5038725" y="6186488"/>
              <a:ext cx="1673225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6700838" y="6189663"/>
              <a:ext cx="10048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673600" y="0"/>
              <a:ext cx="814534" cy="212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</a:t>
              </a:r>
              <a:r>
                <a:rPr lang="cs-CZ" sz="1200" dirty="0" err="1" smtClean="0">
                  <a:latin typeface="Times New Roman" pitchFamily="18" charset="0"/>
                </a:rPr>
                <a:t>it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606675" y="1196975"/>
              <a:ext cx="1052513" cy="263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Times New Roman" pitchFamily="18" charset="0"/>
                </a:rPr>
                <a:t>Attenuation by precipitation</a:t>
              </a:r>
              <a:endParaRPr lang="cs-CZ" sz="1200" dirty="0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5324475" y="231775"/>
              <a:ext cx="866775" cy="207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latin typeface="Times New Roman" pitchFamily="18" charset="0"/>
                </a:rPr>
                <a:t>G</a:t>
              </a:r>
              <a:r>
                <a:rPr lang="en-US" sz="1200">
                  <a:latin typeface="Times New Roman" pitchFamily="18" charset="0"/>
                </a:rPr>
                <a:t>/T EIRP</a:t>
              </a:r>
              <a:endParaRPr lang="cs-CZ"/>
            </a:p>
          </p:txBody>
        </p:sp>
        <p:graphicFrame>
          <p:nvGraphicFramePr>
            <p:cNvPr id="308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146550"/>
                </p:ext>
              </p:extLst>
            </p:nvPr>
          </p:nvGraphicFramePr>
          <p:xfrm>
            <a:off x="3360738" y="1408113"/>
            <a:ext cx="110172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738" y="1408113"/>
                          <a:ext cx="1101725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8867742"/>
                </p:ext>
              </p:extLst>
            </p:nvPr>
          </p:nvGraphicFramePr>
          <p:xfrm>
            <a:off x="5465763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2" r:id="rId5" imgW="1181405" imgH="1200607" progId="">
                    <p:embed/>
                  </p:oleObj>
                </mc:Choice>
                <mc:Fallback>
                  <p:oleObj r:id="rId5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5763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4949516"/>
                </p:ext>
              </p:extLst>
            </p:nvPr>
          </p:nvGraphicFramePr>
          <p:xfrm>
            <a:off x="4262438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3" r:id="rId6" imgW="4487863" imgH="3116263" progId="">
                    <p:embed/>
                  </p:oleObj>
                </mc:Choice>
                <mc:Fallback>
                  <p:oleObj r:id="rId6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2438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2774103"/>
                </p:ext>
              </p:extLst>
            </p:nvPr>
          </p:nvGraphicFramePr>
          <p:xfrm>
            <a:off x="5713413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" r:id="rId8" imgW="4062413" imgH="3452813" progId="">
                    <p:embed/>
                  </p:oleObj>
                </mc:Choice>
                <mc:Fallback>
                  <p:oleObj r:id="rId8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3413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369780"/>
                </p:ext>
              </p:extLst>
            </p:nvPr>
          </p:nvGraphicFramePr>
          <p:xfrm>
            <a:off x="6864350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5" r:id="rId10" imgW="1475842" imgH="448056" progId="">
                    <p:embed/>
                  </p:oleObj>
                </mc:Choice>
                <mc:Fallback>
                  <p:oleObj r:id="rId10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4350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3300539"/>
                </p:ext>
              </p:extLst>
            </p:nvPr>
          </p:nvGraphicFramePr>
          <p:xfrm>
            <a:off x="6169025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" r:id="rId12" imgW="2332038" imgH="3527425" progId="">
                    <p:embed/>
                  </p:oleObj>
                </mc:Choice>
                <mc:Fallback>
                  <p:oleObj r:id="rId12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9025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6732588" y="2420938"/>
              <a:ext cx="938212" cy="207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Blo</a:t>
              </a:r>
              <a:r>
                <a:rPr lang="en-US" sz="1200" dirty="0" err="1" smtClean="0">
                  <a:latin typeface="Times New Roman" pitchFamily="18" charset="0"/>
                </a:rPr>
                <a:t>cking</a:t>
              </a:r>
              <a:endParaRPr lang="cs-CZ" dirty="0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6659563" y="3284538"/>
              <a:ext cx="1082675" cy="206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Shielding</a:t>
              </a:r>
              <a:endParaRPr lang="cs-CZ" dirty="0"/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1074738" y="4022610"/>
              <a:ext cx="2816225" cy="1778114"/>
              <a:chOff x="1842" y="9451"/>
              <a:chExt cx="3744" cy="3622"/>
            </a:xfrm>
          </p:grpSpPr>
          <p:sp>
            <p:nvSpPr>
              <p:cNvPr id="3139" name="Rectangle 20"/>
              <p:cNvSpPr>
                <a:spLocks noChangeArrowheads="1"/>
              </p:cNvSpPr>
              <p:nvPr/>
            </p:nvSpPr>
            <p:spPr bwMode="auto">
              <a:xfrm>
                <a:off x="1842" y="11379"/>
                <a:ext cx="3542" cy="16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0" name="Text Box 21"/>
              <p:cNvSpPr txBox="1">
                <a:spLocks noChangeArrowheads="1"/>
              </p:cNvSpPr>
              <p:nvPr/>
            </p:nvSpPr>
            <p:spPr bwMode="auto">
              <a:xfrm>
                <a:off x="2808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DEM</a:t>
                </a:r>
                <a:endParaRPr lang="cs-CZ"/>
              </a:p>
            </p:txBody>
          </p:sp>
          <p:sp>
            <p:nvSpPr>
              <p:cNvPr id="3141" name="Text Box 22"/>
              <p:cNvSpPr txBox="1">
                <a:spLocks noChangeArrowheads="1"/>
              </p:cNvSpPr>
              <p:nvPr/>
            </p:nvSpPr>
            <p:spPr bwMode="auto">
              <a:xfrm>
                <a:off x="2808" y="1163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 err="1">
                    <a:latin typeface="Times New Roman" pitchFamily="18" charset="0"/>
                  </a:rPr>
                  <a:t>MOD</a:t>
                </a:r>
                <a:endParaRPr lang="cs-CZ" dirty="0"/>
              </a:p>
            </p:txBody>
          </p:sp>
          <p:sp>
            <p:nvSpPr>
              <p:cNvPr id="3142" name="Text Box 23"/>
              <p:cNvSpPr txBox="1">
                <a:spLocks noChangeArrowheads="1"/>
              </p:cNvSpPr>
              <p:nvPr/>
            </p:nvSpPr>
            <p:spPr bwMode="auto">
              <a:xfrm>
                <a:off x="3452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D/C</a:t>
                </a:r>
                <a:endParaRPr lang="cs-CZ"/>
              </a:p>
            </p:txBody>
          </p:sp>
          <p:sp>
            <p:nvSpPr>
              <p:cNvPr id="3143" name="Text Box 24"/>
              <p:cNvSpPr txBox="1">
                <a:spLocks noChangeArrowheads="1"/>
              </p:cNvSpPr>
              <p:nvPr/>
            </p:nvSpPr>
            <p:spPr bwMode="auto">
              <a:xfrm>
                <a:off x="3452" y="11638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U/C</a:t>
                </a:r>
                <a:endParaRPr lang="cs-CZ"/>
              </a:p>
            </p:txBody>
          </p:sp>
          <p:sp>
            <p:nvSpPr>
              <p:cNvPr id="3144" name="Text Box 25"/>
              <p:cNvSpPr txBox="1">
                <a:spLocks noChangeArrowheads="1"/>
              </p:cNvSpPr>
              <p:nvPr/>
            </p:nvSpPr>
            <p:spPr bwMode="auto">
              <a:xfrm>
                <a:off x="4740" y="12062"/>
                <a:ext cx="429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DIP</a:t>
                </a:r>
                <a:endParaRPr lang="cs-CZ"/>
              </a:p>
            </p:txBody>
          </p:sp>
          <p:sp>
            <p:nvSpPr>
              <p:cNvPr id="3145" name="Freeform 26"/>
              <p:cNvSpPr>
                <a:spLocks/>
              </p:cNvSpPr>
              <p:nvPr/>
            </p:nvSpPr>
            <p:spPr bwMode="auto">
              <a:xfrm>
                <a:off x="4632" y="11779"/>
                <a:ext cx="322" cy="283"/>
              </a:xfrm>
              <a:custGeom>
                <a:avLst/>
                <a:gdLst>
                  <a:gd name="T0" fmla="*/ 0 w 288"/>
                  <a:gd name="T1" fmla="*/ 0 h 288"/>
                  <a:gd name="T2" fmla="*/ 360 w 288"/>
                  <a:gd name="T3" fmla="*/ 0 h 288"/>
                  <a:gd name="T4" fmla="*/ 360 w 288"/>
                  <a:gd name="T5" fmla="*/ 278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0"/>
                    </a:moveTo>
                    <a:lnTo>
                      <a:pt x="288" y="0"/>
                    </a:lnTo>
                    <a:lnTo>
                      <a:pt x="288" y="28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6" name="Freeform 27"/>
              <p:cNvSpPr>
                <a:spLocks/>
              </p:cNvSpPr>
              <p:nvPr/>
            </p:nvSpPr>
            <p:spPr bwMode="auto">
              <a:xfrm>
                <a:off x="4632" y="12344"/>
                <a:ext cx="322" cy="282"/>
              </a:xfrm>
              <a:custGeom>
                <a:avLst/>
                <a:gdLst>
                  <a:gd name="T0" fmla="*/ 0 w 288"/>
                  <a:gd name="T1" fmla="*/ 276 h 288"/>
                  <a:gd name="T2" fmla="*/ 360 w 288"/>
                  <a:gd name="T3" fmla="*/ 276 h 288"/>
                  <a:gd name="T4" fmla="*/ 360 w 288"/>
                  <a:gd name="T5" fmla="*/ 0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7" name="Text Box 28"/>
              <p:cNvSpPr txBox="1">
                <a:spLocks noChangeArrowheads="1"/>
              </p:cNvSpPr>
              <p:nvPr/>
            </p:nvSpPr>
            <p:spPr bwMode="auto">
              <a:xfrm>
                <a:off x="4096" y="11638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>
                    <a:latin typeface="Times New Roman" pitchFamily="18" charset="0"/>
                  </a:rPr>
                  <a:t>HPA</a:t>
                </a:r>
                <a:endParaRPr lang="cs-CZ" dirty="0"/>
              </a:p>
            </p:txBody>
          </p:sp>
          <p:sp>
            <p:nvSpPr>
              <p:cNvPr id="3148" name="Text Box 29"/>
              <p:cNvSpPr txBox="1">
                <a:spLocks noChangeArrowheads="1"/>
              </p:cNvSpPr>
              <p:nvPr/>
            </p:nvSpPr>
            <p:spPr bwMode="auto">
              <a:xfrm>
                <a:off x="4096" y="12485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LNA</a:t>
                </a:r>
                <a:endParaRPr lang="cs-CZ"/>
              </a:p>
            </p:txBody>
          </p:sp>
          <p:sp>
            <p:nvSpPr>
              <p:cNvPr id="3149" name="Text Box 30"/>
              <p:cNvSpPr txBox="1">
                <a:spLocks noChangeArrowheads="1"/>
              </p:cNvSpPr>
              <p:nvPr/>
            </p:nvSpPr>
            <p:spPr bwMode="auto">
              <a:xfrm>
                <a:off x="1949" y="11638"/>
                <a:ext cx="751" cy="11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Times New Roman" pitchFamily="18" charset="0"/>
                  </a:rPr>
                  <a:t>Acoustic</a:t>
                </a:r>
                <a:endParaRPr lang="sk-SK" sz="1200" dirty="0">
                  <a:latin typeface="Times New Roman" pitchFamily="18" charset="0"/>
                </a:endParaRPr>
              </a:p>
              <a:p>
                <a:pPr algn="ctr" eaLnBrk="1" hangingPunct="1"/>
                <a:r>
                  <a:rPr lang="sk-SK" sz="1200" dirty="0" smtClean="0">
                    <a:latin typeface="Times New Roman" pitchFamily="18" charset="0"/>
                  </a:rPr>
                  <a:t>d</a:t>
                </a:r>
                <a:r>
                  <a:rPr lang="en-US" sz="1200" dirty="0" smtClean="0">
                    <a:latin typeface="Times New Roman" pitchFamily="18" charset="0"/>
                  </a:rPr>
                  <a:t>a</a:t>
                </a:r>
                <a:r>
                  <a:rPr lang="sk-SK" sz="1200" dirty="0" smtClean="0">
                    <a:latin typeface="Times New Roman" pitchFamily="18" charset="0"/>
                  </a:rPr>
                  <a:t>ta</a:t>
                </a:r>
                <a:endParaRPr lang="cs-CZ" dirty="0"/>
              </a:p>
            </p:txBody>
          </p:sp>
          <p:sp>
            <p:nvSpPr>
              <p:cNvPr id="3150" name="Line 31"/>
              <p:cNvSpPr>
                <a:spLocks noChangeShapeType="1"/>
              </p:cNvSpPr>
              <p:nvPr/>
            </p:nvSpPr>
            <p:spPr bwMode="auto">
              <a:xfrm>
                <a:off x="2700" y="11779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1" name="Line 32"/>
              <p:cNvSpPr>
                <a:spLocks noChangeShapeType="1"/>
              </p:cNvSpPr>
              <p:nvPr/>
            </p:nvSpPr>
            <p:spPr bwMode="auto">
              <a:xfrm>
                <a:off x="2700" y="12626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2" name="Line 33"/>
              <p:cNvSpPr>
                <a:spLocks noChangeShapeType="1"/>
              </p:cNvSpPr>
              <p:nvPr/>
            </p:nvSpPr>
            <p:spPr bwMode="auto">
              <a:xfrm>
                <a:off x="3345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3" name="Line 34"/>
              <p:cNvSpPr>
                <a:spLocks noChangeShapeType="1"/>
              </p:cNvSpPr>
              <p:nvPr/>
            </p:nvSpPr>
            <p:spPr bwMode="auto">
              <a:xfrm>
                <a:off x="3345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4" name="Line 35"/>
              <p:cNvSpPr>
                <a:spLocks noChangeShapeType="1"/>
              </p:cNvSpPr>
              <p:nvPr/>
            </p:nvSpPr>
            <p:spPr bwMode="auto">
              <a:xfrm>
                <a:off x="3989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5" name="Line 36"/>
              <p:cNvSpPr>
                <a:spLocks noChangeShapeType="1"/>
              </p:cNvSpPr>
              <p:nvPr/>
            </p:nvSpPr>
            <p:spPr bwMode="auto">
              <a:xfrm>
                <a:off x="3989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6" name="Freeform 37"/>
              <p:cNvSpPr>
                <a:spLocks/>
              </p:cNvSpPr>
              <p:nvPr/>
            </p:nvSpPr>
            <p:spPr bwMode="auto">
              <a:xfrm>
                <a:off x="5169" y="10580"/>
                <a:ext cx="108" cy="1693"/>
              </a:xfrm>
              <a:custGeom>
                <a:avLst/>
                <a:gdLst>
                  <a:gd name="T0" fmla="*/ 0 w 144"/>
                  <a:gd name="T1" fmla="*/ 2844 h 1008"/>
                  <a:gd name="T2" fmla="*/ 81 w 144"/>
                  <a:gd name="T3" fmla="*/ 2844 h 1008"/>
                  <a:gd name="T4" fmla="*/ 81 w 144"/>
                  <a:gd name="T5" fmla="*/ 0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008">
                    <a:moveTo>
                      <a:pt x="0" y="1008"/>
                    </a:moveTo>
                    <a:lnTo>
                      <a:pt x="144" y="1008"/>
                    </a:lnTo>
                    <a:lnTo>
                      <a:pt x="144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aphicFrame>
            <p:nvGraphicFramePr>
              <p:cNvPr id="3157" name="Object 38"/>
              <p:cNvGraphicFramePr>
                <a:graphicFrameLocks noChangeAspect="1"/>
              </p:cNvGraphicFramePr>
              <p:nvPr/>
            </p:nvGraphicFramePr>
            <p:xfrm>
              <a:off x="4631" y="9451"/>
              <a:ext cx="955" cy="1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17" r:id="rId14" imgW="840334" imgH="859536" progId="">
                      <p:embed/>
                    </p:oleObj>
                  </mc:Choice>
                  <mc:Fallback>
                    <p:oleObj r:id="rId14" imgW="840334" imgH="85953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grayscl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1" y="9451"/>
                            <a:ext cx="955" cy="1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92" name="Line 40"/>
            <p:cNvSpPr>
              <a:spLocks noChangeShapeType="1"/>
            </p:cNvSpPr>
            <p:nvPr/>
          </p:nvSpPr>
          <p:spPr bwMode="auto">
            <a:xfrm flipV="1">
              <a:off x="6700838" y="5165725"/>
              <a:ext cx="0" cy="1023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3" name="Text Box 41"/>
            <p:cNvSpPr txBox="1">
              <a:spLocks noChangeArrowheads="1"/>
            </p:cNvSpPr>
            <p:nvPr/>
          </p:nvSpPr>
          <p:spPr bwMode="auto">
            <a:xfrm>
              <a:off x="5137964" y="4940300"/>
              <a:ext cx="1620839" cy="22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Multipath propagation and </a:t>
              </a:r>
              <a:r>
                <a:rPr lang="sk-SK" sz="1200" dirty="0" err="1" smtClean="0">
                  <a:latin typeface="Times New Roman" pitchFamily="18" charset="0"/>
                </a:rPr>
                <a:t>fading</a:t>
              </a:r>
              <a:r>
                <a:rPr lang="en-US" sz="1200" dirty="0" smtClean="0">
                  <a:latin typeface="Times New Roman" pitchFamily="18" charset="0"/>
                </a:rPr>
                <a:t> (because of reflections)</a:t>
              </a:r>
              <a:endParaRPr lang="cs-CZ" sz="1200" dirty="0"/>
            </a:p>
          </p:txBody>
        </p:sp>
        <p:sp>
          <p:nvSpPr>
            <p:cNvPr id="3094" name="Text Box 42"/>
            <p:cNvSpPr txBox="1">
              <a:spLocks noChangeArrowheads="1"/>
            </p:cNvSpPr>
            <p:nvPr/>
          </p:nvSpPr>
          <p:spPr bwMode="auto">
            <a:xfrm>
              <a:off x="1720850" y="6257925"/>
              <a:ext cx="1695100" cy="211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Terrestrial exchange</a:t>
              </a:r>
              <a:endParaRPr lang="cs-CZ" sz="1200" dirty="0"/>
            </a:p>
          </p:txBody>
        </p:sp>
        <p:sp>
          <p:nvSpPr>
            <p:cNvPr id="3096" name="Text Box 44"/>
            <p:cNvSpPr txBox="1">
              <a:spLocks noChangeArrowheads="1"/>
            </p:cNvSpPr>
            <p:nvPr/>
          </p:nvSpPr>
          <p:spPr bwMode="auto">
            <a:xfrm>
              <a:off x="6599238" y="6257925"/>
              <a:ext cx="114300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smtClean="0">
                  <a:latin typeface="Times New Roman" pitchFamily="18" charset="0"/>
                </a:rPr>
                <a:t>Mobil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r>
                <a:rPr lang="sk-SK" sz="1200" dirty="0" smtClean="0">
                  <a:latin typeface="Times New Roman" pitchFamily="18" charset="0"/>
                </a:rPr>
                <a:t> </a:t>
              </a:r>
              <a:r>
                <a:rPr lang="en-US" sz="1200" dirty="0" smtClean="0">
                  <a:latin typeface="Times New Roman" pitchFamily="18" charset="0"/>
                </a:rPr>
                <a:t>terrestrial</a:t>
              </a:r>
              <a:r>
                <a:rPr lang="sk-SK" sz="1200" dirty="0" smtClean="0">
                  <a:latin typeface="Times New Roman" pitchFamily="18" charset="0"/>
                </a:rPr>
                <a:t> sta</a:t>
              </a:r>
              <a:r>
                <a:rPr lang="en-US" sz="1200" dirty="0" err="1" smtClean="0">
                  <a:latin typeface="Times New Roman" pitchFamily="18" charset="0"/>
                </a:rPr>
                <a:t>tion</a:t>
              </a:r>
              <a:endParaRPr lang="cs-CZ" sz="1200" dirty="0"/>
            </a:p>
          </p:txBody>
        </p:sp>
        <p:sp>
          <p:nvSpPr>
            <p:cNvPr id="3097" name="Oval 45"/>
            <p:cNvSpPr>
              <a:spLocks noChangeArrowheads="1"/>
            </p:cNvSpPr>
            <p:nvPr/>
          </p:nvSpPr>
          <p:spPr bwMode="auto">
            <a:xfrm>
              <a:off x="900113" y="239713"/>
              <a:ext cx="287337" cy="2111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098" name="Rectangle 46"/>
            <p:cNvSpPr>
              <a:spLocks noChangeArrowheads="1"/>
            </p:cNvSpPr>
            <p:nvPr/>
          </p:nvSpPr>
          <p:spPr bwMode="auto">
            <a:xfrm>
              <a:off x="900113" y="239713"/>
              <a:ext cx="141287" cy="227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9" name="Rectangle 47"/>
            <p:cNvSpPr>
              <a:spLocks noChangeArrowheads="1"/>
            </p:cNvSpPr>
            <p:nvPr/>
          </p:nvSpPr>
          <p:spPr bwMode="auto">
            <a:xfrm>
              <a:off x="1273175" y="6350"/>
              <a:ext cx="2473325" cy="830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100" name="Text Box 48"/>
            <p:cNvSpPr txBox="1">
              <a:spLocks noChangeArrowheads="1"/>
            </p:cNvSpPr>
            <p:nvPr/>
          </p:nvSpPr>
          <p:spPr bwMode="auto">
            <a:xfrm>
              <a:off x="1331913" y="282575"/>
              <a:ext cx="330200" cy="266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36000" rIns="0" bIns="36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01" name="Text Box 49"/>
            <p:cNvSpPr txBox="1">
              <a:spLocks noChangeArrowheads="1"/>
            </p:cNvSpPr>
            <p:nvPr/>
          </p:nvSpPr>
          <p:spPr bwMode="auto">
            <a:xfrm>
              <a:off x="1660525" y="488950"/>
              <a:ext cx="387350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2" name="Text Box 50"/>
            <p:cNvSpPr txBox="1">
              <a:spLocks noChangeArrowheads="1"/>
            </p:cNvSpPr>
            <p:nvPr/>
          </p:nvSpPr>
          <p:spPr bwMode="auto">
            <a:xfrm>
              <a:off x="1660525" y="50800"/>
              <a:ext cx="387350" cy="209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3" name="Freeform 51"/>
            <p:cNvSpPr>
              <a:spLocks/>
            </p:cNvSpPr>
            <p:nvPr/>
          </p:nvSpPr>
          <p:spPr bwMode="auto">
            <a:xfrm>
              <a:off x="1504950" y="422275"/>
              <a:ext cx="155575" cy="138113"/>
            </a:xfrm>
            <a:custGeom>
              <a:avLst/>
              <a:gdLst>
                <a:gd name="T0" fmla="*/ 0 w 288"/>
                <a:gd name="T1" fmla="*/ 0 h 288"/>
                <a:gd name="T2" fmla="*/ 0 w 288"/>
                <a:gd name="T3" fmla="*/ 66233336 h 288"/>
                <a:gd name="T4" fmla="*/ 84040211 w 288"/>
                <a:gd name="T5" fmla="*/ 66233336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4" name="Freeform 52"/>
            <p:cNvSpPr>
              <a:spLocks/>
            </p:cNvSpPr>
            <p:nvPr/>
          </p:nvSpPr>
          <p:spPr bwMode="auto">
            <a:xfrm>
              <a:off x="1504950" y="144463"/>
              <a:ext cx="155575" cy="138112"/>
            </a:xfrm>
            <a:custGeom>
              <a:avLst/>
              <a:gdLst>
                <a:gd name="T0" fmla="*/ 0 w 288"/>
                <a:gd name="T1" fmla="*/ 66232377 h 288"/>
                <a:gd name="T2" fmla="*/ 0 w 288"/>
                <a:gd name="T3" fmla="*/ 0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5" name="Line 53"/>
            <p:cNvSpPr>
              <a:spLocks noChangeShapeType="1"/>
            </p:cNvSpPr>
            <p:nvPr/>
          </p:nvSpPr>
          <p:spPr bwMode="auto">
            <a:xfrm>
              <a:off x="20478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6" name="Line 54"/>
            <p:cNvSpPr>
              <a:spLocks noChangeShapeType="1"/>
            </p:cNvSpPr>
            <p:nvPr/>
          </p:nvSpPr>
          <p:spPr bwMode="auto">
            <a:xfrm>
              <a:off x="20478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7" name="Text Box 55"/>
            <p:cNvSpPr txBox="1">
              <a:spLocks noChangeArrowheads="1"/>
            </p:cNvSpPr>
            <p:nvPr/>
          </p:nvSpPr>
          <p:spPr bwMode="auto">
            <a:xfrm>
              <a:off x="2974975" y="488950"/>
              <a:ext cx="385763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8" name="Text Box 56"/>
            <p:cNvSpPr txBox="1">
              <a:spLocks noChangeArrowheads="1"/>
            </p:cNvSpPr>
            <p:nvPr/>
          </p:nvSpPr>
          <p:spPr bwMode="auto">
            <a:xfrm>
              <a:off x="2974975" y="74613"/>
              <a:ext cx="385763" cy="258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9" name="Line 57"/>
            <p:cNvSpPr>
              <a:spLocks noChangeShapeType="1"/>
            </p:cNvSpPr>
            <p:nvPr/>
          </p:nvSpPr>
          <p:spPr bwMode="auto">
            <a:xfrm>
              <a:off x="28987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0" name="Line 58"/>
            <p:cNvSpPr>
              <a:spLocks noChangeShapeType="1"/>
            </p:cNvSpPr>
            <p:nvPr/>
          </p:nvSpPr>
          <p:spPr bwMode="auto">
            <a:xfrm>
              <a:off x="28987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1" name="Text Box 59"/>
            <p:cNvSpPr txBox="1">
              <a:spLocks noChangeArrowheads="1"/>
            </p:cNvSpPr>
            <p:nvPr/>
          </p:nvSpPr>
          <p:spPr bwMode="auto">
            <a:xfrm>
              <a:off x="3348038" y="260350"/>
              <a:ext cx="287337" cy="215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12" name="Freeform 60"/>
            <p:cNvSpPr>
              <a:spLocks/>
            </p:cNvSpPr>
            <p:nvPr/>
          </p:nvSpPr>
          <p:spPr bwMode="auto">
            <a:xfrm>
              <a:off x="3360738" y="144463"/>
              <a:ext cx="155575" cy="138112"/>
            </a:xfrm>
            <a:custGeom>
              <a:avLst/>
              <a:gdLst>
                <a:gd name="T0" fmla="*/ 0 w 288"/>
                <a:gd name="T1" fmla="*/ 0 h 288"/>
                <a:gd name="T2" fmla="*/ 84040211 w 288"/>
                <a:gd name="T3" fmla="*/ 0 h 288"/>
                <a:gd name="T4" fmla="*/ 84040211 w 288"/>
                <a:gd name="T5" fmla="*/ 66232377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3" name="Freeform 61"/>
            <p:cNvSpPr>
              <a:spLocks/>
            </p:cNvSpPr>
            <p:nvPr/>
          </p:nvSpPr>
          <p:spPr bwMode="auto">
            <a:xfrm>
              <a:off x="3360738" y="422275"/>
              <a:ext cx="155575" cy="138113"/>
            </a:xfrm>
            <a:custGeom>
              <a:avLst/>
              <a:gdLst>
                <a:gd name="T0" fmla="*/ 0 w 288"/>
                <a:gd name="T1" fmla="*/ 66233336 h 288"/>
                <a:gd name="T2" fmla="*/ 84040211 w 288"/>
                <a:gd name="T3" fmla="*/ 66233336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4" name="Line 62"/>
            <p:cNvSpPr>
              <a:spLocks noChangeShapeType="1"/>
            </p:cNvSpPr>
            <p:nvPr/>
          </p:nvSpPr>
          <p:spPr bwMode="auto">
            <a:xfrm>
              <a:off x="1196975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5" name="Line 63"/>
            <p:cNvSpPr>
              <a:spLocks noChangeShapeType="1"/>
            </p:cNvSpPr>
            <p:nvPr/>
          </p:nvSpPr>
          <p:spPr bwMode="auto">
            <a:xfrm>
              <a:off x="3670300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6" name="Text Box 64"/>
            <p:cNvSpPr txBox="1">
              <a:spLocks noChangeArrowheads="1"/>
            </p:cNvSpPr>
            <p:nvPr/>
          </p:nvSpPr>
          <p:spPr bwMode="auto">
            <a:xfrm>
              <a:off x="1998663" y="650875"/>
              <a:ext cx="917575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000" dirty="0">
                  <a:latin typeface="Times New Roman" pitchFamily="18" charset="0"/>
                </a:rPr>
                <a:t>   </a:t>
              </a:r>
              <a:r>
                <a:rPr lang="cs-CZ" sz="1000" dirty="0" err="1" smtClean="0">
                  <a:latin typeface="Times New Roman" pitchFamily="18" charset="0"/>
                </a:rPr>
                <a:t>Transpond</a:t>
              </a:r>
              <a:r>
                <a:rPr lang="en-US" sz="1000" dirty="0" smtClean="0">
                  <a:latin typeface="Times New Roman" pitchFamily="18" charset="0"/>
                </a:rPr>
                <a:t>e</a:t>
              </a:r>
              <a:r>
                <a:rPr lang="cs-CZ" sz="1000" dirty="0" smtClean="0">
                  <a:latin typeface="Times New Roman" pitchFamily="18" charset="0"/>
                </a:rPr>
                <a:t>r</a:t>
              </a:r>
              <a:endParaRPr lang="cs-CZ" sz="1000" dirty="0"/>
            </a:p>
          </p:txBody>
        </p:sp>
        <p:sp>
          <p:nvSpPr>
            <p:cNvPr id="3117" name="Text Box 65"/>
            <p:cNvSpPr txBox="1">
              <a:spLocks noChangeArrowheads="1"/>
            </p:cNvSpPr>
            <p:nvPr/>
          </p:nvSpPr>
          <p:spPr bwMode="auto">
            <a:xfrm>
              <a:off x="2124075" y="74613"/>
              <a:ext cx="774700" cy="554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sz="1000" dirty="0">
                <a:latin typeface="Times New Roman" pitchFamily="18" charset="0"/>
              </a:endParaRPr>
            </a:p>
            <a:p>
              <a:pPr algn="ctr" eaLnBrk="1" hangingPunct="1"/>
              <a:r>
                <a:rPr lang="sk-SK" sz="1000" dirty="0" err="1" smtClean="0">
                  <a:latin typeface="Times New Roman" pitchFamily="18" charset="0"/>
                </a:rPr>
                <a:t>Fre</a:t>
              </a:r>
              <a:r>
                <a:rPr lang="en-US" sz="1000" dirty="0" err="1" smtClean="0">
                  <a:latin typeface="Times New Roman" pitchFamily="18" charset="0"/>
                </a:rPr>
                <a:t>quency</a:t>
              </a:r>
              <a:r>
                <a:rPr lang="en-US" sz="1000" dirty="0" smtClean="0">
                  <a:latin typeface="Times New Roman" pitchFamily="18" charset="0"/>
                </a:rPr>
                <a:t> convertor</a:t>
              </a:r>
              <a:endParaRPr lang="cs-CZ" sz="1000" dirty="0"/>
            </a:p>
          </p:txBody>
        </p:sp>
        <p:grpSp>
          <p:nvGrpSpPr>
            <p:cNvPr id="3118" name="Group 66"/>
            <p:cNvGrpSpPr>
              <a:grpSpLocks/>
            </p:cNvGrpSpPr>
            <p:nvPr/>
          </p:nvGrpSpPr>
          <p:grpSpPr bwMode="auto">
            <a:xfrm rot="10800000">
              <a:off x="3824288" y="231775"/>
              <a:ext cx="379412" cy="227013"/>
              <a:chOff x="2070" y="3492"/>
              <a:chExt cx="705" cy="463"/>
            </a:xfrm>
          </p:grpSpPr>
          <p:sp>
            <p:nvSpPr>
              <p:cNvPr id="3137" name="Oval 67"/>
              <p:cNvSpPr>
                <a:spLocks noChangeArrowheads="1"/>
              </p:cNvSpPr>
              <p:nvPr/>
            </p:nvSpPr>
            <p:spPr bwMode="auto">
              <a:xfrm>
                <a:off x="2355" y="3492"/>
                <a:ext cx="420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8" name="Rectangle 68"/>
              <p:cNvSpPr>
                <a:spLocks noChangeArrowheads="1"/>
              </p:cNvSpPr>
              <p:nvPr/>
            </p:nvSpPr>
            <p:spPr bwMode="auto">
              <a:xfrm>
                <a:off x="2070" y="3492"/>
                <a:ext cx="492" cy="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3119" name="Text Box 69"/>
            <p:cNvSpPr txBox="1">
              <a:spLocks noChangeArrowheads="1"/>
            </p:cNvSpPr>
            <p:nvPr/>
          </p:nvSpPr>
          <p:spPr bwMode="auto">
            <a:xfrm>
              <a:off x="2460621" y="4221088"/>
              <a:ext cx="569913" cy="106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na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0" name="Line 70"/>
            <p:cNvSpPr>
              <a:spLocks noChangeShapeType="1"/>
            </p:cNvSpPr>
            <p:nvPr/>
          </p:nvSpPr>
          <p:spPr bwMode="auto">
            <a:xfrm>
              <a:off x="1101725" y="6186488"/>
              <a:ext cx="27066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1" name="Line 71"/>
            <p:cNvSpPr>
              <a:spLocks noChangeShapeType="1"/>
            </p:cNvSpPr>
            <p:nvPr/>
          </p:nvSpPr>
          <p:spPr bwMode="auto">
            <a:xfrm flipV="1">
              <a:off x="3808413" y="4705350"/>
              <a:ext cx="0" cy="1481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2" name="Line 72"/>
            <p:cNvSpPr>
              <a:spLocks noChangeShapeType="1"/>
            </p:cNvSpPr>
            <p:nvPr/>
          </p:nvSpPr>
          <p:spPr bwMode="auto">
            <a:xfrm flipV="1">
              <a:off x="4462463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3" name="Line 73"/>
            <p:cNvSpPr>
              <a:spLocks noChangeShapeType="1"/>
            </p:cNvSpPr>
            <p:nvPr/>
          </p:nvSpPr>
          <p:spPr bwMode="auto">
            <a:xfrm flipH="1" flipV="1">
              <a:off x="4005263" y="352425"/>
              <a:ext cx="4286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3124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2381442"/>
                </p:ext>
              </p:extLst>
            </p:nvPr>
          </p:nvGraphicFramePr>
          <p:xfrm>
            <a:off x="5191125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8" r:id="rId16" imgW="2332038" imgH="3527425" progId="">
                    <p:embed/>
                  </p:oleObj>
                </mc:Choice>
                <mc:Fallback>
                  <p:oleObj r:id="rId16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1125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5" name="Line 75"/>
            <p:cNvSpPr>
              <a:spLocks noChangeShapeType="1"/>
            </p:cNvSpPr>
            <p:nvPr/>
          </p:nvSpPr>
          <p:spPr bwMode="auto">
            <a:xfrm>
              <a:off x="6443663" y="4652963"/>
              <a:ext cx="665162" cy="728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6" name="Text Box 76"/>
            <p:cNvSpPr txBox="1">
              <a:spLocks noChangeArrowheads="1"/>
            </p:cNvSpPr>
            <p:nvPr/>
          </p:nvSpPr>
          <p:spPr bwMode="auto">
            <a:xfrm>
              <a:off x="6759575" y="5511800"/>
              <a:ext cx="105886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enna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endParaRPr lang="cs-CZ" sz="12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G/T, </a:t>
              </a:r>
              <a:r>
                <a:rPr lang="cs-CZ" sz="1200" b="1" dirty="0" err="1">
                  <a:solidFill>
                    <a:srgbClr val="FF0000"/>
                  </a:solidFill>
                  <a:latin typeface="Times New Roman" pitchFamily="18" charset="0"/>
                </a:rPr>
                <a:t>EIRP</a:t>
              </a:r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, C/No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7" name="Line 77"/>
            <p:cNvSpPr>
              <a:spLocks noChangeShapeType="1"/>
            </p:cNvSpPr>
            <p:nvPr/>
          </p:nvSpPr>
          <p:spPr bwMode="auto">
            <a:xfrm flipV="1">
              <a:off x="5038725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8" name="Line 78"/>
            <p:cNvSpPr>
              <a:spLocks noChangeShapeType="1"/>
            </p:cNvSpPr>
            <p:nvPr/>
          </p:nvSpPr>
          <p:spPr bwMode="auto">
            <a:xfrm>
              <a:off x="3824288" y="6186488"/>
              <a:ext cx="638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9" name="Line 79"/>
            <p:cNvSpPr>
              <a:spLocks noChangeShapeType="1"/>
            </p:cNvSpPr>
            <p:nvPr/>
          </p:nvSpPr>
          <p:spPr bwMode="auto">
            <a:xfrm>
              <a:off x="4462463" y="6189663"/>
              <a:ext cx="576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0" name="Text Box 80"/>
            <p:cNvSpPr txBox="1">
              <a:spLocks noChangeArrowheads="1"/>
            </p:cNvSpPr>
            <p:nvPr/>
          </p:nvSpPr>
          <p:spPr bwMode="auto">
            <a:xfrm>
              <a:off x="3658534" y="6294438"/>
              <a:ext cx="805516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err="1" smtClean="0">
                  <a:latin typeface="Times New Roman" pitchFamily="18" charset="0"/>
                </a:rPr>
                <a:t>Propag</a:t>
              </a:r>
              <a:r>
                <a:rPr lang="en-US" sz="1200" dirty="0" err="1" smtClean="0">
                  <a:latin typeface="Times New Roman" pitchFamily="18" charset="0"/>
                </a:rPr>
                <a:t>ation</a:t>
              </a:r>
              <a:r>
                <a:rPr lang="en-US" sz="1200" dirty="0" smtClean="0">
                  <a:latin typeface="Times New Roman" pitchFamily="18" charset="0"/>
                </a:rPr>
                <a:t> path</a:t>
              </a:r>
              <a:endParaRPr lang="cs-CZ" sz="1200" dirty="0"/>
            </a:p>
          </p:txBody>
        </p:sp>
        <p:sp>
          <p:nvSpPr>
            <p:cNvPr id="3131" name="Text Box 81"/>
            <p:cNvSpPr txBox="1">
              <a:spLocks noChangeArrowheads="1"/>
            </p:cNvSpPr>
            <p:nvPr/>
          </p:nvSpPr>
          <p:spPr bwMode="auto">
            <a:xfrm>
              <a:off x="4541838" y="6297613"/>
              <a:ext cx="606226" cy="14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li</a:t>
              </a:r>
              <a:r>
                <a:rPr lang="cs-CZ" sz="1200" dirty="0" smtClean="0">
                  <a:latin typeface="Times New Roman" pitchFamily="18" charset="0"/>
                </a:rPr>
                <a:t>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graphicFrame>
          <p:nvGraphicFramePr>
            <p:cNvPr id="3132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9154083"/>
                </p:ext>
              </p:extLst>
            </p:nvPr>
          </p:nvGraphicFramePr>
          <p:xfrm>
            <a:off x="6084888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9" r:id="rId17" imgW="2332038" imgH="3527425" progId="">
                    <p:embed/>
                  </p:oleObj>
                </mc:Choice>
                <mc:Fallback>
                  <p:oleObj r:id="rId17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3" name="Line 83"/>
            <p:cNvSpPr>
              <a:spLocks noChangeShapeType="1"/>
            </p:cNvSpPr>
            <p:nvPr/>
          </p:nvSpPr>
          <p:spPr bwMode="auto">
            <a:xfrm>
              <a:off x="4787900" y="549275"/>
              <a:ext cx="1647825" cy="41036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4" name="Line 84"/>
            <p:cNvSpPr>
              <a:spLocks noChangeShapeType="1"/>
            </p:cNvSpPr>
            <p:nvPr/>
          </p:nvSpPr>
          <p:spPr bwMode="auto">
            <a:xfrm>
              <a:off x="4787900" y="620713"/>
              <a:ext cx="1008063" cy="388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5" name="Line 85"/>
            <p:cNvSpPr>
              <a:spLocks noChangeShapeType="1"/>
            </p:cNvSpPr>
            <p:nvPr/>
          </p:nvSpPr>
          <p:spPr bwMode="auto">
            <a:xfrm>
              <a:off x="5867400" y="4508500"/>
              <a:ext cx="1152525" cy="792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2382837" y="3387725"/>
              <a:ext cx="447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>
                  <a:solidFill>
                    <a:srgbClr val="FF0000"/>
                  </a:solidFill>
                </a:rPr>
                <a:t>!</a:t>
              </a:r>
            </a:p>
          </p:txBody>
        </p:sp>
        <p:cxnSp>
          <p:nvCxnSpPr>
            <p:cNvPr id="4" name="Rovná spojovacia šípka 3"/>
            <p:cNvCxnSpPr/>
            <p:nvPr/>
          </p:nvCxnSpPr>
          <p:spPr>
            <a:xfrm>
              <a:off x="2770190" y="3789040"/>
              <a:ext cx="430725" cy="2336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ovná spojovacia šípka 94"/>
            <p:cNvCxnSpPr/>
            <p:nvPr/>
          </p:nvCxnSpPr>
          <p:spPr>
            <a:xfrm flipV="1">
              <a:off x="4250943" y="450850"/>
              <a:ext cx="536957" cy="2689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5904778" y="1196975"/>
            <a:ext cx="988219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Times New Roman" pitchFamily="18" charset="0"/>
              </a:rPr>
              <a:t>Attenuation by precipitation</a:t>
            </a:r>
            <a:endParaRPr lang="cs-CZ" sz="1200" dirty="0"/>
          </a:p>
        </p:txBody>
      </p: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3808413" y="719770"/>
            <a:ext cx="569913" cy="10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Ant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</a:rPr>
              <a:t>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5478086" y="6144098"/>
            <a:ext cx="805516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k-SK" sz="1200" dirty="0" err="1" smtClean="0">
                <a:latin typeface="Times New Roman" pitchFamily="18" charset="0"/>
              </a:rPr>
              <a:t>Propag</a:t>
            </a:r>
            <a:r>
              <a:rPr lang="en-US" sz="1200" dirty="0" err="1" smtClean="0">
                <a:latin typeface="Times New Roman" pitchFamily="18" charset="0"/>
              </a:rPr>
              <a:t>ation</a:t>
            </a:r>
            <a:r>
              <a:rPr lang="en-US" sz="1200" dirty="0" smtClean="0">
                <a:latin typeface="Times New Roman" pitchFamily="18" charset="0"/>
              </a:rPr>
              <a:t> path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96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95288" y="1844675"/>
            <a:ext cx="3311525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838835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b="1" dirty="0" err="1"/>
              <a:t>EIRP</a:t>
            </a:r>
            <a:r>
              <a:rPr lang="sk-SK" b="1" dirty="0"/>
              <a:t> 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en-US" baseline="-25000" dirty="0"/>
              <a:t> [-]</a:t>
            </a:r>
            <a:r>
              <a:rPr lang="en-US" dirty="0"/>
              <a:t>     [W; W, -]</a:t>
            </a:r>
            <a:r>
              <a:rPr lang="sk-SK" dirty="0"/>
              <a:t>            </a:t>
            </a:r>
            <a:r>
              <a:rPr lang="sk-SK" dirty="0" err="1"/>
              <a:t>EIRP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(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/</a:t>
            </a:r>
            <a:r>
              <a:rPr lang="en-US" dirty="0"/>
              <a:t> </a:t>
            </a:r>
            <a:r>
              <a:rPr lang="el-GR" dirty="0"/>
              <a:t>Φ</a:t>
            </a:r>
            <a:r>
              <a:rPr lang="sk-SK" baseline="-25000" dirty="0"/>
              <a:t>i</a:t>
            </a:r>
            <a:r>
              <a:rPr lang="sk-SK" dirty="0"/>
              <a:t>) = ... = 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. 4</a:t>
            </a:r>
            <a:r>
              <a:rPr lang="el-GR" dirty="0"/>
              <a:t>π</a:t>
            </a:r>
            <a:r>
              <a:rPr lang="sk-SK" dirty="0"/>
              <a:t>R</a:t>
            </a:r>
            <a:r>
              <a:rPr lang="sk-SK" baseline="30000" dirty="0"/>
              <a:t>2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or, in </a:t>
            </a:r>
            <a:r>
              <a:rPr lang="en-US" dirty="0"/>
              <a:t>dB: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EIRP</a:t>
            </a:r>
            <a:r>
              <a:rPr lang="en-US" baseline="-25000" dirty="0"/>
              <a:t>[</a:t>
            </a:r>
            <a:r>
              <a:rPr lang="en-US" baseline="-25000" dirty="0" err="1"/>
              <a:t>dBW</a:t>
            </a:r>
            <a:r>
              <a:rPr lang="en-US" baseline="-25000" dirty="0"/>
              <a:t>]</a:t>
            </a:r>
            <a:r>
              <a:rPr lang="en-US" dirty="0"/>
              <a:t> = 10 log </a:t>
            </a:r>
            <a:r>
              <a:rPr lang="en-US" dirty="0" smtClean="0"/>
              <a:t>P</a:t>
            </a:r>
            <a:r>
              <a:rPr lang="sk-SK" baseline="-25000" dirty="0"/>
              <a:t>t</a:t>
            </a:r>
            <a:r>
              <a:rPr lang="en-US" baseline="-25000" dirty="0" smtClean="0"/>
              <a:t> </a:t>
            </a:r>
            <a:r>
              <a:rPr lang="en-US" baseline="-25000" dirty="0"/>
              <a:t>[W]</a:t>
            </a:r>
            <a:r>
              <a:rPr lang="en-US" dirty="0"/>
              <a:t> + </a:t>
            </a:r>
            <a:r>
              <a:rPr lang="en-US" dirty="0" smtClean="0"/>
              <a:t>G</a:t>
            </a:r>
            <a:r>
              <a:rPr lang="sk-SK" baseline="-25000" dirty="0"/>
              <a:t>t</a:t>
            </a:r>
            <a:r>
              <a:rPr lang="en-US" baseline="-25000" dirty="0" smtClean="0"/>
              <a:t> </a:t>
            </a:r>
            <a:r>
              <a:rPr lang="en-US" baseline="-25000" dirty="0"/>
              <a:t>[</a:t>
            </a:r>
            <a:r>
              <a:rPr lang="en-US" baseline="-25000" dirty="0" err="1"/>
              <a:t>dBi</a:t>
            </a:r>
            <a:r>
              <a:rPr lang="en-US" baseline="-25000" dirty="0"/>
              <a:t>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3644900"/>
            <a:ext cx="8208962" cy="10618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Example</a:t>
            </a:r>
            <a:r>
              <a:rPr lang="sk-SK" dirty="0" smtClean="0">
                <a:solidFill>
                  <a:schemeClr val="bg1"/>
                </a:solidFill>
              </a:rPr>
              <a:t>: </a:t>
            </a:r>
            <a:endParaRPr lang="sk-SK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If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EIRP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transmitter in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 err="1">
                <a:solidFill>
                  <a:schemeClr val="bg1"/>
                </a:solidFill>
              </a:rPr>
              <a:t>GEO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syst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is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48 </a:t>
            </a:r>
            <a:r>
              <a:rPr lang="sk-SK" dirty="0" err="1" smtClean="0">
                <a:solidFill>
                  <a:schemeClr val="bg1"/>
                </a:solidFill>
              </a:rPr>
              <a:t>dBW</a:t>
            </a:r>
            <a:r>
              <a:rPr lang="sk-SK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calculate the maximal 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PFD on the Earth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03350" y="3141663"/>
            <a:ext cx="374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16016" y="2565400"/>
            <a:ext cx="42835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… </a:t>
            </a:r>
            <a:r>
              <a:rPr lang="en-US" dirty="0" smtClean="0"/>
              <a:t>radiated power (of transmitter) [</a:t>
            </a:r>
            <a:r>
              <a:rPr lang="en-US" dirty="0"/>
              <a:t>W]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... </a:t>
            </a:r>
            <a:r>
              <a:rPr lang="en-US" dirty="0" smtClean="0"/>
              <a:t>gain of transmitting antenna</a:t>
            </a:r>
            <a:r>
              <a:rPr lang="sk-SK" dirty="0" smtClean="0"/>
              <a:t> (</a:t>
            </a:r>
            <a:r>
              <a:rPr lang="en-US" dirty="0" smtClean="0"/>
              <a:t>on the</a:t>
            </a:r>
            <a:r>
              <a:rPr lang="sk-SK" dirty="0" smtClean="0"/>
              <a:t> </a:t>
            </a:r>
            <a:r>
              <a:rPr lang="sk-SK" dirty="0" err="1"/>
              <a:t>sat</a:t>
            </a:r>
            <a:r>
              <a:rPr lang="sk-SK" dirty="0"/>
              <a:t>.)</a:t>
            </a:r>
            <a:endParaRPr lang="en-US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8280400" cy="707886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sz="2000" b="1" dirty="0" err="1"/>
              <a:t>EIRP</a:t>
            </a:r>
            <a:r>
              <a:rPr lang="sk-SK" sz="2000" dirty="0"/>
              <a:t> ... </a:t>
            </a:r>
            <a:r>
              <a:rPr lang="en-US" sz="2000" b="1" dirty="0"/>
              <a:t>Equivalent </a:t>
            </a:r>
            <a:r>
              <a:rPr lang="en-US" sz="2000" b="1" dirty="0" smtClean="0"/>
              <a:t>(Effective) Isotropic </a:t>
            </a:r>
            <a:r>
              <a:rPr lang="en-US" sz="2000" b="1" dirty="0"/>
              <a:t>Radiated Power </a:t>
            </a:r>
            <a:r>
              <a:rPr lang="en-US" sz="2000" b="1" dirty="0" smtClean="0"/>
              <a:t>of satellite transmitter</a:t>
            </a:r>
            <a:endParaRPr lang="en-US" sz="2000" dirty="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58888" y="5013325"/>
            <a:ext cx="554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-114 dBW/m</a:t>
            </a:r>
            <a:r>
              <a:rPr lang="sk-SK" sz="1600" baseline="30000" dirty="0"/>
              <a:t>2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51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424862" cy="88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b="1" dirty="0">
                <a:solidFill>
                  <a:srgbClr val="FF0000"/>
                </a:solidFill>
              </a:rPr>
              <a:t>C/N </a:t>
            </a:r>
            <a:r>
              <a:rPr lang="sk-SK" sz="2400" b="1" dirty="0" smtClean="0">
                <a:solidFill>
                  <a:srgbClr val="FF0000"/>
                </a:solidFill>
              </a:rPr>
              <a:t>–</a:t>
            </a:r>
            <a:r>
              <a:rPr lang="en-US" sz="2400" b="1" dirty="0" smtClean="0">
                <a:solidFill>
                  <a:srgbClr val="FF0000"/>
                </a:solidFill>
              </a:rPr>
              <a:t> signal to noise ratio, or quality of </a:t>
            </a:r>
            <a:r>
              <a:rPr lang="en-US" sz="2400" b="1" smtClean="0">
                <a:solidFill>
                  <a:srgbClr val="FF0000"/>
                </a:solidFill>
              </a:rPr>
              <a:t>receiving signals </a:t>
            </a:r>
            <a:r>
              <a:rPr lang="sk-SK" sz="2400" b="1" dirty="0" smtClean="0">
                <a:solidFill>
                  <a:srgbClr val="FF0000"/>
                </a:solidFill>
              </a:rPr>
              <a:t>  </a:t>
            </a:r>
            <a:endParaRPr lang="sk-SK" sz="24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dirty="0">
                <a:solidFill>
                  <a:srgbClr val="FF0000"/>
                </a:solidFill>
              </a:rPr>
              <a:t>(</a:t>
            </a:r>
            <a:r>
              <a:rPr lang="sk-SK" sz="2400" dirty="0" err="1">
                <a:solidFill>
                  <a:srgbClr val="FF0000"/>
                </a:solidFill>
              </a:rPr>
              <a:t>C-Carrier-nosná,t.j</a:t>
            </a:r>
            <a:r>
              <a:rPr lang="sk-SK" sz="2400" dirty="0">
                <a:solidFill>
                  <a:srgbClr val="FF0000"/>
                </a:solidFill>
              </a:rPr>
              <a:t>. nosná frekvencia signálu, </a:t>
            </a:r>
            <a:r>
              <a:rPr lang="sk-SK" sz="2400" dirty="0" err="1">
                <a:solidFill>
                  <a:srgbClr val="FF0000"/>
                </a:solidFill>
              </a:rPr>
              <a:t>N-Noise-šum</a:t>
            </a:r>
            <a:r>
              <a:rPr lang="sk-SK" sz="2400" dirty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- </a:t>
            </a:r>
            <a:r>
              <a:rPr lang="en-US" dirty="0" smtClean="0"/>
              <a:t>it is ratio of signal and noise at the input port of Earth station receiver (before, we designate it as power to noise ratio </a:t>
            </a:r>
            <a:r>
              <a:rPr lang="en-US" dirty="0" err="1" smtClean="0"/>
              <a:t>SNR</a:t>
            </a:r>
            <a:r>
              <a:rPr lang="sk-SK" dirty="0" smtClean="0"/>
              <a:t>  </a:t>
            </a:r>
            <a:r>
              <a:rPr lang="sk-SK" dirty="0" smtClean="0"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sk-SK" dirty="0" smtClean="0">
                <a:sym typeface="Wingdings" pitchFamily="2" charset="2"/>
              </a:rPr>
              <a:t>. 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8313" y="3357563"/>
          <a:ext cx="23987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Rovnica" r:id="rId3" imgW="1320227" imgH="393529" progId="Equation.3">
                  <p:embed/>
                </p:oleObj>
              </mc:Choice>
              <mc:Fallback>
                <p:oleObj name="Rovnica" r:id="rId3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2398712" cy="71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75037" y="3573463"/>
            <a:ext cx="4105275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 dirty="0"/>
              <a:t> </a:t>
            </a:r>
            <a:r>
              <a:rPr lang="fr-FR" sz="2000" dirty="0" smtClean="0"/>
              <a:t>(C</a:t>
            </a:r>
            <a:r>
              <a:rPr lang="el-GR" sz="2000" dirty="0" smtClean="0"/>
              <a:t>/Ν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[-]</a:t>
            </a:r>
            <a:r>
              <a:rPr lang="sk-SK" sz="2000" dirty="0"/>
              <a:t>= P</a:t>
            </a:r>
            <a:r>
              <a:rPr lang="en-US" sz="2000" baseline="-25000" dirty="0"/>
              <a:t>t [W]</a:t>
            </a:r>
            <a:r>
              <a:rPr lang="en-US" sz="2000" dirty="0"/>
              <a:t> .</a:t>
            </a:r>
            <a:r>
              <a:rPr lang="fr-FR" sz="2000" dirty="0"/>
              <a:t> </a:t>
            </a:r>
            <a:r>
              <a:rPr lang="fr-FR" sz="2000" dirty="0" err="1"/>
              <a:t>G</a:t>
            </a:r>
            <a:r>
              <a:rPr lang="fr-FR" sz="2000" baseline="-25000" dirty="0" err="1"/>
              <a:t>t</a:t>
            </a:r>
            <a:r>
              <a:rPr lang="fr-FR" sz="2000" dirty="0" err="1"/>
              <a:t>.G</a:t>
            </a:r>
            <a:r>
              <a:rPr lang="en-US" sz="2000" baseline="-25000" dirty="0"/>
              <a:t>r</a:t>
            </a:r>
            <a:r>
              <a:rPr lang="fr-FR" sz="2000" baseline="-25000" dirty="0"/>
              <a:t>.</a:t>
            </a:r>
            <a:r>
              <a:rPr lang="fr-FR" sz="2000" dirty="0"/>
              <a:t>.b   /  (</a:t>
            </a:r>
            <a:r>
              <a:rPr lang="fr-FR" sz="2000" dirty="0" err="1"/>
              <a:t>k.T.B</a:t>
            </a:r>
            <a:r>
              <a:rPr lang="fr-FR" sz="2000" dirty="0"/>
              <a:t>)</a:t>
            </a:r>
            <a:endParaRPr lang="cs-CZ" sz="2000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32138" y="4365625"/>
            <a:ext cx="5472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P</a:t>
            </a:r>
            <a:r>
              <a:rPr lang="en-US" baseline="-25000" dirty="0"/>
              <a:t>t</a:t>
            </a:r>
            <a:r>
              <a:rPr lang="en-US" dirty="0" smtClean="0"/>
              <a:t>...transmitter power</a:t>
            </a:r>
            <a:r>
              <a:rPr lang="sk-SK" dirty="0" smtClean="0"/>
              <a:t>, </a:t>
            </a:r>
            <a:r>
              <a:rPr lang="sk-SK" dirty="0"/>
              <a:t>G</a:t>
            </a:r>
            <a:r>
              <a:rPr lang="en-US" baseline="-25000" dirty="0"/>
              <a:t>t</a:t>
            </a:r>
            <a:r>
              <a:rPr lang="sk-SK" dirty="0"/>
              <a:t>,G</a:t>
            </a:r>
            <a:r>
              <a:rPr lang="en-US" baseline="-25000" dirty="0"/>
              <a:t>r</a:t>
            </a:r>
            <a:r>
              <a:rPr lang="sk-SK" dirty="0" smtClean="0"/>
              <a:t>...</a:t>
            </a:r>
            <a:r>
              <a:rPr lang="en-US" dirty="0" smtClean="0"/>
              <a:t>gains of either transmitting or receiving antenna</a:t>
            </a:r>
            <a:r>
              <a:rPr lang="sk-SK" dirty="0" smtClean="0"/>
              <a:t>, b-</a:t>
            </a:r>
            <a:r>
              <a:rPr lang="en-US" dirty="0" smtClean="0"/>
              <a:t> free space loss between  antennas </a:t>
            </a:r>
            <a:endParaRPr lang="cs-CZ" dirty="0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724525" y="3500438"/>
            <a:ext cx="28733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1863" y="3500438"/>
            <a:ext cx="2916237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740650" y="3141663"/>
            <a:ext cx="86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see</a:t>
            </a:r>
            <a:r>
              <a:rPr lang="sk-SK" dirty="0" smtClean="0"/>
              <a:t> </a:t>
            </a:r>
            <a:r>
              <a:rPr lang="en-US" dirty="0" smtClean="0"/>
              <a:t>next</a:t>
            </a:r>
            <a:endParaRPr lang="cs-CZ" dirty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bg2"/>
                </a:solidFill>
              </a:rPr>
              <a:t>next parameters of system</a:t>
            </a:r>
            <a:r>
              <a:rPr lang="sk-SK" dirty="0" smtClean="0">
                <a:solidFill>
                  <a:schemeClr val="bg2"/>
                </a:solidFill>
              </a:rPr>
              <a:t>: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95288" y="548680"/>
            <a:ext cx="820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signal  - Signal-to-Noise Ratio in Satellite Communication</a:t>
            </a:r>
            <a:endParaRPr lang="sk-SK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688" y="5301208"/>
            <a:ext cx="590465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000" dirty="0"/>
              <a:t> C</a:t>
            </a:r>
            <a:r>
              <a:rPr lang="el-GR" sz="2000" dirty="0"/>
              <a:t>/Ν</a:t>
            </a:r>
            <a:r>
              <a:rPr lang="en-US" sz="2000" baseline="-25000" dirty="0" smtClean="0"/>
              <a:t>[</a:t>
            </a:r>
            <a:r>
              <a:rPr lang="sk-SK" sz="2000" baseline="-25000" dirty="0" smtClean="0"/>
              <a:t>dB</a:t>
            </a:r>
            <a:r>
              <a:rPr lang="en-US" sz="2000" baseline="-25000" dirty="0" smtClean="0"/>
              <a:t>]</a:t>
            </a:r>
            <a:r>
              <a:rPr lang="sk-SK" sz="2000" dirty="0"/>
              <a:t>= P</a:t>
            </a:r>
            <a:r>
              <a:rPr lang="en-US" sz="2000" baseline="-25000" dirty="0"/>
              <a:t>t </a:t>
            </a:r>
            <a:r>
              <a:rPr lang="en-US" sz="2000" baseline="-25000" dirty="0" smtClean="0"/>
              <a:t>[</a:t>
            </a:r>
            <a:r>
              <a:rPr lang="sk-SK" sz="2000" baseline="-25000" dirty="0" err="1" smtClean="0"/>
              <a:t>dBW</a:t>
            </a:r>
            <a:r>
              <a:rPr lang="en-US" sz="2000" baseline="-25000" dirty="0" smtClean="0"/>
              <a:t>]</a:t>
            </a:r>
            <a:r>
              <a:rPr lang="en-US" sz="2000" dirty="0" smtClean="0"/>
              <a:t>+</a:t>
            </a:r>
            <a:r>
              <a:rPr lang="fr-FR" sz="2000" dirty="0" smtClean="0"/>
              <a:t>G</a:t>
            </a:r>
            <a:r>
              <a:rPr lang="fr-FR" sz="2000" baseline="-25000" dirty="0" smtClean="0"/>
              <a:t>t</a:t>
            </a:r>
            <a:r>
              <a:rPr lang="el-GR" sz="2000" baseline="-25000" dirty="0" smtClean="0"/>
              <a:t>[</a:t>
            </a:r>
            <a:r>
              <a:rPr lang="en-US" sz="2000" baseline="-25000" dirty="0" smtClean="0"/>
              <a:t>d</a:t>
            </a:r>
            <a:r>
              <a:rPr lang="el-GR" sz="2000" baseline="-25000" dirty="0" smtClean="0"/>
              <a:t>Β]</a:t>
            </a:r>
            <a:r>
              <a:rPr lang="en-US" sz="2000" dirty="0"/>
              <a:t>+</a:t>
            </a:r>
            <a:r>
              <a:rPr lang="fr-FR" sz="2000" dirty="0" smtClean="0"/>
              <a:t>G</a:t>
            </a:r>
            <a:r>
              <a:rPr lang="en-US" sz="2000" baseline="-25000" dirty="0" smtClean="0"/>
              <a:t>r[dB]</a:t>
            </a:r>
            <a:r>
              <a:rPr lang="en-US" sz="2000" dirty="0" smtClean="0"/>
              <a:t>+</a:t>
            </a:r>
            <a:r>
              <a:rPr lang="fr-FR" sz="2000" dirty="0" smtClean="0"/>
              <a:t>b</a:t>
            </a:r>
            <a:r>
              <a:rPr lang="fr-FR" sz="2000" baseline="-25000" dirty="0" smtClean="0"/>
              <a:t>[dB]</a:t>
            </a:r>
            <a:r>
              <a:rPr lang="fr-FR" sz="2000" dirty="0" smtClean="0"/>
              <a:t>-10logk-10logT-10logB</a:t>
            </a:r>
            <a:endParaRPr lang="cs-CZ" sz="2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1619672" y="4998463"/>
            <a:ext cx="79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r>
              <a:rPr lang="sk-SK" dirty="0" smtClean="0"/>
              <a:t> dB: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288" y="6237312"/>
            <a:ext cx="604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b="1" dirty="0" smtClean="0"/>
              <a:t>noise power density</a:t>
            </a:r>
            <a:r>
              <a:rPr lang="en-US" dirty="0" smtClean="0"/>
              <a:t>  N</a:t>
            </a:r>
            <a:r>
              <a:rPr lang="en-US" baseline="-25000" dirty="0" smtClean="0"/>
              <a:t>0</a:t>
            </a:r>
            <a:r>
              <a:rPr lang="en-US" dirty="0" smtClean="0"/>
              <a:t> in C/N is considered, we can write:  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78272"/>
              </p:ext>
            </p:extLst>
          </p:nvPr>
        </p:nvGraphicFramePr>
        <p:xfrm>
          <a:off x="6444208" y="6100513"/>
          <a:ext cx="2257202" cy="64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Rovnica" r:id="rId5" imgW="1562040" imgH="444240" progId="Equation.3">
                  <p:embed/>
                </p:oleObj>
              </mc:Choice>
              <mc:Fallback>
                <p:oleObj name="Rovnica" r:id="rId5" imgW="1562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6100513"/>
                        <a:ext cx="2257202" cy="64293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9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4213" y="765175"/>
          <a:ext cx="29114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3" imgW="1358900" imgH="469900" progId="Equation.3">
                  <p:embed/>
                </p:oleObj>
              </mc:Choice>
              <mc:Fallback>
                <p:oleObj name="Equation" r:id="rId3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29114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1052513"/>
            <a:ext cx="4572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/>
              <a:t>λ</a:t>
            </a:r>
            <a:r>
              <a:rPr lang="sk-SK"/>
              <a:t>...vln.dĺžka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R...vzdialenosť (napr. 36.10</a:t>
            </a:r>
            <a:r>
              <a:rPr lang="sk-SK" baseline="30000"/>
              <a:t>6 </a:t>
            </a:r>
            <a:r>
              <a:rPr lang="sk-SK"/>
              <a:t>m pre GEO)</a:t>
            </a:r>
            <a:endParaRPr lang="cs-C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6840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Príklad: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Vypočítať útlm pre systém GEO pri frekvencii 11 GHz.     </a:t>
            </a:r>
            <a:endParaRPr lang="cs-CZ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98563" y="3675063"/>
            <a:ext cx="2736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1600"/>
              <a:t>Výsledok: -206dB</a:t>
            </a:r>
            <a:endParaRPr lang="cs-CZ" sz="16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2565400"/>
            <a:ext cx="7956550" cy="1511300"/>
          </a:xfrm>
          <a:prstGeom prst="rect">
            <a:avLst/>
          </a:prstGeom>
          <a:noFill/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9138" y="333375"/>
            <a:ext cx="84248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b...útlm voľného priestoru od vysielacej antény ku prijímacej</a:t>
            </a:r>
            <a:r>
              <a:rPr lang="en-US"/>
              <a:t>:</a:t>
            </a:r>
            <a:endParaRPr lang="sk-SK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47638"/>
            <a:ext cx="7772400" cy="595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Now, link energy budget: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04825" y="1169988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82613" y="2266950"/>
            <a:ext cx="24590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 dirty="0" smtClean="0">
                <a:latin typeface="Times New Roman" pitchFamily="18" charset="0"/>
              </a:rPr>
              <a:t>Transmission:</a:t>
            </a:r>
            <a:endParaRPr lang="en-US" sz="1600" b="1" u="sng" dirty="0">
              <a:latin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</a:rPr>
              <a:t>+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power of </a:t>
            </a:r>
            <a:r>
              <a:rPr lang="sk-SK" sz="1600" dirty="0" err="1" smtClean="0">
                <a:latin typeface="Times New Roman" pitchFamily="18" charset="0"/>
              </a:rPr>
              <a:t>HPA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transmission loss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</a:rPr>
              <a:t>(cables and connectors)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Gain of antenna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30375" y="1651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EIRP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14400" y="1603375"/>
            <a:ext cx="760413" cy="6175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Tx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687513" y="2112963"/>
            <a:ext cx="4914900" cy="30765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09875" y="2955925"/>
            <a:ext cx="305826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loss of bearing of </a:t>
            </a:r>
            <a:r>
              <a:rPr lang="en-US" sz="1600" dirty="0" err="1" smtClean="0">
                <a:latin typeface="Times New Roman" pitchFamily="18" charset="0"/>
              </a:rPr>
              <a:t>Tx</a:t>
            </a:r>
            <a:r>
              <a:rPr lang="en-US" sz="1600" dirty="0" smtClean="0">
                <a:latin typeface="Times New Roman" pitchFamily="18" charset="0"/>
              </a:rPr>
              <a:t> antenna</a:t>
            </a:r>
            <a:r>
              <a:rPr lang="sk-SK" sz="1600" dirty="0" smtClean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- Loss in the free space 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sk-SK" sz="1600" dirty="0" err="1" smtClean="0">
                <a:latin typeface="Times New Roman" pitchFamily="18" charset="0"/>
              </a:rPr>
              <a:t>At</a:t>
            </a:r>
            <a:r>
              <a:rPr lang="en-US" sz="1600" dirty="0" smtClean="0">
                <a:latin typeface="Times New Roman" pitchFamily="18" charset="0"/>
              </a:rPr>
              <a:t>h</a:t>
            </a:r>
            <a:r>
              <a:rPr lang="sk-SK" sz="1600" dirty="0" err="1" smtClean="0">
                <a:latin typeface="Times New Roman" pitchFamily="18" charset="0"/>
              </a:rPr>
              <a:t>mos</a:t>
            </a:r>
            <a:r>
              <a:rPr lang="en-US" sz="1600" dirty="0" err="1" smtClean="0">
                <a:latin typeface="Times New Roman" pitchFamily="18" charset="0"/>
              </a:rPr>
              <a:t>pheric</a:t>
            </a:r>
            <a:r>
              <a:rPr lang="sk-SK" sz="1600" dirty="0" smtClean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loss (gases, clouds, precipitations)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- loss of bearing of </a:t>
            </a:r>
            <a:r>
              <a:rPr lang="en-US" sz="1600" dirty="0" err="1" smtClean="0">
                <a:latin typeface="Times New Roman" pitchFamily="18" charset="0"/>
              </a:rPr>
              <a:t>Tx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antenna</a:t>
            </a:r>
            <a:r>
              <a:rPr lang="sk-SK" sz="1600" dirty="0">
                <a:latin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27188" y="2078038"/>
            <a:ext cx="962025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962525" y="4178300"/>
            <a:ext cx="1614488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613525" y="5068888"/>
            <a:ext cx="760413" cy="6175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Rx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84875" y="3727450"/>
            <a:ext cx="28559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 dirty="0" smtClean="0">
                <a:latin typeface="Times New Roman" pitchFamily="18" charset="0"/>
              </a:rPr>
              <a:t>Receiving</a:t>
            </a:r>
            <a:endParaRPr lang="en-US" sz="1600" b="1" u="sng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gain of antenna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Receiving losses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</a:rPr>
              <a:t>(cables and connectors)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noise temperature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440613" y="5153025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1600" i="1" baseline="-25000">
                <a:solidFill>
                  <a:schemeClr val="accent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100638" y="1417638"/>
            <a:ext cx="3506787" cy="13192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sk-SK" sz="2000" dirty="0">
                <a:latin typeface="Times New Roman" pitchFamily="18" charset="0"/>
              </a:rPr>
              <a:t>všetky faktory sa započítajú </a:t>
            </a:r>
          </a:p>
          <a:p>
            <a:pPr algn="ctr" eaLnBrk="0" hangingPunct="0"/>
            <a:r>
              <a:rPr lang="sk-SK" sz="2000" dirty="0">
                <a:latin typeface="Times New Roman" pitchFamily="18" charset="0"/>
              </a:rPr>
              <a:t>ako prírastky (+)  alebo</a:t>
            </a:r>
          </a:p>
          <a:p>
            <a:pPr algn="ctr" eaLnBrk="0" hangingPunct="0"/>
            <a:r>
              <a:rPr lang="sk-SK" sz="2000" dirty="0">
                <a:latin typeface="Times New Roman" pitchFamily="18" charset="0"/>
              </a:rPr>
              <a:t> mínusy (-) v </a:t>
            </a:r>
            <a:r>
              <a:rPr lang="en-US" sz="2000" dirty="0">
                <a:latin typeface="Times New Roman" pitchFamily="18" charset="0"/>
              </a:rPr>
              <a:t>[dB]</a:t>
            </a:r>
            <a:endParaRPr lang="sk-SK" sz="2000" dirty="0">
              <a:latin typeface="Times New Roman" pitchFamily="18" charset="0"/>
            </a:endParaRPr>
          </a:p>
          <a:p>
            <a:pPr algn="ctr" eaLnBrk="0" hangingPunct="0"/>
            <a:r>
              <a:rPr lang="en-US" sz="2000" dirty="0">
                <a:latin typeface="Times New Roman" pitchFamily="18" charset="0"/>
              </a:rPr>
              <a:t>(vi</a:t>
            </a:r>
            <a:r>
              <a:rPr lang="sk-SK" sz="2000" dirty="0">
                <a:latin typeface="Times New Roman" pitchFamily="18" charset="0"/>
              </a:rPr>
              <a:t>ď obr. na 2. </a:t>
            </a:r>
            <a:r>
              <a:rPr lang="sk-SK" sz="2000" dirty="0" err="1">
                <a:latin typeface="Times New Roman" pitchFamily="18" charset="0"/>
              </a:rPr>
              <a:t>slide</a:t>
            </a:r>
            <a:r>
              <a:rPr lang="sk-SK" sz="2000" dirty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79388" y="5373688"/>
            <a:ext cx="163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source </a:t>
            </a:r>
            <a:r>
              <a:rPr lang="en-US" dirty="0"/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11804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Signal-to-Noise Ratio (C/N</a:t>
            </a:r>
            <a:r>
              <a:rPr lang="en-US" baseline="-25000" dirty="0" smtClean="0"/>
              <a:t>0</a:t>
            </a:r>
            <a:r>
              <a:rPr lang="en-US" dirty="0" smtClean="0"/>
              <a:t>) in total </a:t>
            </a:r>
            <a:r>
              <a:rPr lang="sk-SK" dirty="0" err="1" smtClean="0"/>
              <a:t>satel</a:t>
            </a:r>
            <a:r>
              <a:rPr lang="en-US" dirty="0" smtClean="0"/>
              <a:t>l</a:t>
            </a:r>
            <a:r>
              <a:rPr lang="sk-SK" dirty="0" err="1" smtClean="0"/>
              <a:t>it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en-US" dirty="0" smtClean="0"/>
              <a:t>link </a:t>
            </a:r>
            <a:r>
              <a:rPr lang="sk-SK" dirty="0" smtClean="0"/>
              <a:t>(</a:t>
            </a:r>
            <a:r>
              <a:rPr lang="sk-SK" dirty="0" err="1" smtClean="0"/>
              <a:t>up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67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809828"/>
              </p:ext>
            </p:extLst>
          </p:nvPr>
        </p:nvGraphicFramePr>
        <p:xfrm>
          <a:off x="2051720" y="980728"/>
          <a:ext cx="41354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Rovnica" r:id="rId3" imgW="1790640" imgH="482400" progId="Equation.3">
                  <p:embed/>
                </p:oleObj>
              </mc:Choice>
              <mc:Fallback>
                <p:oleObj name="Rovnica" r:id="rId3" imgW="1790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980728"/>
                        <a:ext cx="4135437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11560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communications </a:t>
            </a:r>
            <a:r>
              <a:rPr lang="sk-SK" dirty="0" err="1" smtClean="0"/>
              <a:t>up</a:t>
            </a:r>
            <a:r>
              <a:rPr lang="sk-SK" dirty="0" smtClean="0"/>
              <a:t>-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en-US" dirty="0" smtClean="0"/>
              <a:t> </a:t>
            </a:r>
            <a:r>
              <a:rPr lang="sk-SK" dirty="0" smtClean="0"/>
              <a:t>– </a:t>
            </a:r>
            <a:r>
              <a:rPr lang="en-US" dirty="0" smtClean="0"/>
              <a:t>the total Signal-to-Noise Ratio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8265"/>
              </p:ext>
            </p:extLst>
          </p:nvPr>
        </p:nvGraphicFramePr>
        <p:xfrm>
          <a:off x="3131840" y="3269456"/>
          <a:ext cx="48387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Rovnica" r:id="rId5" imgW="2095200" imgH="1066680" progId="Equation.3">
                  <p:embed/>
                </p:oleObj>
              </mc:Choice>
              <mc:Fallback>
                <p:oleObj name="Rovnica" r:id="rId5" imgW="209520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69456"/>
                        <a:ext cx="48387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600322" y="603293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depends on the </a:t>
            </a:r>
            <a:r>
              <a:rPr lang="en-US" dirty="0" err="1" smtClean="0"/>
              <a:t>worste</a:t>
            </a:r>
            <a:r>
              <a:rPr lang="en-US" dirty="0" smtClean="0"/>
              <a:t> quality in some partial section of link</a:t>
            </a:r>
            <a:r>
              <a:rPr lang="sk-SK" dirty="0" smtClean="0"/>
              <a:t> (</a:t>
            </a:r>
            <a:r>
              <a:rPr lang="en-US" dirty="0" smtClean="0"/>
              <a:t>the principle of the “weakest article of the chain”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11560" y="2204863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 ...</a:t>
            </a:r>
            <a:r>
              <a:rPr lang="sk-SK" dirty="0" err="1" smtClean="0"/>
              <a:t>total</a:t>
            </a:r>
            <a:r>
              <a:rPr lang="sk-SK" dirty="0" smtClean="0"/>
              <a:t> </a:t>
            </a:r>
          </a:p>
          <a:p>
            <a:r>
              <a:rPr lang="sk-SK" dirty="0" smtClean="0"/>
              <a:t>U ...</a:t>
            </a:r>
            <a:r>
              <a:rPr lang="sk-SK" dirty="0" err="1" smtClean="0"/>
              <a:t>uplink</a:t>
            </a:r>
            <a:endParaRPr lang="sk-SK" dirty="0" smtClean="0"/>
          </a:p>
          <a:p>
            <a:r>
              <a:rPr lang="sk-SK" dirty="0" smtClean="0"/>
              <a:t>D ...</a:t>
            </a:r>
            <a:r>
              <a:rPr lang="sk-SK" dirty="0" err="1" smtClean="0"/>
              <a:t>downlink</a:t>
            </a:r>
            <a:endParaRPr lang="sk-SK" dirty="0" smtClean="0"/>
          </a:p>
          <a:p>
            <a:r>
              <a:rPr lang="sk-SK" dirty="0" smtClean="0"/>
              <a:t>I</a:t>
            </a:r>
            <a:r>
              <a:rPr lang="sk-SK" baseline="-25000" dirty="0" smtClean="0"/>
              <a:t>0</a:t>
            </a:r>
            <a:r>
              <a:rPr lang="sk-SK" dirty="0" smtClean="0"/>
              <a:t> ...</a:t>
            </a:r>
            <a:r>
              <a:rPr lang="en-US" dirty="0" err="1" smtClean="0"/>
              <a:t>intereference</a:t>
            </a:r>
            <a:r>
              <a:rPr lang="en-US" dirty="0" smtClean="0"/>
              <a:t> noise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172400" y="35010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(***)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5944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476672"/>
            <a:ext cx="8878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calculation:</a:t>
            </a:r>
          </a:p>
          <a:p>
            <a:r>
              <a:rPr lang="en-US" dirty="0" smtClean="0"/>
              <a:t>Communication from Earth station to </a:t>
            </a:r>
            <a:r>
              <a:rPr lang="en-US" dirty="0" err="1" smtClean="0"/>
              <a:t>aeroplane</a:t>
            </a:r>
            <a:r>
              <a:rPr lang="en-US" dirty="0" smtClean="0"/>
              <a:t> station through satellite in the system </a:t>
            </a:r>
            <a:r>
              <a:rPr lang="sk-SK" dirty="0" err="1" smtClean="0"/>
              <a:t>ETS-V</a:t>
            </a:r>
            <a:r>
              <a:rPr lang="sk-SK" dirty="0"/>
              <a:t>.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en-US" dirty="0" smtClean="0"/>
              <a:t>the older </a:t>
            </a:r>
            <a:r>
              <a:rPr lang="sk-SK" dirty="0" smtClean="0"/>
              <a:t>experiment</a:t>
            </a:r>
            <a:r>
              <a:rPr lang="en-US" dirty="0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syst</a:t>
            </a:r>
            <a:r>
              <a:rPr lang="en-US" dirty="0" smtClean="0"/>
              <a:t>e</a:t>
            </a:r>
            <a:r>
              <a:rPr lang="sk-SK" dirty="0" smtClean="0"/>
              <a:t>m </a:t>
            </a:r>
            <a:r>
              <a:rPr lang="en-US" dirty="0" smtClean="0"/>
              <a:t>for communication</a:t>
            </a:r>
            <a:r>
              <a:rPr lang="en-US" dirty="0"/>
              <a:t> </a:t>
            </a:r>
            <a:r>
              <a:rPr lang="en-US" dirty="0" smtClean="0"/>
              <a:t>ground</a:t>
            </a:r>
            <a:r>
              <a:rPr lang="sk-SK" dirty="0" smtClean="0"/>
              <a:t>-</a:t>
            </a:r>
            <a:r>
              <a:rPr lang="en-US" dirty="0" smtClean="0"/>
              <a:t>aircraft via satellite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134076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</a:t>
            </a:r>
            <a:r>
              <a:rPr lang="sk-SK" sz="1400" dirty="0" smtClean="0"/>
              <a:t>: </a:t>
            </a:r>
            <a:r>
              <a:rPr lang="sk-SK" sz="1400" dirty="0" err="1" smtClean="0"/>
              <a:t>GES</a:t>
            </a:r>
            <a:r>
              <a:rPr lang="sk-SK" sz="1400" dirty="0" smtClean="0"/>
              <a:t> ... gate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, </a:t>
            </a:r>
            <a:r>
              <a:rPr lang="sk-SK" sz="1400" dirty="0" err="1" smtClean="0"/>
              <a:t>AES</a:t>
            </a:r>
            <a:r>
              <a:rPr lang="sk-SK" sz="1400" dirty="0" smtClean="0"/>
              <a:t> ... </a:t>
            </a:r>
            <a:r>
              <a:rPr lang="sk-SK" sz="1400" dirty="0" err="1" smtClean="0"/>
              <a:t>aircraft</a:t>
            </a:r>
            <a:r>
              <a:rPr lang="sk-SK" sz="1400" dirty="0" smtClean="0"/>
              <a:t>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58090" y="1590467"/>
            <a:ext cx="79208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sk-SK"/>
            </a:defPPr>
            <a:lvl1pPr>
              <a:defRPr sz="1600"/>
            </a:lvl1pPr>
          </a:lstStyle>
          <a:p>
            <a:r>
              <a:rPr lang="en-US" dirty="0" smtClean="0"/>
              <a:t>From</a:t>
            </a:r>
            <a:r>
              <a:rPr lang="sk-SK" dirty="0" smtClean="0"/>
              <a:t> 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 err="1" smtClean="0"/>
              <a:t>satel</a:t>
            </a:r>
            <a:r>
              <a:rPr lang="en-US" dirty="0" smtClean="0"/>
              <a:t>l</a:t>
            </a:r>
            <a:r>
              <a:rPr lang="sk-SK" dirty="0" err="1" smtClean="0"/>
              <a:t>it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err="1"/>
              <a:t>uplink</a:t>
            </a:r>
            <a:r>
              <a:rPr lang="sk-SK" dirty="0"/>
              <a:t>):</a:t>
            </a:r>
          </a:p>
          <a:p>
            <a:r>
              <a:rPr lang="sk-SK" dirty="0"/>
              <a:t>	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sk-SK" dirty="0" err="1"/>
              <a:t>EIRP</a:t>
            </a:r>
            <a:r>
              <a:rPr lang="sk-SK" dirty="0"/>
              <a:t> </a:t>
            </a:r>
            <a:r>
              <a:rPr lang="sk-SK" dirty="0" smtClean="0"/>
              <a:t>.........................................</a:t>
            </a:r>
            <a:r>
              <a:rPr lang="en-US" dirty="0" smtClean="0"/>
              <a:t>............</a:t>
            </a:r>
            <a:r>
              <a:rPr lang="sk-SK" dirty="0" smtClean="0"/>
              <a:t>60,7 </a:t>
            </a:r>
            <a:r>
              <a:rPr lang="sk-SK" dirty="0" err="1"/>
              <a:t>dBW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 smtClean="0"/>
              <a:t>propagation loss</a:t>
            </a:r>
            <a:r>
              <a:rPr lang="sk-SK" dirty="0" smtClean="0"/>
              <a:t>......</a:t>
            </a:r>
            <a:r>
              <a:rPr lang="en-US" dirty="0" smtClean="0"/>
              <a:t>...................................</a:t>
            </a:r>
            <a:r>
              <a:rPr lang="sk-SK" dirty="0" smtClean="0"/>
              <a:t>199,4 </a:t>
            </a:r>
            <a:r>
              <a:rPr lang="sk-SK" dirty="0"/>
              <a:t>dB (d = 37270 km, f = 6GHz)</a:t>
            </a:r>
          </a:p>
          <a:p>
            <a:r>
              <a:rPr lang="sk-SK" dirty="0"/>
              <a:t>	</a:t>
            </a:r>
            <a:r>
              <a:rPr lang="en-US" dirty="0" smtClean="0"/>
              <a:t>satellite antenna gain</a:t>
            </a:r>
            <a:r>
              <a:rPr lang="sk-SK" dirty="0" smtClean="0"/>
              <a:t>...............................</a:t>
            </a:r>
            <a:r>
              <a:rPr lang="en-US" dirty="0" smtClean="0"/>
              <a:t>..</a:t>
            </a:r>
            <a:r>
              <a:rPr lang="sk-SK" dirty="0" smtClean="0"/>
              <a:t>.</a:t>
            </a:r>
            <a:r>
              <a:rPr lang="sk-SK" dirty="0"/>
              <a:t>21,7 </a:t>
            </a:r>
            <a:r>
              <a:rPr lang="sk-SK" dirty="0" err="1"/>
              <a:t>dBi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/>
              <a:t>f</a:t>
            </a:r>
            <a:r>
              <a:rPr lang="en-US" dirty="0" smtClean="0"/>
              <a:t>eeder loss</a:t>
            </a:r>
            <a:r>
              <a:rPr lang="sk-SK" dirty="0" smtClean="0"/>
              <a:t>...............................</a:t>
            </a:r>
            <a:r>
              <a:rPr lang="en-US" dirty="0" smtClean="0"/>
              <a:t>.............</a:t>
            </a:r>
            <a:r>
              <a:rPr lang="sk-SK" dirty="0" smtClean="0"/>
              <a:t>3,0 </a:t>
            </a:r>
            <a:r>
              <a:rPr lang="sk-SK" dirty="0"/>
              <a:t>dB</a:t>
            </a:r>
          </a:p>
          <a:p>
            <a:endParaRPr lang="sk-SK" dirty="0"/>
          </a:p>
          <a:p>
            <a:r>
              <a:rPr lang="en-US" dirty="0">
                <a:sym typeface="Wingdings" pitchFamily="2" charset="2"/>
              </a:rPr>
              <a:t>uplink total   C = 60,7-199,4+21,7-3,0= -120,0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10log(</a:t>
            </a:r>
            <a:r>
              <a:rPr lang="en-US" dirty="0" err="1" smtClean="0">
                <a:sym typeface="Wingdings" pitchFamily="2" charset="2"/>
              </a:rPr>
              <a:t>kTB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dirty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228,6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10log300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10log1Hz=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203,8 </a:t>
            </a:r>
            <a:r>
              <a:rPr lang="en-US" dirty="0" err="1">
                <a:sym typeface="Wingdings" pitchFamily="2" charset="2"/>
              </a:rPr>
              <a:t>dBHz</a:t>
            </a:r>
            <a:r>
              <a:rPr lang="en-US" dirty="0">
                <a:sym typeface="Wingdings" pitchFamily="2" charset="2"/>
              </a:rPr>
              <a:t> (</a:t>
            </a:r>
            <a:r>
              <a:rPr lang="sk-SK" dirty="0">
                <a:sym typeface="Wingdings" pitchFamily="2" charset="2"/>
              </a:rPr>
              <a:t>nie je zmienka o </a:t>
            </a:r>
            <a:r>
              <a:rPr lang="sk-SK" dirty="0" err="1">
                <a:sym typeface="Wingdings" pitchFamily="2" charset="2"/>
              </a:rPr>
              <a:t>š.pásma</a:t>
            </a:r>
            <a:r>
              <a:rPr lang="sk-SK" dirty="0">
                <a:sym typeface="Wingdings" pitchFamily="2" charset="2"/>
              </a:rPr>
              <a:t>, takže uvažujeme kvalitu na 1 Hz</a:t>
            </a:r>
            <a:r>
              <a:rPr lang="sk-SK" dirty="0" smtClean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s</a:t>
            </a:r>
            <a:r>
              <a:rPr lang="sk-SK" dirty="0" smtClean="0">
                <a:sym typeface="Wingdings" pitchFamily="2" charset="2"/>
              </a:rPr>
              <a:t> (C/N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)</a:t>
            </a:r>
            <a:r>
              <a:rPr lang="sk-SK" baseline="-25000" dirty="0" smtClean="0">
                <a:sym typeface="Wingdings" pitchFamily="2" charset="2"/>
              </a:rPr>
              <a:t>U</a:t>
            </a:r>
            <a:r>
              <a:rPr lang="sk-SK" dirty="0" smtClean="0">
                <a:sym typeface="Wingdings" pitchFamily="2" charset="2"/>
              </a:rPr>
              <a:t>= -120 + 203,8 = 83, 8 </a:t>
            </a:r>
            <a:r>
              <a:rPr lang="sk-SK" dirty="0" err="1" smtClean="0">
                <a:sym typeface="Wingdings" pitchFamily="2" charset="2"/>
              </a:rPr>
              <a:t>dBHz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58090" y="4145012"/>
            <a:ext cx="8312815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Zo satelitu na lietadlo (</a:t>
            </a:r>
            <a:r>
              <a:rPr lang="sk-SK" sz="1600" dirty="0" err="1" smtClean="0"/>
              <a:t>downlink</a:t>
            </a:r>
            <a:r>
              <a:rPr lang="sk-SK" sz="1600" dirty="0" smtClean="0"/>
              <a:t>):</a:t>
            </a:r>
          </a:p>
          <a:p>
            <a:r>
              <a:rPr lang="sk-SK" sz="1600" dirty="0"/>
              <a:t>	</a:t>
            </a:r>
            <a:r>
              <a:rPr lang="sk-SK" sz="1600" dirty="0" err="1" smtClean="0"/>
              <a:t>sat</a:t>
            </a:r>
            <a:r>
              <a:rPr lang="sk-SK" sz="1600" dirty="0" smtClean="0"/>
              <a:t>. </a:t>
            </a:r>
            <a:r>
              <a:rPr lang="sk-SK" sz="1600" dirty="0" err="1" smtClean="0"/>
              <a:t>EIRP</a:t>
            </a:r>
            <a:r>
              <a:rPr lang="sk-SK" sz="1600" dirty="0" smtClean="0"/>
              <a:t> .........................................30,5 </a:t>
            </a:r>
            <a:r>
              <a:rPr lang="sk-SK" sz="1600" dirty="0" err="1" smtClean="0"/>
              <a:t>dBW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/>
              <a:t> propagation loss</a:t>
            </a:r>
            <a:r>
              <a:rPr lang="sk-SK" sz="1600" dirty="0" smtClean="0"/>
              <a:t>......  188,5 dB (d = 41097 km, f = 1,5 GHz)</a:t>
            </a:r>
          </a:p>
          <a:p>
            <a:r>
              <a:rPr lang="sk-SK" sz="1600" dirty="0"/>
              <a:t>	</a:t>
            </a:r>
            <a:r>
              <a:rPr lang="sk-SK" sz="1600" dirty="0" smtClean="0"/>
              <a:t> </a:t>
            </a:r>
            <a:r>
              <a:rPr lang="sk-SK" sz="1600" dirty="0" err="1" smtClean="0"/>
              <a:t>AES</a:t>
            </a:r>
            <a:r>
              <a:rPr lang="sk-SK" sz="1600" dirty="0" smtClean="0"/>
              <a:t> </a:t>
            </a:r>
            <a:r>
              <a:rPr lang="sk-SK" sz="1600" dirty="0" err="1" smtClean="0"/>
              <a:t>ant</a:t>
            </a:r>
            <a:r>
              <a:rPr lang="en-US" sz="1600" dirty="0" smtClean="0"/>
              <a:t>e</a:t>
            </a:r>
            <a:r>
              <a:rPr lang="sk-SK" sz="1600" dirty="0" smtClean="0"/>
              <a:t>n</a:t>
            </a:r>
            <a:r>
              <a:rPr lang="en-US" sz="1600" dirty="0" err="1" smtClean="0"/>
              <a:t>na</a:t>
            </a:r>
            <a:r>
              <a:rPr lang="en-US" sz="1600" dirty="0" smtClean="0"/>
              <a:t> gain</a:t>
            </a:r>
            <a:r>
              <a:rPr lang="sk-SK" sz="1600" dirty="0" smtClean="0"/>
              <a:t>................................</a:t>
            </a:r>
            <a:r>
              <a:rPr lang="en-US" sz="1600" dirty="0" smtClean="0"/>
              <a:t>14,0</a:t>
            </a:r>
            <a:r>
              <a:rPr lang="sk-SK" sz="1600" dirty="0" smtClean="0"/>
              <a:t> </a:t>
            </a:r>
            <a:r>
              <a:rPr lang="sk-SK" sz="1600" dirty="0" err="1" smtClean="0"/>
              <a:t>dBi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 smtClean="0"/>
              <a:t>antenna tracking error</a:t>
            </a:r>
            <a:r>
              <a:rPr lang="sk-SK" sz="1600" dirty="0" smtClean="0"/>
              <a:t> </a:t>
            </a:r>
            <a:r>
              <a:rPr lang="sk-SK" sz="1600" dirty="0" smtClean="0"/>
              <a:t>..............</a:t>
            </a:r>
            <a:r>
              <a:rPr lang="en-US" sz="1600" dirty="0" smtClean="0"/>
              <a:t>0,5</a:t>
            </a:r>
            <a:r>
              <a:rPr lang="sk-SK" sz="1600" dirty="0" smtClean="0"/>
              <a:t> </a:t>
            </a:r>
            <a:r>
              <a:rPr lang="sk-SK" sz="1600" dirty="0" smtClean="0"/>
              <a:t>dB</a:t>
            </a:r>
          </a:p>
          <a:p>
            <a:r>
              <a:rPr lang="sk-SK" sz="1600" dirty="0"/>
              <a:t>	</a:t>
            </a:r>
            <a:r>
              <a:rPr lang="en-US" sz="1600" dirty="0"/>
              <a:t> </a:t>
            </a:r>
            <a:r>
              <a:rPr lang="en-US" sz="1600" dirty="0" smtClean="0"/>
              <a:t>feeder </a:t>
            </a:r>
            <a:r>
              <a:rPr lang="en-US" sz="1600" dirty="0"/>
              <a:t>loss</a:t>
            </a:r>
            <a:r>
              <a:rPr lang="sk-SK" sz="1600" dirty="0" smtClean="0"/>
              <a:t>...............................3,0 dB</a:t>
            </a:r>
          </a:p>
          <a:p>
            <a:endParaRPr lang="sk-SK" sz="1600" dirty="0"/>
          </a:p>
          <a:p>
            <a:pPr marL="285750" indent="-285750">
              <a:buFont typeface="Wingdings"/>
              <a:buChar char="à"/>
            </a:pPr>
            <a:r>
              <a:rPr lang="sk-SK" sz="1600" dirty="0" err="1" smtClean="0">
                <a:sym typeface="Wingdings" pitchFamily="2" charset="2"/>
              </a:rPr>
              <a:t>down</a:t>
            </a:r>
            <a:r>
              <a:rPr lang="en-US" sz="1600" dirty="0" smtClean="0">
                <a:sym typeface="Wingdings" pitchFamily="2" charset="2"/>
              </a:rPr>
              <a:t>link total   C = </a:t>
            </a:r>
            <a:r>
              <a:rPr lang="en-US" sz="1600" dirty="0" smtClean="0">
                <a:sym typeface="Wingdings" pitchFamily="2" charset="2"/>
              </a:rPr>
              <a:t>30,5</a:t>
            </a:r>
            <a:r>
              <a:rPr lang="en-US" sz="1600" dirty="0" smtClean="0">
                <a:sym typeface="Wingdings" pitchFamily="2" charset="2"/>
              </a:rPr>
              <a:t>-188,5+14,0-0,5-3,0</a:t>
            </a:r>
            <a:r>
              <a:rPr lang="en-US" sz="1600" dirty="0" smtClean="0">
                <a:sym typeface="Wingdings" pitchFamily="2" charset="2"/>
              </a:rPr>
              <a:t>= -</a:t>
            </a:r>
            <a:r>
              <a:rPr lang="en-US" sz="1600" dirty="0" smtClean="0">
                <a:sym typeface="Wingdings" pitchFamily="2" charset="2"/>
              </a:rPr>
              <a:t>147,5 </a:t>
            </a:r>
            <a:r>
              <a:rPr lang="en-US" sz="1600" dirty="0" err="1" smtClean="0">
                <a:sym typeface="Wingdings" pitchFamily="2" charset="2"/>
              </a:rPr>
              <a:t>dBW</a:t>
            </a:r>
            <a:endParaRPr lang="en-US" sz="1600" dirty="0" smtClean="0">
              <a:sym typeface="Wingdings" pitchFamily="2" charset="2"/>
            </a:endParaRPr>
          </a:p>
          <a:p>
            <a:r>
              <a:rPr lang="en-US" sz="1600" dirty="0" smtClean="0">
                <a:sym typeface="Wingdings" pitchFamily="2" charset="2"/>
              </a:rPr>
              <a:t>	N</a:t>
            </a:r>
            <a:r>
              <a:rPr lang="en-US" sz="1600" baseline="-25000" dirty="0" smtClean="0">
                <a:sym typeface="Wingdings" pitchFamily="2" charset="2"/>
              </a:rPr>
              <a:t>0</a:t>
            </a:r>
            <a:r>
              <a:rPr lang="en-US" sz="1600" dirty="0" smtClean="0">
                <a:sym typeface="Wingdings" pitchFamily="2" charset="2"/>
              </a:rPr>
              <a:t> =10log(</a:t>
            </a:r>
            <a:r>
              <a:rPr lang="en-US" sz="1600" dirty="0" err="1" smtClean="0">
                <a:sym typeface="Wingdings" pitchFamily="2" charset="2"/>
              </a:rPr>
              <a:t>kTB</a:t>
            </a:r>
            <a:r>
              <a:rPr lang="en-US" sz="1600" dirty="0" smtClean="0">
                <a:sym typeface="Wingdings" pitchFamily="2" charset="2"/>
              </a:rPr>
              <a:t>)= </a:t>
            </a:r>
            <a:r>
              <a:rPr lang="en-US" sz="1600" dirty="0" smtClean="0">
                <a:sym typeface="Wingdings" pitchFamily="2" charset="2"/>
              </a:rPr>
              <a:t>-228,5+10log300</a:t>
            </a:r>
            <a:r>
              <a:rPr lang="en-US" sz="1600" dirty="0" smtClean="0">
                <a:sym typeface="Wingdings" pitchFamily="2" charset="2"/>
              </a:rPr>
              <a:t>=</a:t>
            </a:r>
            <a:r>
              <a:rPr lang="sk-SK" sz="1600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-203,8 </a:t>
            </a:r>
            <a:r>
              <a:rPr lang="en-US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</a:t>
            </a:r>
          </a:p>
          <a:p>
            <a:r>
              <a:rPr lang="sk-SK" sz="1600" dirty="0" smtClean="0">
                <a:sym typeface="Wingdings" pitchFamily="2" charset="2"/>
              </a:rPr>
              <a:t> </a:t>
            </a:r>
            <a:r>
              <a:rPr lang="sk-SK" sz="1600" dirty="0">
                <a:sym typeface="Wingdings" pitchFamily="2" charset="2"/>
              </a:rPr>
              <a:t>(</a:t>
            </a:r>
            <a:r>
              <a:rPr lang="sk-SK" sz="1600" dirty="0" smtClean="0">
                <a:sym typeface="Wingdings" pitchFamily="2" charset="2"/>
              </a:rPr>
              <a:t>C/N</a:t>
            </a:r>
            <a:r>
              <a:rPr lang="sk-SK" sz="1600" baseline="-25000" dirty="0" smtClean="0">
                <a:sym typeface="Wingdings" pitchFamily="2" charset="2"/>
              </a:rPr>
              <a:t>0</a:t>
            </a:r>
            <a:r>
              <a:rPr lang="sk-SK" sz="1600" dirty="0" smtClean="0">
                <a:sym typeface="Wingdings" pitchFamily="2" charset="2"/>
              </a:rPr>
              <a:t>)</a:t>
            </a:r>
            <a:r>
              <a:rPr lang="sk-SK" sz="1600" baseline="-25000" dirty="0" smtClean="0">
                <a:sym typeface="Wingdings" pitchFamily="2" charset="2"/>
              </a:rPr>
              <a:t>D</a:t>
            </a:r>
            <a:r>
              <a:rPr lang="sk-SK" sz="1600" dirty="0" smtClean="0">
                <a:sym typeface="Wingdings" pitchFamily="2" charset="2"/>
              </a:rPr>
              <a:t>= -147,5 </a:t>
            </a:r>
            <a:r>
              <a:rPr lang="sk-SK" sz="1600" dirty="0">
                <a:sym typeface="Wingdings" pitchFamily="2" charset="2"/>
              </a:rPr>
              <a:t>+ 203,8 = </a:t>
            </a:r>
            <a:r>
              <a:rPr lang="sk-SK" sz="1600" dirty="0" smtClean="0">
                <a:sym typeface="Wingdings" pitchFamily="2" charset="2"/>
              </a:rPr>
              <a:t>56,3 </a:t>
            </a:r>
            <a:r>
              <a:rPr lang="sk-SK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                                     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continue</a:t>
            </a:r>
            <a:r>
              <a:rPr lang="sk-SK" sz="1600" dirty="0" smtClean="0">
                <a:sym typeface="Wingdings" pitchFamily="2" charset="2"/>
              </a:rPr>
              <a:t></a:t>
            </a:r>
            <a:endParaRPr lang="en-US" sz="1600" dirty="0">
              <a:sym typeface="Wingdings" pitchFamily="2" charset="2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43808" y="38545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[1]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4487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4766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 by</a:t>
            </a:r>
            <a:r>
              <a:rPr lang="sk-SK" dirty="0" smtClean="0"/>
              <a:t> (***) : </a:t>
            </a:r>
            <a:endParaRPr lang="sk-SK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01783"/>
              </p:ext>
            </p:extLst>
          </p:nvPr>
        </p:nvGraphicFramePr>
        <p:xfrm>
          <a:off x="899592" y="980728"/>
          <a:ext cx="5051177" cy="137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Rovnica" r:id="rId3" imgW="3974760" imgH="1079280" progId="Equation.3">
                  <p:embed/>
                </p:oleObj>
              </mc:Choice>
              <mc:Fallback>
                <p:oleObj name="Rovnica" r:id="rId3" imgW="3974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80728"/>
                        <a:ext cx="5051177" cy="1372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7760"/>
              </p:ext>
            </p:extLst>
          </p:nvPr>
        </p:nvGraphicFramePr>
        <p:xfrm>
          <a:off x="971600" y="2780928"/>
          <a:ext cx="2433722" cy="63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Rovnica" r:id="rId5" imgW="1854000" imgH="482400" progId="Equation.3">
                  <p:embed/>
                </p:oleObj>
              </mc:Choice>
              <mc:Fallback>
                <p:oleObj name="Rovnica" r:id="rId5" imgW="1854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2433722" cy="633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39552" y="50851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 confirms, that total quality of communication channel equals </a:t>
            </a:r>
            <a:r>
              <a:rPr lang="sk-SK" dirty="0" smtClean="0"/>
              <a:t>t</a:t>
            </a:r>
            <a:r>
              <a:rPr lang="en-US" dirty="0" smtClean="0"/>
              <a:t>o</a:t>
            </a:r>
            <a:r>
              <a:rPr lang="sk-SK" dirty="0" smtClean="0"/>
              <a:t> </a:t>
            </a:r>
            <a:r>
              <a:rPr lang="en-US" dirty="0" smtClean="0"/>
              <a:t>the worst one </a:t>
            </a:r>
            <a:r>
              <a:rPr lang="en-US" smtClean="0"/>
              <a:t>from partial links.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5265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35342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Zdroje</a:t>
            </a:r>
            <a:r>
              <a:rPr lang="sk-SK" dirty="0"/>
              <a:t>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[1] J. </a:t>
            </a:r>
            <a:r>
              <a:rPr lang="en-US" dirty="0">
                <a:solidFill>
                  <a:schemeClr val="tx2"/>
                </a:solidFill>
              </a:rPr>
              <a:t>Montana: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Introduction to Satellite Communications</a:t>
            </a:r>
            <a:r>
              <a:rPr lang="sk-SK" dirty="0">
                <a:solidFill>
                  <a:schemeClr val="tx2"/>
                </a:solidFill>
              </a:rPr>
              <a:t>, </a:t>
            </a:r>
            <a:r>
              <a:rPr lang="sk-SK" dirty="0" err="1">
                <a:solidFill>
                  <a:schemeClr val="tx2"/>
                </a:solidFill>
              </a:rPr>
              <a:t>George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dirty="0" err="1">
                <a:solidFill>
                  <a:schemeClr val="tx2"/>
                </a:solidFill>
              </a:rPr>
              <a:t>Mason</a:t>
            </a:r>
            <a:r>
              <a:rPr lang="sk-SK" dirty="0">
                <a:solidFill>
                  <a:schemeClr val="tx2"/>
                </a:solidFill>
              </a:rPr>
              <a:t> Univ. 2003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[2] </a:t>
            </a:r>
            <a:r>
              <a:rPr lang="en-US" dirty="0" err="1">
                <a:solidFill>
                  <a:schemeClr val="tx2"/>
                </a:solidFill>
              </a:rPr>
              <a:t>Mobiln</a:t>
            </a:r>
            <a:r>
              <a:rPr lang="sk-SK" dirty="0">
                <a:solidFill>
                  <a:schemeClr val="tx2"/>
                </a:solidFill>
              </a:rPr>
              <a:t>é satelitné </a:t>
            </a:r>
            <a:r>
              <a:rPr lang="sk-SK" dirty="0" smtClean="0">
                <a:solidFill>
                  <a:schemeClr val="tx2"/>
                </a:solidFill>
              </a:rPr>
              <a:t>komunikácie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[3] </a:t>
            </a:r>
            <a:r>
              <a:rPr lang="sk-SK" dirty="0" smtClean="0"/>
              <a:t>S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Ohmori</a:t>
            </a:r>
            <a:r>
              <a:rPr lang="sk-SK" dirty="0"/>
              <a:t>, H</a:t>
            </a:r>
            <a:r>
              <a:rPr lang="en-US" dirty="0"/>
              <a:t>. </a:t>
            </a:r>
            <a:r>
              <a:rPr lang="sk-SK" dirty="0" err="1"/>
              <a:t>Wakana</a:t>
            </a:r>
            <a:r>
              <a:rPr lang="en-US" dirty="0"/>
              <a:t>, </a:t>
            </a:r>
            <a:r>
              <a:rPr lang="sk-SK" dirty="0"/>
              <a:t>S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Kawase</a:t>
            </a:r>
            <a:r>
              <a:rPr lang="sk-SK" dirty="0"/>
              <a:t> </a:t>
            </a:r>
            <a:r>
              <a:rPr lang="en-US" dirty="0"/>
              <a:t>: Mobile satellite communications, </a:t>
            </a:r>
            <a:r>
              <a:rPr lang="en-US" dirty="0" err="1"/>
              <a:t>Artech</a:t>
            </a:r>
            <a:r>
              <a:rPr lang="en-US" dirty="0"/>
              <a:t> House, 1998.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3D4C6-A2A5-4FF1-B8AB-91EEF25D8462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34536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Probl</a:t>
            </a:r>
            <a:r>
              <a:rPr lang="en-US" dirty="0" smtClean="0"/>
              <a:t>ems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dirty="0" smtClean="0"/>
              <a:t>noise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b="1" dirty="0" smtClean="0"/>
              <a:t>gains and losses </a:t>
            </a:r>
            <a:r>
              <a:rPr lang="sk-SK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also gains of </a:t>
            </a:r>
            <a:r>
              <a:rPr lang="sk-SK" dirty="0" err="1" smtClean="0">
                <a:solidFill>
                  <a:srgbClr val="FF0000"/>
                </a:solidFill>
              </a:rPr>
              <a:t>ant</a:t>
            </a:r>
            <a:r>
              <a:rPr lang="en-US" dirty="0" err="1" smtClean="0">
                <a:solidFill>
                  <a:srgbClr val="FF0000"/>
                </a:solidFill>
              </a:rPr>
              <a:t>ennas</a:t>
            </a:r>
            <a:r>
              <a:rPr lang="sk-SK" dirty="0" smtClean="0">
                <a:solidFill>
                  <a:srgbClr val="FF0000"/>
                </a:solidFill>
              </a:rPr>
              <a:t>)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sk-SK" dirty="0" err="1" smtClean="0"/>
              <a:t>blo</a:t>
            </a:r>
            <a:r>
              <a:rPr lang="en-US" dirty="0" err="1" smtClean="0"/>
              <a:t>cking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en-US" dirty="0" smtClean="0"/>
              <a:t>attenuation by surrounding environment </a:t>
            </a:r>
            <a:r>
              <a:rPr lang="sk-SK" dirty="0" smtClean="0"/>
              <a:t>(</a:t>
            </a:r>
            <a:r>
              <a:rPr lang="en-US" dirty="0" smtClean="0"/>
              <a:t>shielding by vegetation, rain </a:t>
            </a:r>
            <a:r>
              <a:rPr lang="sk-SK" dirty="0" smtClean="0"/>
              <a:t>  </a:t>
            </a:r>
            <a:r>
              <a:rPr lang="en-US" dirty="0" smtClean="0"/>
              <a:t>	</a:t>
            </a:r>
            <a:r>
              <a:rPr lang="sk-SK" dirty="0" smtClean="0"/>
              <a:t>- </a:t>
            </a:r>
            <a:r>
              <a:rPr lang="en-US" dirty="0" smtClean="0"/>
              <a:t>in the case of</a:t>
            </a:r>
            <a:r>
              <a:rPr lang="sk-SK" dirty="0" smtClean="0"/>
              <a:t> </a:t>
            </a:r>
            <a:r>
              <a:rPr lang="sk-SK" dirty="0" err="1" smtClean="0"/>
              <a:t>Ka</a:t>
            </a:r>
            <a:r>
              <a:rPr lang="en-US" dirty="0" smtClean="0"/>
              <a:t>-band and </a:t>
            </a:r>
            <a:r>
              <a:rPr lang="sk-SK" dirty="0" smtClean="0"/>
              <a:t>mm-</a:t>
            </a:r>
            <a:r>
              <a:rPr lang="en-US" dirty="0" smtClean="0"/>
              <a:t>waves</a:t>
            </a:r>
            <a:r>
              <a:rPr lang="sk-SK" dirty="0" smtClean="0"/>
              <a:t>)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multipath broadcasting </a:t>
            </a:r>
            <a:r>
              <a:rPr lang="sk-SK" dirty="0" smtClean="0"/>
              <a:t>(</a:t>
            </a:r>
            <a:r>
              <a:rPr lang="en-US" dirty="0" smtClean="0"/>
              <a:t>multiple reflections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sk-SK" dirty="0" err="1"/>
              <a:t>multipath</a:t>
            </a:r>
            <a:r>
              <a:rPr lang="sk-SK" dirty="0"/>
              <a:t> </a:t>
            </a:r>
            <a:r>
              <a:rPr lang="sk-SK" dirty="0" err="1"/>
              <a:t>fading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err="1" smtClean="0"/>
              <a:t>refle</a:t>
            </a:r>
            <a:r>
              <a:rPr lang="en-US" dirty="0" err="1" smtClean="0"/>
              <a:t>ct</a:t>
            </a:r>
            <a:r>
              <a:rPr lang="sk-SK" dirty="0" err="1" smtClean="0"/>
              <a:t>ion</a:t>
            </a:r>
            <a:r>
              <a:rPr lang="en-US" dirty="0" smtClean="0"/>
              <a:t> from sea level in the case of maritime communications</a:t>
            </a:r>
            <a:endParaRPr lang="en-US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7057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But, at first, we must familiarize with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/>
            <a:r>
              <a:rPr lang="en-US" b="1" dirty="0" smtClean="0"/>
              <a:t>decibel measure</a:t>
            </a:r>
            <a:r>
              <a:rPr lang="en-US" dirty="0" smtClean="0"/>
              <a:t> of power</a:t>
            </a:r>
            <a:r>
              <a:rPr lang="sk-SK" dirty="0" smtClean="0"/>
              <a:t>, </a:t>
            </a:r>
            <a:r>
              <a:rPr lang="en-US" dirty="0" smtClean="0"/>
              <a:t>gain</a:t>
            </a:r>
            <a:r>
              <a:rPr lang="sk-SK" dirty="0" smtClean="0"/>
              <a:t>,</a:t>
            </a:r>
            <a:r>
              <a:rPr lang="en-US" dirty="0" smtClean="0"/>
              <a:t> attenuation,</a:t>
            </a:r>
            <a:r>
              <a:rPr lang="sk-SK" dirty="0" smtClean="0"/>
              <a:t> </a:t>
            </a:r>
            <a:r>
              <a:rPr lang="en-US" dirty="0" smtClean="0"/>
              <a:t>etc.</a:t>
            </a:r>
            <a:endParaRPr lang="sk-SK" dirty="0"/>
          </a:p>
          <a:p>
            <a:pPr eaLnBrk="1" hangingPunct="1"/>
            <a:r>
              <a:rPr lang="en-US" dirty="0" smtClean="0"/>
              <a:t>noise power</a:t>
            </a:r>
            <a:r>
              <a:rPr lang="sk-SK" dirty="0" smtClean="0"/>
              <a:t>, </a:t>
            </a:r>
            <a:r>
              <a:rPr lang="sk-SK" dirty="0"/>
              <a:t>SNR, </a:t>
            </a:r>
            <a:r>
              <a:rPr lang="en-US" dirty="0" smtClean="0"/>
              <a:t>noise temperature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6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003800" y="2060575"/>
          <a:ext cx="28511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3" imgW="1180588" imgH="469696" progId="Equation.3">
                  <p:embed/>
                </p:oleObj>
              </mc:Choice>
              <mc:Fallback>
                <p:oleObj name="Equation" r:id="rId3" imgW="118058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060575"/>
                        <a:ext cx="2851150" cy="11350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03800" y="3644900"/>
            <a:ext cx="295275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D  ... </a:t>
            </a:r>
            <a:r>
              <a:rPr lang="en-US" dirty="0" smtClean="0"/>
              <a:t>diameter of dish</a:t>
            </a:r>
            <a:r>
              <a:rPr lang="sk-SK" dirty="0" smtClean="0"/>
              <a:t> (</a:t>
            </a:r>
            <a:r>
              <a:rPr lang="en-US" dirty="0" smtClean="0"/>
              <a:t>or  of reflector</a:t>
            </a:r>
            <a:r>
              <a:rPr lang="sk-SK" dirty="0" smtClean="0"/>
              <a:t>, </a:t>
            </a:r>
            <a:r>
              <a:rPr lang="en-US" dirty="0" smtClean="0"/>
              <a:t>or of array of radiating elements, i.e. of aperture) [m]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92056"/>
              </p:ext>
            </p:extLst>
          </p:nvPr>
        </p:nvGraphicFramePr>
        <p:xfrm>
          <a:off x="684213" y="1757362"/>
          <a:ext cx="25431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5" imgW="1054100" imgH="393700" progId="Equation.3">
                  <p:embed/>
                </p:oleObj>
              </mc:Choice>
              <mc:Fallback>
                <p:oleObj name="Equation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57362"/>
                        <a:ext cx="25431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60388" y="2667794"/>
            <a:ext cx="360045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A ...  </a:t>
            </a:r>
            <a:r>
              <a:rPr lang="en-US" dirty="0" smtClean="0"/>
              <a:t>effective radiated surface of antenna – depends </a:t>
            </a:r>
            <a:r>
              <a:rPr lang="sk-SK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diraction</a:t>
            </a:r>
            <a:r>
              <a:rPr lang="en-US" dirty="0" smtClean="0"/>
              <a:t> of setting of antenna </a:t>
            </a:r>
            <a:r>
              <a:rPr lang="sk-SK" dirty="0" smtClean="0"/>
              <a:t>=</a:t>
            </a:r>
            <a:r>
              <a:rPr lang="en-US" dirty="0" smtClean="0"/>
              <a:t> </a:t>
            </a:r>
            <a:r>
              <a:rPr lang="sk-SK" dirty="0" err="1" smtClean="0"/>
              <a:t>A</a:t>
            </a:r>
            <a:r>
              <a:rPr lang="sk-SK" baseline="-25000" dirty="0" err="1" smtClean="0"/>
              <a:t>ef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[m</a:t>
            </a:r>
            <a:r>
              <a:rPr lang="en-US" baseline="30000" dirty="0"/>
              <a:t>2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smtClean="0"/>
              <a:t>A </a:t>
            </a:r>
            <a:r>
              <a:rPr lang="sk-SK" dirty="0"/>
              <a:t>... 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(</a:t>
            </a:r>
            <a:r>
              <a:rPr lang="en-US" dirty="0" err="1" smtClean="0"/>
              <a:t>ph</a:t>
            </a:r>
            <a:r>
              <a:rPr lang="sk-SK" dirty="0" smtClean="0"/>
              <a:t>y</a:t>
            </a:r>
            <a:r>
              <a:rPr lang="en-US" dirty="0" smtClean="0"/>
              <a:t>s</a:t>
            </a:r>
            <a:r>
              <a:rPr lang="sk-SK" dirty="0" smtClean="0"/>
              <a:t>i</a:t>
            </a:r>
            <a:r>
              <a:rPr lang="en-US" dirty="0" err="1" smtClean="0"/>
              <a:t>c</a:t>
            </a:r>
            <a:r>
              <a:rPr lang="en-US" dirty="0" err="1"/>
              <a:t>a</a:t>
            </a:r>
            <a:r>
              <a:rPr lang="sk-SK" dirty="0" smtClean="0"/>
              <a:t>l </a:t>
            </a:r>
            <a:r>
              <a:rPr lang="en-US" dirty="0" smtClean="0"/>
              <a:t>surface</a:t>
            </a:r>
            <a:r>
              <a:rPr lang="sk-SK" dirty="0" smtClean="0"/>
              <a:t>,  </a:t>
            </a:r>
            <a:r>
              <a:rPr lang="en-US" dirty="0" smtClean="0"/>
              <a:t>passed by e-m radiation</a:t>
            </a:r>
            <a:r>
              <a:rPr lang="sk-SK" dirty="0" smtClean="0"/>
              <a:t>)</a:t>
            </a:r>
            <a:r>
              <a:rPr lang="en-US" dirty="0" smtClean="0"/>
              <a:t>  [m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 ...   </a:t>
            </a:r>
            <a:r>
              <a:rPr lang="en-US" dirty="0" smtClean="0"/>
              <a:t>efficiency of</a:t>
            </a:r>
            <a:r>
              <a:rPr lang="sk-SK" dirty="0" smtClean="0"/>
              <a:t>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</a:t>
            </a:r>
            <a:r>
              <a:rPr lang="sk-SK" dirty="0"/>
              <a:t>(0,35-0,75</a:t>
            </a:r>
            <a:r>
              <a:rPr lang="sk-SK" dirty="0" smtClean="0"/>
              <a:t>)</a:t>
            </a:r>
            <a:r>
              <a:rPr lang="en-US" dirty="0" smtClean="0"/>
              <a:t>  [-]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λ</a:t>
            </a:r>
            <a:r>
              <a:rPr lang="sk-SK" dirty="0"/>
              <a:t> ... </a:t>
            </a:r>
            <a:r>
              <a:rPr lang="en-US" dirty="0" smtClean="0"/>
              <a:t>wavelength</a:t>
            </a:r>
            <a:r>
              <a:rPr lang="sk-SK" dirty="0" smtClean="0"/>
              <a:t> </a:t>
            </a:r>
            <a:r>
              <a:rPr lang="en-US" dirty="0" smtClean="0"/>
              <a:t>[m]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43438" y="5445125"/>
            <a:ext cx="4500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- </a:t>
            </a:r>
            <a:r>
              <a:rPr lang="en-US" dirty="0" smtClean="0"/>
              <a:t>actual gain is</a:t>
            </a:r>
            <a:r>
              <a:rPr lang="sk-SK" dirty="0" smtClean="0"/>
              <a:t> </a:t>
            </a:r>
            <a:r>
              <a:rPr lang="en-US" dirty="0" smtClean="0"/>
              <a:t>always</a:t>
            </a:r>
            <a:r>
              <a:rPr lang="sk-SK" dirty="0" smtClean="0"/>
              <a:t> </a:t>
            </a:r>
            <a:r>
              <a:rPr lang="en-US" dirty="0"/>
              <a:t>&lt; </a:t>
            </a:r>
            <a:r>
              <a:rPr lang="sk-SK" dirty="0" smtClean="0"/>
              <a:t> </a:t>
            </a:r>
            <a:r>
              <a:rPr lang="en-US" dirty="0" smtClean="0"/>
              <a:t>than value declared by producer</a:t>
            </a:r>
            <a:r>
              <a:rPr lang="sk-SK" dirty="0" smtClean="0"/>
              <a:t> (</a:t>
            </a:r>
            <a:r>
              <a:rPr lang="en-US" dirty="0" smtClean="0"/>
              <a:t>connection</a:t>
            </a:r>
            <a:r>
              <a:rPr lang="sk-SK" dirty="0" smtClean="0"/>
              <a:t>, </a:t>
            </a:r>
            <a:r>
              <a:rPr lang="en-US" dirty="0" smtClean="0"/>
              <a:t>direction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en-US" dirty="0" smtClean="0"/>
              <a:t> other </a:t>
            </a:r>
            <a:r>
              <a:rPr lang="en-US" dirty="0" err="1" smtClean="0"/>
              <a:t>unfavourable</a:t>
            </a:r>
            <a:r>
              <a:rPr lang="en-US" dirty="0" smtClean="0"/>
              <a:t> conditions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4140200" y="763588"/>
            <a:ext cx="4824413" cy="5834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003800" y="321310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dBi</a:t>
            </a:r>
            <a:r>
              <a:rPr lang="sk-SK" baseline="-25000" dirty="0"/>
              <a:t> </a:t>
            </a:r>
            <a:r>
              <a:rPr lang="sk-SK" dirty="0"/>
              <a:t>= 10 log G   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dBi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284663" y="5013325"/>
            <a:ext cx="43053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l-GR" dirty="0"/>
              <a:t>η</a:t>
            </a:r>
            <a:r>
              <a:rPr lang="sk-SK" dirty="0"/>
              <a:t>=55%, f=11GHz, D=1m. G=? </a:t>
            </a:r>
            <a:endParaRPr lang="cs-CZ" dirty="0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427538" y="782638"/>
            <a:ext cx="4103687" cy="92333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</a:t>
            </a:r>
            <a:r>
              <a:rPr lang="en-US" dirty="0" smtClean="0"/>
              <a:t>of</a:t>
            </a:r>
            <a:r>
              <a:rPr lang="sk-SK" b="1" dirty="0" smtClean="0"/>
              <a:t> </a:t>
            </a:r>
            <a:r>
              <a:rPr lang="sk-SK" dirty="0" smtClean="0"/>
              <a:t>parabol</a:t>
            </a:r>
            <a:r>
              <a:rPr lang="en-US" dirty="0" err="1" smtClean="0"/>
              <a:t>ic</a:t>
            </a:r>
            <a:r>
              <a:rPr lang="sk-SK" dirty="0" smtClean="0"/>
              <a:t> </a:t>
            </a:r>
            <a:r>
              <a:rPr lang="sk-SK" dirty="0" err="1" smtClean="0"/>
              <a:t>ant</a:t>
            </a:r>
            <a:r>
              <a:rPr lang="en-US" dirty="0" err="1" smtClean="0"/>
              <a:t>enna</a:t>
            </a:r>
            <a:r>
              <a:rPr lang="sk-SK" dirty="0" smtClean="0"/>
              <a:t> </a:t>
            </a:r>
            <a:r>
              <a:rPr lang="en-US" dirty="0" smtClean="0"/>
              <a:t>in dependence on both dish diameter an efficiency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560388" y="232673"/>
            <a:ext cx="32226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Antenna gain</a:t>
            </a:r>
            <a:r>
              <a:rPr lang="sk-SK" dirty="0" smtClean="0"/>
              <a:t> </a:t>
            </a:r>
            <a:r>
              <a:rPr lang="en-US" dirty="0" smtClean="0"/>
              <a:t>– in dependence on generalized aperture and referenced to gain of isotropic radiator</a:t>
            </a:r>
            <a:r>
              <a:rPr lang="sk-SK" dirty="0" smtClean="0"/>
              <a:t> </a:t>
            </a:r>
            <a:r>
              <a:rPr lang="sk-SK" dirty="0"/>
              <a:t>:</a:t>
            </a:r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3492500" y="1844675"/>
            <a:ext cx="12954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60388" y="5805264"/>
            <a:ext cx="3435548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>
              <a:spcBef>
                <a:spcPct val="50000"/>
              </a:spcBef>
              <a:defRPr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dirty="0" smtClean="0"/>
              <a:t>Example: </a:t>
            </a:r>
            <a:r>
              <a:rPr lang="en-US" dirty="0"/>
              <a:t>Calculate </a:t>
            </a:r>
            <a:r>
              <a:rPr lang="el-GR" dirty="0"/>
              <a:t>λ</a:t>
            </a:r>
            <a:r>
              <a:rPr lang="en-US" dirty="0"/>
              <a:t> of frequency channel at 900 </a:t>
            </a:r>
            <a:r>
              <a:rPr lang="en-US" dirty="0" err="1"/>
              <a:t>MHz.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297592" y="5282044"/>
            <a:ext cx="7933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Result</a:t>
            </a:r>
            <a:r>
              <a:rPr lang="sk-SK" sz="1400" smtClean="0">
                <a:solidFill>
                  <a:schemeClr val="tx2"/>
                </a:solidFill>
              </a:rPr>
              <a:t>s</a:t>
            </a:r>
            <a:r>
              <a:rPr lang="en-US" sz="1400" smtClean="0">
                <a:solidFill>
                  <a:schemeClr val="tx2"/>
                </a:solidFill>
              </a:rPr>
              <a:t>: </a:t>
            </a:r>
            <a:r>
              <a:rPr lang="en-US" sz="1400" dirty="0" smtClean="0">
                <a:solidFill>
                  <a:schemeClr val="tx2"/>
                </a:solidFill>
              </a:rPr>
              <a:t>about 7299 and 38dBi </a:t>
            </a:r>
            <a:endParaRPr lang="sk-SK" sz="1400" dirty="0">
              <a:solidFill>
                <a:schemeClr val="tx2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812360" y="2673717"/>
            <a:ext cx="1008112" cy="147732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... in comparison with isotropic antenna </a:t>
            </a:r>
            <a:endParaRPr lang="sk-SK" dirty="0">
              <a:solidFill>
                <a:schemeClr val="tx2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7236296" y="3213100"/>
            <a:ext cx="648072" cy="199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4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35600" y="2852738"/>
            <a:ext cx="3240088" cy="2089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3800" y="4941888"/>
            <a:ext cx="3455988" cy="19161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4" name="Zástupný symbol čísla snímky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FBC622-B88E-47C5-BC15-2331056851FB}" type="slidenum">
              <a:rPr lang="cs-CZ" sz="1000"/>
              <a:pPr algn="r" eaLnBrk="1" hangingPunct="1"/>
              <a:t>5</a:t>
            </a:fld>
            <a:endParaRPr lang="cs-CZ" sz="1000"/>
          </a:p>
        </p:txBody>
      </p:sp>
      <p:graphicFrame>
        <p:nvGraphicFramePr>
          <p:cNvPr id="512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08400" y="1989138"/>
          <a:ext cx="8810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0" name="Equation" r:id="rId3" imgW="406224" imgH="431613" progId="Equation.3">
                  <p:embed/>
                </p:oleObj>
              </mc:Choice>
              <mc:Fallback>
                <p:oleObj name="Equation" r:id="rId3" imgW="40622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89138"/>
                        <a:ext cx="8810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23888" y="3600450"/>
          <a:ext cx="3937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1" name="Equation" r:id="rId5" imgW="2032000" imgH="482600" progId="Equation.3">
                  <p:embed/>
                </p:oleObj>
              </mc:Choice>
              <mc:Fallback>
                <p:oleObj name="Equation" r:id="rId5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600450"/>
                        <a:ext cx="3937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059113" y="44370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…… &gt;  0 dB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539750" y="5438775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10log(P</a:t>
            </a:r>
            <a:r>
              <a:rPr lang="en-US" baseline="-25000"/>
              <a:t>2</a:t>
            </a:r>
            <a:r>
              <a:rPr lang="en-US"/>
              <a:t> /1mW) – 10 log( P</a:t>
            </a:r>
            <a:r>
              <a:rPr lang="en-US" baseline="-25000"/>
              <a:t>1 </a:t>
            </a:r>
            <a:r>
              <a:rPr lang="en-US"/>
              <a:t>/1mW</a:t>
            </a:r>
            <a:r>
              <a:rPr lang="en-US" baseline="-25000"/>
              <a:t> </a:t>
            </a:r>
            <a:r>
              <a:rPr lang="en-US"/>
              <a:t>)</a:t>
            </a:r>
            <a:r>
              <a:rPr lang="en-US" baseline="-25000"/>
              <a:t> </a:t>
            </a:r>
            <a:endParaRPr lang="cs-CZ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39750" y="601503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G</a:t>
            </a:r>
            <a:r>
              <a:rPr lang="en-US" sz="2400" baseline="-25000"/>
              <a:t>[dB]</a:t>
            </a:r>
            <a:r>
              <a:rPr lang="en-US" sz="2400"/>
              <a:t> = P </a:t>
            </a:r>
            <a:r>
              <a:rPr lang="en-US" sz="2400" baseline="-25000"/>
              <a:t>2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r>
              <a:rPr lang="en-US" sz="2400"/>
              <a:t> – P </a:t>
            </a:r>
            <a:r>
              <a:rPr lang="en-US" sz="2400" baseline="-25000"/>
              <a:t>1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endParaRPr lang="cs-CZ" sz="2400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827088" y="5438775"/>
            <a:ext cx="1584325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1403350" y="5797550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H="1">
            <a:off x="2843213" y="572611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flipH="1">
            <a:off x="2484438" y="357187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2555875" y="32845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 alebo mW]</a:t>
            </a:r>
            <a:endParaRPr lang="cs-CZ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5724525" y="4149725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[dBW]</a:t>
            </a:r>
            <a:r>
              <a:rPr lang="en-US" sz="2400"/>
              <a:t>=10logP</a:t>
            </a:r>
            <a:r>
              <a:rPr lang="en-US" sz="2400" baseline="-25000"/>
              <a:t>[W]</a:t>
            </a:r>
            <a:endParaRPr lang="cs-CZ" sz="2400"/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5724525" y="3573463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</a:t>
            </a:r>
            <a:r>
              <a:rPr lang="sk-SK" sz="2400" baseline="-25000"/>
              <a:t>m</a:t>
            </a:r>
            <a:r>
              <a:rPr lang="en-US" sz="2400" baseline="-25000"/>
              <a:t>]</a:t>
            </a:r>
            <a:r>
              <a:rPr lang="en-US" sz="2400"/>
              <a:t>=10logP</a:t>
            </a:r>
            <a:r>
              <a:rPr lang="en-US" sz="2400" baseline="-25000"/>
              <a:t>[</a:t>
            </a:r>
            <a:r>
              <a:rPr lang="sk-SK" sz="2400" baseline="-25000"/>
              <a:t>m</a:t>
            </a:r>
            <a:r>
              <a:rPr lang="en-US" sz="2400" baseline="-25000"/>
              <a:t>W]</a:t>
            </a:r>
            <a:endParaRPr lang="cs-CZ" sz="2400"/>
          </a:p>
        </p:txBody>
      </p:sp>
      <p:sp>
        <p:nvSpPr>
          <p:cNvPr id="5137" name="Oval 25"/>
          <p:cNvSpPr>
            <a:spLocks noChangeArrowheads="1"/>
          </p:cNvSpPr>
          <p:nvPr/>
        </p:nvSpPr>
        <p:spPr bwMode="auto">
          <a:xfrm>
            <a:off x="2555875" y="3284538"/>
            <a:ext cx="504825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8313" y="3068638"/>
            <a:ext cx="2195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- </a:t>
            </a:r>
            <a:r>
              <a:rPr lang="en-US" dirty="0" smtClean="0"/>
              <a:t>if we transform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95288" y="4868863"/>
            <a:ext cx="4176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and by definition of </a:t>
            </a:r>
            <a:r>
              <a:rPr lang="en-US" dirty="0" err="1" smtClean="0"/>
              <a:t>dBm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79388" y="0"/>
            <a:ext cx="604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800" dirty="0" smtClean="0"/>
              <a:t>Deci</a:t>
            </a:r>
            <a:r>
              <a:rPr lang="en-US" sz="2800" dirty="0" err="1" smtClean="0"/>
              <a:t>bels</a:t>
            </a:r>
            <a:endParaRPr lang="cs-CZ" sz="2800" dirty="0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995738" y="692150"/>
            <a:ext cx="10810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3059113" y="11969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076825" y="119697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987675" y="4762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cs-CZ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4356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2</a:t>
            </a:r>
            <a:endParaRPr lang="cs-CZ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68313" y="2205038"/>
            <a:ext cx="439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Gain </a:t>
            </a:r>
            <a:r>
              <a:rPr lang="en-US" dirty="0">
                <a:sym typeface="Wingdings" pitchFamily="2" charset="2"/>
              </a:rPr>
              <a:t></a:t>
            </a:r>
            <a:endParaRPr lang="cs-CZ" dirty="0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95287" y="1801096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&gt; P</a:t>
            </a:r>
            <a:r>
              <a:rPr lang="en-US" baseline="-25000" dirty="0"/>
              <a:t>1</a:t>
            </a:r>
            <a:endParaRPr lang="cs-CZ" dirty="0"/>
          </a:p>
        </p:txBody>
      </p:sp>
      <p:graphicFrame>
        <p:nvGraphicFramePr>
          <p:cNvPr id="5148" name="Object 6"/>
          <p:cNvGraphicFramePr>
            <a:graphicFrameLocks noChangeAspect="1"/>
          </p:cNvGraphicFramePr>
          <p:nvPr/>
        </p:nvGraphicFramePr>
        <p:xfrm>
          <a:off x="5292725" y="1844675"/>
          <a:ext cx="34131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2" name="Equation" r:id="rId7" imgW="1637589" imgH="482391" progId="Equation.3">
                  <p:embed/>
                </p:oleObj>
              </mc:Choice>
              <mc:Fallback>
                <p:oleObj name="Equation" r:id="rId7" imgW="1637589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844675"/>
                        <a:ext cx="34131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3068638"/>
            <a:ext cx="4465638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508624" y="2997200"/>
            <a:ext cx="3095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Definition of 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dBW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148263" y="5013325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en-US" dirty="0" smtClean="0"/>
              <a:t>similarly</a:t>
            </a:r>
            <a:r>
              <a:rPr lang="sk-SK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attenuation</a:t>
            </a:r>
            <a:r>
              <a:rPr lang="sk-SK" b="1" dirty="0" smtClean="0">
                <a:solidFill>
                  <a:srgbClr val="FF0000"/>
                </a:solidFill>
              </a:rPr>
              <a:t>,  </a:t>
            </a:r>
            <a:r>
              <a:rPr lang="en-US" b="1" dirty="0" smtClean="0">
                <a:solidFill>
                  <a:srgbClr val="FF0000"/>
                </a:solidFill>
              </a:rPr>
              <a:t>diminution, </a:t>
            </a:r>
            <a:r>
              <a:rPr lang="sk-SK" b="1" dirty="0" err="1" smtClean="0">
                <a:solidFill>
                  <a:srgbClr val="FF0000"/>
                </a:solidFill>
              </a:rPr>
              <a:t>Loss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5152" name="Object 6"/>
          <p:cNvGraphicFramePr>
            <a:graphicFrameLocks noChangeAspect="1"/>
          </p:cNvGraphicFramePr>
          <p:nvPr/>
        </p:nvGraphicFramePr>
        <p:xfrm>
          <a:off x="5173663" y="5661025"/>
          <a:ext cx="3124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" name="Equation" r:id="rId9" imgW="1612900" imgH="482600" progId="Equation.3">
                  <p:embed/>
                </p:oleObj>
              </mc:Choice>
              <mc:Fallback>
                <p:oleObj name="Equation" r:id="rId9" imgW="1612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5661025"/>
                        <a:ext cx="31242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076825" y="64912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  <a:r>
              <a:rPr lang="sk-SK" baseline="-25000"/>
              <a:t>1</a:t>
            </a:r>
            <a:r>
              <a:rPr lang="en-US"/>
              <a:t> &gt; P</a:t>
            </a:r>
            <a:r>
              <a:rPr lang="sk-SK" baseline="-25000"/>
              <a:t>2</a:t>
            </a:r>
            <a:r>
              <a:rPr lang="sk-SK"/>
              <a:t>;  L</a:t>
            </a:r>
            <a:r>
              <a:rPr lang="en-US"/>
              <a:t> &gt; 0 dB</a:t>
            </a:r>
            <a:endParaRPr lang="cs-CZ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787900" y="22050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</a:t>
            </a:r>
            <a:endParaRPr lang="cs-CZ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175125" y="836613"/>
            <a:ext cx="8286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(L)</a:t>
            </a:r>
            <a:endParaRPr lang="cs-CZ"/>
          </a:p>
        </p:txBody>
      </p:sp>
      <p:sp>
        <p:nvSpPr>
          <p:cNvPr id="5156" name="Text Box 41"/>
          <p:cNvSpPr txBox="1">
            <a:spLocks noChangeArrowheads="1"/>
          </p:cNvSpPr>
          <p:nvPr/>
        </p:nvSpPr>
        <p:spPr bwMode="auto">
          <a:xfrm>
            <a:off x="3887787" y="44624"/>
            <a:ext cx="1296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device or signal path</a:t>
            </a:r>
            <a:endParaRPr lang="en-US" sz="1400" dirty="0"/>
          </a:p>
        </p:txBody>
      </p:sp>
      <p:sp>
        <p:nvSpPr>
          <p:cNvPr id="5157" name="Rectangle 42"/>
          <p:cNvSpPr>
            <a:spLocks noChangeArrowheads="1"/>
          </p:cNvSpPr>
          <p:nvPr/>
        </p:nvSpPr>
        <p:spPr bwMode="auto">
          <a:xfrm>
            <a:off x="395288" y="5949950"/>
            <a:ext cx="4105275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024BC-3E7D-4891-AA58-29E3DA271390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Examples</a:t>
            </a:r>
            <a:r>
              <a:rPr lang="sk-SK" sz="2400" b="1" dirty="0" smtClean="0"/>
              <a:t> </a:t>
            </a:r>
            <a:r>
              <a:rPr lang="sk-SK" sz="2400" b="1" dirty="0"/>
              <a:t>...</a:t>
            </a:r>
            <a:endParaRPr lang="cs-CZ" sz="2400" b="1" dirty="0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8064251" cy="36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1 W </a:t>
            </a:r>
            <a:r>
              <a:rPr lang="en-US" dirty="0">
                <a:sym typeface="Wingdings" pitchFamily="2" charset="2"/>
              </a:rPr>
              <a:t> 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10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35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= 1mW,  P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= 10 </a:t>
            </a:r>
            <a:r>
              <a:rPr lang="el-GR" dirty="0">
                <a:sym typeface="Symbol" pitchFamily="18" charset="2"/>
              </a:rPr>
              <a:t></a:t>
            </a:r>
            <a:r>
              <a:rPr lang="sk-SK" dirty="0">
                <a:sym typeface="Symbol" pitchFamily="18" charset="2"/>
              </a:rPr>
              <a:t>W,  A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? (A… Attenuation)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P = 35 </a:t>
            </a:r>
            <a:r>
              <a:rPr lang="en-US" dirty="0" err="1">
                <a:sym typeface="Symbol" pitchFamily="18" charset="2"/>
              </a:rPr>
              <a:t>dBm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ym typeface="Wingdings" pitchFamily="2" charset="2"/>
              </a:rPr>
              <a:t> ? </a:t>
            </a:r>
            <a:r>
              <a:rPr lang="en-US" dirty="0" err="1">
                <a:sym typeface="Wingdings" pitchFamily="2" charset="2"/>
              </a:rPr>
              <a:t>mW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 = - 15 </a:t>
            </a:r>
            <a:r>
              <a:rPr lang="en-US" dirty="0" err="1">
                <a:sym typeface="Wingdings" pitchFamily="2" charset="2"/>
              </a:rPr>
              <a:t>dBW</a:t>
            </a:r>
            <a:r>
              <a:rPr lang="en-US" dirty="0">
                <a:sym typeface="Wingdings" pitchFamily="2" charset="2"/>
              </a:rPr>
              <a:t>  ? W</a:t>
            </a:r>
            <a:r>
              <a:rPr lang="en-US" dirty="0">
                <a:sym typeface="Symbol" pitchFamily="18" charset="2"/>
              </a:rPr>
              <a:t> </a:t>
            </a:r>
            <a:r>
              <a:rPr lang="sk-SK" dirty="0">
                <a:sym typeface="Symbol" pitchFamily="18" charset="2"/>
              </a:rPr>
              <a:t> </a:t>
            </a:r>
            <a:endParaRPr lang="el-G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00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262604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Other parameters of satellite receiving</a:t>
            </a:r>
          </a:p>
        </p:txBody>
      </p:sp>
    </p:spTree>
    <p:extLst>
      <p:ext uri="{BB962C8B-B14F-4D97-AF65-F5344CB8AC3E}">
        <p14:creationId xmlns:p14="http://schemas.microsoft.com/office/powerpoint/2010/main" val="23778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oise"/>
          <p:cNvPicPr>
            <a:picLocks noChangeAspect="1" noChangeArrowheads="1"/>
          </p:cNvPicPr>
          <p:nvPr/>
        </p:nvPicPr>
        <p:blipFill>
          <a:blip r:embed="rId2">
            <a:lum bright="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43815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76600" y="1773238"/>
            <a:ext cx="30972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Noise</a:t>
            </a:r>
            <a:endParaRPr lang="en-US" sz="6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2" name="Picture 4" descr="White-nois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292600"/>
            <a:ext cx="396081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563888" y="364502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(Šum)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7718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750" y="5157192"/>
            <a:ext cx="5146675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87849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err="1" smtClean="0">
                <a:solidFill>
                  <a:srgbClr val="FF0000"/>
                </a:solidFill>
              </a:rPr>
              <a:t>Noise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to-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sk-SK" sz="2400" b="1" dirty="0" smtClean="0">
                <a:solidFill>
                  <a:srgbClr val="FF0000"/>
                </a:solidFill>
              </a:rPr>
              <a:t> SNR (S/N</a:t>
            </a:r>
            <a:r>
              <a:rPr lang="en-US" sz="2400" b="1" dirty="0" smtClean="0">
                <a:solidFill>
                  <a:srgbClr val="FF0000"/>
                </a:solidFill>
              </a:rPr>
              <a:t> in [-]</a:t>
            </a:r>
            <a:r>
              <a:rPr lang="sk-SK" sz="2400" b="1" dirty="0" smtClean="0">
                <a:solidFill>
                  <a:srgbClr val="FF0000"/>
                </a:solidFill>
              </a:rPr>
              <a:t>) and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</a:t>
            </a:r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en-US" sz="2400" b="1" dirty="0" smtClean="0">
                <a:solidFill>
                  <a:srgbClr val="FF0000"/>
                </a:solidFill>
              </a:rPr>
              <a:t> in [dB]</a:t>
            </a:r>
            <a:r>
              <a:rPr lang="sk-SK" sz="2400" b="1" dirty="0" smtClean="0">
                <a:solidFill>
                  <a:srgbClr val="FF0000"/>
                </a:solidFill>
              </a:rPr>
              <a:t> , 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oise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igure F (or NF)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noise voltage, noise power, Power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pectral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ensity of noise (</a:t>
            </a:r>
            <a:r>
              <a:rPr lang="en-US" sz="2400" b="1" dirty="0" err="1" smtClean="0">
                <a:solidFill>
                  <a:srgbClr val="FF0000"/>
                </a:solidFill>
              </a:rPr>
              <a:t>PSD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sk-SK" sz="2400" b="1" dirty="0">
                <a:solidFill>
                  <a:srgbClr val="FF0000"/>
                </a:solidFill>
              </a:rPr>
              <a:t>...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168030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 dirty="0" smtClean="0"/>
              <a:t>E</a:t>
            </a:r>
            <a:r>
              <a:rPr lang="en-US" b="1" dirty="0" err="1" smtClean="0"/>
              <a:t>ffective</a:t>
            </a:r>
            <a:r>
              <a:rPr lang="en-US" b="1" dirty="0" smtClean="0"/>
              <a:t> noise voltage (by</a:t>
            </a:r>
            <a:r>
              <a:rPr lang="sk-SK" b="1" dirty="0" smtClean="0"/>
              <a:t> </a:t>
            </a:r>
            <a:r>
              <a:rPr lang="sk-SK" b="1" dirty="0" err="1" smtClean="0"/>
              <a:t>Nyquist</a:t>
            </a:r>
            <a:r>
              <a:rPr lang="en-US" b="1" dirty="0" smtClean="0"/>
              <a:t> [2]</a:t>
            </a:r>
            <a:r>
              <a:rPr lang="sk-SK" b="1" dirty="0" smtClean="0"/>
              <a:t>)</a:t>
            </a:r>
            <a:endParaRPr lang="cs-CZ" b="1" dirty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067175" y="1484313"/>
            <a:ext cx="507682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k – </a:t>
            </a:r>
            <a:r>
              <a:rPr lang="sk-SK" dirty="0" err="1" smtClean="0"/>
              <a:t>Boltzmann</a:t>
            </a:r>
            <a:r>
              <a:rPr lang="sk-SK" dirty="0" smtClean="0"/>
              <a:t> </a:t>
            </a:r>
            <a:r>
              <a:rPr lang="sk-SK" dirty="0" err="1" smtClean="0"/>
              <a:t>kon</a:t>
            </a:r>
            <a:r>
              <a:rPr lang="en-US" dirty="0" smtClean="0"/>
              <a:t>s</a:t>
            </a:r>
            <a:r>
              <a:rPr lang="sk-SK" dirty="0" err="1" smtClean="0"/>
              <a:t>tant</a:t>
            </a:r>
            <a:r>
              <a:rPr lang="sk-SK" dirty="0" smtClean="0"/>
              <a:t> </a:t>
            </a:r>
            <a:r>
              <a:rPr lang="sk-SK" dirty="0"/>
              <a:t>= 1,38. 10</a:t>
            </a:r>
            <a:r>
              <a:rPr lang="sk-SK" baseline="30000" dirty="0"/>
              <a:t>-23</a:t>
            </a:r>
            <a:r>
              <a:rPr lang="en-US" dirty="0"/>
              <a:t>Ws</a:t>
            </a:r>
            <a:r>
              <a:rPr lang="en-US" baseline="30000" dirty="0"/>
              <a:t>-1</a:t>
            </a:r>
            <a:r>
              <a:rPr lang="sk-SK" dirty="0"/>
              <a:t>K</a:t>
            </a:r>
            <a:r>
              <a:rPr lang="sk-SK" baseline="30000" dirty="0"/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 – </a:t>
            </a:r>
            <a:r>
              <a:rPr lang="sk-SK" dirty="0" err="1" smtClean="0"/>
              <a:t>absol</a:t>
            </a:r>
            <a:r>
              <a:rPr lang="en-US" dirty="0" smtClean="0"/>
              <a:t>u</a:t>
            </a:r>
            <a:r>
              <a:rPr lang="sk-SK" dirty="0" smtClean="0"/>
              <a:t>t</a:t>
            </a:r>
            <a:r>
              <a:rPr lang="sk-SK" dirty="0"/>
              <a:t>. </a:t>
            </a:r>
            <a:r>
              <a:rPr lang="sk-SK" dirty="0" err="1" smtClean="0"/>
              <a:t>te</a:t>
            </a:r>
            <a:r>
              <a:rPr lang="en-US" dirty="0" err="1" smtClean="0"/>
              <a:t>mperature</a:t>
            </a:r>
            <a:r>
              <a:rPr lang="sk-SK" dirty="0" smtClean="0"/>
              <a:t> </a:t>
            </a:r>
            <a:r>
              <a:rPr lang="en-US" dirty="0"/>
              <a:t>[K]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R – </a:t>
            </a:r>
            <a:r>
              <a:rPr lang="sk-SK" dirty="0" smtClean="0"/>
              <a:t>e</a:t>
            </a:r>
            <a:r>
              <a:rPr lang="en-US" dirty="0" smtClean="0"/>
              <a:t>qui</a:t>
            </a:r>
            <a:r>
              <a:rPr lang="sk-SK" dirty="0" smtClean="0"/>
              <a:t>v</a:t>
            </a:r>
            <a:r>
              <a:rPr lang="sk-SK" dirty="0"/>
              <a:t>. </a:t>
            </a:r>
            <a:r>
              <a:rPr lang="en-US" dirty="0" smtClean="0"/>
              <a:t>resistivity</a:t>
            </a:r>
            <a:r>
              <a:rPr lang="sk-SK" dirty="0" smtClean="0"/>
              <a:t> </a:t>
            </a:r>
            <a:r>
              <a:rPr lang="en-US" dirty="0"/>
              <a:t>[</a:t>
            </a:r>
            <a:r>
              <a:rPr lang="el-GR" dirty="0"/>
              <a:t>Ω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B – </a:t>
            </a:r>
            <a:r>
              <a:rPr lang="en-US" smtClean="0"/>
              <a:t>frequency bandwidth </a:t>
            </a:r>
            <a:r>
              <a:rPr lang="en-US" dirty="0"/>
              <a:t>[Hz]</a:t>
            </a:r>
            <a:endParaRPr lang="cs-CZ" dirty="0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11733" y="4741105"/>
            <a:ext cx="58324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S/N ... </a:t>
            </a:r>
            <a:r>
              <a:rPr lang="en-US" dirty="0" smtClean="0"/>
              <a:t>ratio </a:t>
            </a:r>
            <a:r>
              <a:rPr lang="en-US" dirty="0"/>
              <a:t>[</a:t>
            </a:r>
            <a:r>
              <a:rPr lang="en-US" dirty="0" err="1"/>
              <a:t>W,W</a:t>
            </a:r>
            <a:r>
              <a:rPr lang="en-US" dirty="0"/>
              <a:t>; </a:t>
            </a:r>
            <a:r>
              <a:rPr lang="en-US" dirty="0" smtClean="0"/>
              <a:t>result is without units]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dBm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dBm</a:t>
            </a:r>
            <a:r>
              <a:rPr lang="en-US" dirty="0" smtClean="0"/>
              <a:t>    </a:t>
            </a:r>
            <a:r>
              <a:rPr lang="en-US" dirty="0"/>
              <a:t>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baseline="-25000" dirty="0"/>
              <a:t>                                            </a:t>
            </a:r>
            <a:r>
              <a:rPr lang="en-US" dirty="0">
                <a:sym typeface="Wingdings" pitchFamily="2" charset="2"/>
              </a:rPr>
              <a:t>  </a:t>
            </a:r>
            <a:endParaRPr lang="cs-CZ" dirty="0">
              <a:sym typeface="Wingdings" pitchFamily="2" charset="2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539749" y="4149725"/>
            <a:ext cx="6065837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Signal-to-Noise Ratio in non-units [-] and in [dB]</a:t>
            </a:r>
            <a:endParaRPr lang="cs-CZ" b="1" dirty="0"/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5686425" y="5665788"/>
            <a:ext cx="34575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S ... </a:t>
            </a:r>
            <a:r>
              <a:rPr lang="en-US" dirty="0" smtClean="0"/>
              <a:t>signal power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N ... </a:t>
            </a:r>
            <a:r>
              <a:rPr lang="en-US" dirty="0" smtClean="0"/>
              <a:t>noise power (</a:t>
            </a:r>
            <a:r>
              <a:rPr lang="sk-SK" dirty="0" err="1"/>
              <a:t>šum=noise</a:t>
            </a:r>
            <a:r>
              <a:rPr lang="sk-SK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SNR ... </a:t>
            </a:r>
            <a:r>
              <a:rPr lang="sk-SK" dirty="0" err="1"/>
              <a:t>signal-to-noise</a:t>
            </a:r>
            <a:r>
              <a:rPr lang="sk-SK" dirty="0"/>
              <a:t> </a:t>
            </a:r>
            <a:r>
              <a:rPr lang="sk-SK" dirty="0" err="1"/>
              <a:t>ratio</a:t>
            </a:r>
            <a:endParaRPr lang="en-US" dirty="0"/>
          </a:p>
        </p:txBody>
      </p:sp>
      <p:graphicFrame>
        <p:nvGraphicFramePr>
          <p:cNvPr id="8201" name="Object 16"/>
          <p:cNvGraphicFramePr>
            <a:graphicFrameLocks noChangeAspect="1"/>
          </p:cNvGraphicFramePr>
          <p:nvPr/>
        </p:nvGraphicFramePr>
        <p:xfrm>
          <a:off x="482600" y="2100263"/>
          <a:ext cx="33750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Rovnica" r:id="rId3" imgW="1167893" imgH="253890" progId="Equation.3">
                  <p:embed/>
                </p:oleObj>
              </mc:Choice>
              <mc:Fallback>
                <p:oleObj name="Rovnica" r:id="rId3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00263"/>
                        <a:ext cx="33750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39749" y="3309938"/>
            <a:ext cx="482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thermal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/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/</a:t>
            </a:r>
            <a:r>
              <a:rPr lang="sk-SK" dirty="0" err="1" smtClean="0"/>
              <a:t>Gauss</a:t>
            </a:r>
            <a:r>
              <a:rPr lang="sk-SK" dirty="0" smtClean="0"/>
              <a:t> </a:t>
            </a:r>
            <a:r>
              <a:rPr lang="sk-SK" dirty="0" err="1" smtClean="0"/>
              <a:t>additive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9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2365</Words>
  <Application>Microsoft Office PowerPoint</Application>
  <PresentationFormat>Prezentácia na obrazovke (4:3)</PresentationFormat>
  <Paragraphs>307</Paragraphs>
  <Slides>28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28</vt:i4>
      </vt:variant>
    </vt:vector>
  </HeadingPairs>
  <TitlesOfParts>
    <vt:vector size="31" baseType="lpstr">
      <vt:lpstr>Motív Office</vt:lpstr>
      <vt:lpstr>Equation</vt:lpstr>
      <vt:lpstr>Rovnica</vt:lpstr>
      <vt:lpstr>Link Budget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Power flux density- PSD, Effective Isotropic Radiated Power-EIRP</vt:lpstr>
      <vt:lpstr>Prezentácia programu PowerPoint</vt:lpstr>
      <vt:lpstr>Prezentácia programu PowerPoint</vt:lpstr>
      <vt:lpstr>Prezentácia programu PowerPoint</vt:lpstr>
      <vt:lpstr>Prezentácia programu PowerPoint</vt:lpstr>
      <vt:lpstr>Now, link energy budget:</vt:lpstr>
      <vt:lpstr>Signal-to-Noise Ratio (C/N0) in total satellite link (up and down together)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Budget Energetická bilancia satelitnej linky</dc:title>
  <dc:creator>macekova</dc:creator>
  <cp:lastModifiedBy>macekova</cp:lastModifiedBy>
  <cp:revision>115</cp:revision>
  <dcterms:created xsi:type="dcterms:W3CDTF">2013-03-04T09:30:13Z</dcterms:created>
  <dcterms:modified xsi:type="dcterms:W3CDTF">2014-03-27T11:40:40Z</dcterms:modified>
</cp:coreProperties>
</file>