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5" r:id="rId3"/>
    <p:sldId id="304" r:id="rId4"/>
    <p:sldId id="300" r:id="rId5"/>
    <p:sldId id="301" r:id="rId6"/>
    <p:sldId id="303" r:id="rId7"/>
    <p:sldId id="30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8DE74-D733-4010-A172-799A2F05A86A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AC079-C6C2-4359-983A-2C0881BD1B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767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297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802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598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600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66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402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996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26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766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16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B106-63A5-45D1-967F-0BF70BE26FC9}" type="datetimeFigureOut">
              <a:rPr lang="sk-SK" smtClean="0"/>
              <a:t>2. 4. 2013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26CEF-DC46-4228-95BB-8D4F47B9A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164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STS</a:t>
            </a:r>
            <a:r>
              <a:rPr lang="en-US" dirty="0" smtClean="0">
                <a:solidFill>
                  <a:srgbClr val="FFFF00"/>
                </a:solidFill>
              </a:rPr>
              <a:t> 12/13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Exercie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8</a:t>
            </a:r>
            <a:r>
              <a:rPr lang="sk-SK" dirty="0" smtClean="0">
                <a:solidFill>
                  <a:srgbClr val="FFFF00"/>
                </a:solidFill>
              </a:rPr>
              <a:t/>
            </a:r>
            <a:br>
              <a:rPr lang="sk-SK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Signal-to-Noise Ratio (C/N</a:t>
            </a:r>
            <a:r>
              <a:rPr lang="en-US" baseline="-25000" dirty="0" smtClean="0">
                <a:solidFill>
                  <a:srgbClr val="FFFF00"/>
                </a:solidFill>
              </a:rPr>
              <a:t>0</a:t>
            </a:r>
            <a:r>
              <a:rPr lang="en-US" dirty="0" smtClean="0">
                <a:solidFill>
                  <a:srgbClr val="FFFF00"/>
                </a:solidFill>
              </a:rPr>
              <a:t>) in total </a:t>
            </a:r>
            <a:r>
              <a:rPr lang="sk-SK" dirty="0" err="1" smtClean="0">
                <a:solidFill>
                  <a:srgbClr val="FFFF00"/>
                </a:solidFill>
              </a:rPr>
              <a:t>satel</a:t>
            </a:r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sk-SK" dirty="0" err="1" smtClean="0">
                <a:solidFill>
                  <a:srgbClr val="FFFF00"/>
                </a:solidFill>
              </a:rPr>
              <a:t>it</a:t>
            </a:r>
            <a:r>
              <a:rPr lang="en-US" dirty="0" smtClean="0">
                <a:solidFill>
                  <a:srgbClr val="FFFF00"/>
                </a:solidFill>
              </a:rPr>
              <a:t>e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link </a:t>
            </a:r>
            <a:r>
              <a:rPr lang="sk-SK" dirty="0" smtClean="0">
                <a:solidFill>
                  <a:srgbClr val="FFFF00"/>
                </a:solidFill>
              </a:rPr>
              <a:t>(</a:t>
            </a:r>
            <a:r>
              <a:rPr lang="sk-SK" dirty="0" err="1" smtClean="0">
                <a:solidFill>
                  <a:srgbClr val="FFFF00"/>
                </a:solidFill>
              </a:rPr>
              <a:t>up</a:t>
            </a:r>
            <a:r>
              <a:rPr lang="sk-SK" dirty="0" smtClean="0">
                <a:solidFill>
                  <a:srgbClr val="FFFF00"/>
                </a:solidFill>
              </a:rPr>
              <a:t> a</a:t>
            </a:r>
            <a:r>
              <a:rPr lang="en-US" dirty="0" err="1" smtClean="0">
                <a:solidFill>
                  <a:srgbClr val="FFFF00"/>
                </a:solidFill>
              </a:rPr>
              <a:t>nd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down</a:t>
            </a:r>
            <a:r>
              <a:rPr lang="sk-SK" dirty="0" smtClean="0">
                <a:solidFill>
                  <a:srgbClr val="FFFF00"/>
                </a:solidFill>
              </a:rPr>
              <a:t>)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sk-SK" dirty="0" smtClean="0">
                <a:solidFill>
                  <a:srgbClr val="FFFF00"/>
                </a:solidFill>
              </a:rPr>
              <a:t>Ľ. </a:t>
            </a:r>
            <a:r>
              <a:rPr lang="sk-SK" dirty="0" err="1" smtClean="0">
                <a:solidFill>
                  <a:srgbClr val="FFFF00"/>
                </a:solidFill>
              </a:rPr>
              <a:t>Maceková</a:t>
            </a:r>
            <a:r>
              <a:rPr lang="sk-SK" dirty="0" smtClean="0">
                <a:solidFill>
                  <a:srgbClr val="FFFF00"/>
                </a:solidFill>
              </a:rPr>
              <a:t>	</a:t>
            </a:r>
            <a:endParaRPr lang="sk-SK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587577"/>
            <a:ext cx="8424862" cy="15511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sk-SK" sz="2400" b="1" dirty="0"/>
              <a:t>C/N – </a:t>
            </a:r>
            <a:r>
              <a:rPr lang="en-US" sz="2400" b="1" dirty="0" smtClean="0"/>
              <a:t>Signal–to-Noise Ratio (</a:t>
            </a:r>
            <a:r>
              <a:rPr lang="sk-SK" sz="2400" b="1" dirty="0" smtClean="0"/>
              <a:t>Kvalita príjmu</a:t>
            </a:r>
            <a:r>
              <a:rPr lang="en-US" sz="2400" b="1" dirty="0" smtClean="0"/>
              <a:t>)</a:t>
            </a:r>
            <a:r>
              <a:rPr lang="sk-SK" sz="2400" b="1" dirty="0" smtClean="0"/>
              <a:t>  </a:t>
            </a:r>
            <a:endParaRPr lang="sk-SK" sz="2400" b="1" dirty="0"/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sk-SK" sz="2400" dirty="0"/>
              <a:t>(</a:t>
            </a:r>
            <a:r>
              <a:rPr lang="sk-SK" sz="2400" dirty="0" err="1" smtClean="0"/>
              <a:t>C-Carrier-nosná</a:t>
            </a:r>
            <a:r>
              <a:rPr lang="sk-SK" sz="2400" dirty="0" smtClean="0"/>
              <a:t>,</a:t>
            </a:r>
            <a:r>
              <a:rPr lang="en-US" sz="2400" dirty="0" smtClean="0"/>
              <a:t> i.e. frequency of harmonic time series, which is modulated by some type of modulation</a:t>
            </a:r>
            <a:r>
              <a:rPr lang="sk-SK" sz="2400" dirty="0" smtClean="0"/>
              <a:t>, </a:t>
            </a:r>
            <a:r>
              <a:rPr lang="sk-SK" sz="2400" dirty="0" err="1"/>
              <a:t>N-Noise-šum</a:t>
            </a:r>
            <a:r>
              <a:rPr lang="sk-SK" sz="2400" dirty="0"/>
              <a:t>)</a:t>
            </a:r>
            <a:endParaRPr lang="en-US" sz="2400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064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- </a:t>
            </a:r>
            <a:r>
              <a:rPr lang="en-US" dirty="0" smtClean="0"/>
              <a:t>it is </a:t>
            </a:r>
            <a:r>
              <a:rPr lang="en-US" dirty="0" err="1" smtClean="0"/>
              <a:t>SNR</a:t>
            </a:r>
            <a:r>
              <a:rPr lang="en-US" dirty="0" smtClean="0"/>
              <a:t>, </a:t>
            </a:r>
            <a:r>
              <a:rPr lang="en-US" dirty="0" err="1" smtClean="0"/>
              <a:t>acually</a:t>
            </a:r>
            <a:r>
              <a:rPr lang="en-US" dirty="0" smtClean="0"/>
              <a:t>, </a:t>
            </a:r>
            <a:r>
              <a:rPr lang="en-US" u="sng" dirty="0" smtClean="0"/>
              <a:t>on the input of the terrestrial  receiver </a:t>
            </a:r>
            <a:r>
              <a:rPr lang="sk-SK" dirty="0" smtClean="0">
                <a:sym typeface="Wingdings" pitchFamily="2" charset="2"/>
              </a:rPr>
              <a:t></a:t>
            </a:r>
            <a:r>
              <a:rPr lang="sk-SK" dirty="0">
                <a:sym typeface="Wingdings" pitchFamily="2" charset="2"/>
              </a:rPr>
              <a:t>. </a:t>
            </a:r>
            <a:endParaRPr lang="en-US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68313" y="3357563"/>
          <a:ext cx="23987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Rovnica" r:id="rId3" imgW="1320227" imgH="393529" progId="Equation.3">
                  <p:embed/>
                </p:oleObj>
              </mc:Choice>
              <mc:Fallback>
                <p:oleObj name="Rovnica" r:id="rId3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57563"/>
                        <a:ext cx="2398712" cy="715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419475" y="3573463"/>
            <a:ext cx="4105275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 C</a:t>
            </a:r>
            <a:r>
              <a:rPr lang="el-GR" sz="2000"/>
              <a:t>/Ν</a:t>
            </a:r>
            <a:r>
              <a:rPr lang="en-US" sz="2000" baseline="-25000"/>
              <a:t>[-]</a:t>
            </a:r>
            <a:r>
              <a:rPr lang="sk-SK" sz="2000"/>
              <a:t>= P</a:t>
            </a:r>
            <a:r>
              <a:rPr lang="en-US" sz="2000" baseline="-25000"/>
              <a:t>t [W]</a:t>
            </a:r>
            <a:r>
              <a:rPr lang="en-US" sz="2000"/>
              <a:t> .</a:t>
            </a:r>
            <a:r>
              <a:rPr lang="fr-FR" sz="2000"/>
              <a:t> G</a:t>
            </a:r>
            <a:r>
              <a:rPr lang="fr-FR" sz="2000" baseline="-25000"/>
              <a:t>t</a:t>
            </a:r>
            <a:r>
              <a:rPr lang="fr-FR" sz="2000"/>
              <a:t>.G</a:t>
            </a:r>
            <a:r>
              <a:rPr lang="en-US" sz="2000" baseline="-25000"/>
              <a:t>r</a:t>
            </a:r>
            <a:r>
              <a:rPr lang="fr-FR" sz="2000" baseline="-25000"/>
              <a:t>.</a:t>
            </a:r>
            <a:r>
              <a:rPr lang="fr-FR" sz="2000"/>
              <a:t>.b   /  (k.T.B)</a:t>
            </a:r>
            <a:endParaRPr lang="cs-CZ" sz="200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32138" y="4365625"/>
            <a:ext cx="5472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P</a:t>
            </a:r>
            <a:r>
              <a:rPr lang="en-US" baseline="-25000" dirty="0"/>
              <a:t>t</a:t>
            </a:r>
            <a:r>
              <a:rPr lang="en-US" dirty="0" smtClean="0"/>
              <a:t>...transmitted power</a:t>
            </a:r>
            <a:r>
              <a:rPr lang="sk-SK" dirty="0" smtClean="0"/>
              <a:t>, </a:t>
            </a:r>
            <a:r>
              <a:rPr lang="sk-SK" dirty="0"/>
              <a:t>G</a:t>
            </a:r>
            <a:r>
              <a:rPr lang="en-US" baseline="-25000" dirty="0"/>
              <a:t>t</a:t>
            </a:r>
            <a:r>
              <a:rPr lang="sk-SK" dirty="0"/>
              <a:t>,G</a:t>
            </a:r>
            <a:r>
              <a:rPr lang="en-US" baseline="-25000" dirty="0"/>
              <a:t>r</a:t>
            </a:r>
            <a:r>
              <a:rPr lang="sk-SK" dirty="0" smtClean="0"/>
              <a:t>...</a:t>
            </a:r>
            <a:r>
              <a:rPr lang="en-US" dirty="0" smtClean="0"/>
              <a:t>gain of transmitter or receiver antennas </a:t>
            </a:r>
            <a:r>
              <a:rPr lang="en-US" dirty="0" err="1" smtClean="0"/>
              <a:t>respoctively</a:t>
            </a:r>
            <a:r>
              <a:rPr lang="en-US" dirty="0" smtClean="0"/>
              <a:t>, b – losses by free space transfer between 2 antennas</a:t>
            </a:r>
            <a:endParaRPr lang="cs-CZ" dirty="0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724525" y="3500438"/>
            <a:ext cx="287338" cy="5048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011863" y="3500438"/>
            <a:ext cx="2916237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740650" y="3141663"/>
            <a:ext cx="86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known</a:t>
            </a:r>
            <a:endParaRPr lang="cs-CZ" dirty="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0" y="0"/>
            <a:ext cx="676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>
                <a:solidFill>
                  <a:schemeClr val="bg2"/>
                </a:solidFill>
              </a:rPr>
              <a:t>Ďalšie parametre systému:</a:t>
            </a:r>
            <a:endParaRPr lang="cs-CZ">
              <a:solidFill>
                <a:schemeClr val="bg2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2107" y="5949280"/>
            <a:ext cx="590465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2000" dirty="0"/>
              <a:t> C</a:t>
            </a:r>
            <a:r>
              <a:rPr lang="el-GR" sz="2000" dirty="0"/>
              <a:t>/Ν</a:t>
            </a:r>
            <a:r>
              <a:rPr lang="en-US" sz="2000" baseline="-25000" dirty="0" smtClean="0"/>
              <a:t>[</a:t>
            </a:r>
            <a:r>
              <a:rPr lang="sk-SK" sz="2000" baseline="-25000" dirty="0" smtClean="0"/>
              <a:t>dB</a:t>
            </a:r>
            <a:r>
              <a:rPr lang="en-US" sz="2000" baseline="-25000" dirty="0" smtClean="0"/>
              <a:t>]</a:t>
            </a:r>
            <a:r>
              <a:rPr lang="sk-SK" sz="2000" dirty="0"/>
              <a:t>= P</a:t>
            </a:r>
            <a:r>
              <a:rPr lang="en-US" sz="2000" baseline="-25000" dirty="0"/>
              <a:t>t </a:t>
            </a:r>
            <a:r>
              <a:rPr lang="en-US" sz="2000" baseline="-25000" dirty="0" smtClean="0"/>
              <a:t>[</a:t>
            </a:r>
            <a:r>
              <a:rPr lang="sk-SK" sz="2000" baseline="-25000" dirty="0" err="1" smtClean="0"/>
              <a:t>dBW</a:t>
            </a:r>
            <a:r>
              <a:rPr lang="en-US" sz="2000" baseline="-25000" dirty="0" smtClean="0"/>
              <a:t>]</a:t>
            </a:r>
            <a:r>
              <a:rPr lang="en-US" sz="2000" dirty="0" smtClean="0"/>
              <a:t>+</a:t>
            </a:r>
            <a:r>
              <a:rPr lang="fr-FR" sz="2000" dirty="0" smtClean="0"/>
              <a:t>G</a:t>
            </a:r>
            <a:r>
              <a:rPr lang="fr-FR" sz="2000" baseline="-25000" dirty="0" smtClean="0"/>
              <a:t>t</a:t>
            </a:r>
            <a:r>
              <a:rPr lang="el-GR" sz="2000" baseline="-25000" dirty="0" smtClean="0"/>
              <a:t>[</a:t>
            </a:r>
            <a:r>
              <a:rPr lang="en-US" sz="2000" baseline="-25000" dirty="0" smtClean="0"/>
              <a:t>d</a:t>
            </a:r>
            <a:r>
              <a:rPr lang="el-GR" sz="2000" baseline="-25000" dirty="0" smtClean="0"/>
              <a:t>Β]</a:t>
            </a:r>
            <a:r>
              <a:rPr lang="en-US" sz="2000" dirty="0"/>
              <a:t>+</a:t>
            </a:r>
            <a:r>
              <a:rPr lang="fr-FR" sz="2000" dirty="0" smtClean="0"/>
              <a:t>G</a:t>
            </a:r>
            <a:r>
              <a:rPr lang="en-US" sz="2000" baseline="-25000" dirty="0" smtClean="0"/>
              <a:t>r[dB]</a:t>
            </a:r>
            <a:r>
              <a:rPr lang="en-US" sz="2000" dirty="0" smtClean="0"/>
              <a:t>+</a:t>
            </a:r>
            <a:r>
              <a:rPr lang="fr-FR" sz="2000" dirty="0" smtClean="0"/>
              <a:t>b</a:t>
            </a:r>
            <a:r>
              <a:rPr lang="fr-FR" sz="2000" baseline="-25000" dirty="0" smtClean="0"/>
              <a:t>[dB]</a:t>
            </a:r>
            <a:r>
              <a:rPr lang="fr-FR" sz="2000" dirty="0" smtClean="0"/>
              <a:t>-10logk-10logT-10logB</a:t>
            </a:r>
            <a:endParaRPr lang="cs-CZ" sz="2000" dirty="0"/>
          </a:p>
        </p:txBody>
      </p:sp>
      <p:sp>
        <p:nvSpPr>
          <p:cNvPr id="2" name="BlokTextu 1"/>
          <p:cNvSpPr txBox="1"/>
          <p:nvPr/>
        </p:nvSpPr>
        <p:spPr>
          <a:xfrm>
            <a:off x="539552" y="528895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dB: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176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79388" y="2565400"/>
            <a:ext cx="7956550" cy="1511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808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84213" y="765175"/>
          <a:ext cx="29114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3" imgW="1358900" imgH="469900" progId="Equation.3">
                  <p:embed/>
                </p:oleObj>
              </mc:Choice>
              <mc:Fallback>
                <p:oleObj name="Equation" r:id="rId3" imgW="1358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765175"/>
                        <a:ext cx="29114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0" y="1052513"/>
            <a:ext cx="45720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/>
              <a:t>λ</a:t>
            </a:r>
            <a:r>
              <a:rPr lang="sk-SK" dirty="0" smtClean="0"/>
              <a:t>...</a:t>
            </a:r>
            <a:r>
              <a:rPr lang="en-US" dirty="0" smtClean="0"/>
              <a:t>wavelength (c/f)</a:t>
            </a:r>
            <a:r>
              <a:rPr lang="sk-SK" dirty="0" smtClean="0"/>
              <a:t>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R</a:t>
            </a:r>
            <a:r>
              <a:rPr lang="sk-SK" dirty="0" smtClean="0"/>
              <a:t>...</a:t>
            </a:r>
            <a:r>
              <a:rPr lang="en-US" dirty="0" smtClean="0"/>
              <a:t>distance</a:t>
            </a:r>
            <a:r>
              <a:rPr lang="sk-SK" dirty="0" smtClean="0"/>
              <a:t> (</a:t>
            </a:r>
            <a:r>
              <a:rPr lang="en-US" dirty="0" smtClean="0"/>
              <a:t>for example</a:t>
            </a:r>
            <a:r>
              <a:rPr lang="sk-SK" dirty="0" smtClean="0"/>
              <a:t> </a:t>
            </a:r>
            <a:r>
              <a:rPr lang="sk-SK" dirty="0"/>
              <a:t>36.10</a:t>
            </a:r>
            <a:r>
              <a:rPr lang="sk-SK" baseline="30000" dirty="0"/>
              <a:t>6 </a:t>
            </a:r>
            <a:r>
              <a:rPr lang="sk-SK" dirty="0"/>
              <a:t>m </a:t>
            </a:r>
            <a:r>
              <a:rPr lang="en-US" dirty="0" smtClean="0"/>
              <a:t>at</a:t>
            </a:r>
            <a:r>
              <a:rPr lang="sk-SK" dirty="0" smtClean="0"/>
              <a:t> </a:t>
            </a:r>
            <a:r>
              <a:rPr lang="sk-SK" dirty="0" err="1"/>
              <a:t>GEO</a:t>
            </a:r>
            <a:r>
              <a:rPr lang="sk-SK" dirty="0"/>
              <a:t>)</a:t>
            </a:r>
            <a:endParaRPr lang="cs-CZ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2613234"/>
            <a:ext cx="684053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Calculate loss of free space transfer for GEO down link at frequency</a:t>
            </a:r>
            <a:r>
              <a:rPr lang="sk-SK" dirty="0" smtClean="0"/>
              <a:t> </a:t>
            </a:r>
            <a:r>
              <a:rPr lang="sk-SK" dirty="0"/>
              <a:t>11 GHz.     </a:t>
            </a:r>
            <a:endParaRPr lang="cs-CZ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98563" y="3675063"/>
            <a:ext cx="2736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</a:t>
            </a:r>
            <a:r>
              <a:rPr lang="sk-SK" sz="1600" dirty="0"/>
              <a:t>-206dB</a:t>
            </a:r>
            <a:endParaRPr lang="cs-CZ" sz="16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9138" y="333375"/>
            <a:ext cx="842486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b</a:t>
            </a:r>
            <a:r>
              <a:rPr lang="sk-SK" dirty="0" smtClean="0"/>
              <a:t>...</a:t>
            </a:r>
            <a:r>
              <a:rPr lang="en-US" dirty="0"/>
              <a:t> losses by free space transfer between 2 </a:t>
            </a:r>
            <a:r>
              <a:rPr lang="en-US" dirty="0" smtClean="0"/>
              <a:t>antennas 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7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95528"/>
              </p:ext>
            </p:extLst>
          </p:nvPr>
        </p:nvGraphicFramePr>
        <p:xfrm>
          <a:off x="2051720" y="980728"/>
          <a:ext cx="4135437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Rovnica" r:id="rId3" imgW="1790640" imgH="482400" progId="Equation.3">
                  <p:embed/>
                </p:oleObj>
              </mc:Choice>
              <mc:Fallback>
                <p:oleObj name="Rovnica" r:id="rId3" imgW="17906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980728"/>
                        <a:ext cx="4135437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11560" y="3326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communications </a:t>
            </a:r>
            <a:r>
              <a:rPr lang="sk-SK" dirty="0" err="1" smtClean="0"/>
              <a:t>up</a:t>
            </a:r>
            <a:r>
              <a:rPr lang="sk-SK" dirty="0" smtClean="0"/>
              <a:t>- a</a:t>
            </a:r>
            <a:r>
              <a:rPr lang="en-US" dirty="0" err="1" smtClean="0"/>
              <a:t>nd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en-US" dirty="0" smtClean="0"/>
              <a:t> </a:t>
            </a:r>
            <a:r>
              <a:rPr lang="sk-SK" dirty="0" smtClean="0"/>
              <a:t>– </a:t>
            </a:r>
            <a:r>
              <a:rPr lang="en-US" dirty="0" smtClean="0"/>
              <a:t>the total Signal-to-Noise Ratio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110593"/>
              </p:ext>
            </p:extLst>
          </p:nvPr>
        </p:nvGraphicFramePr>
        <p:xfrm>
          <a:off x="3131840" y="3269456"/>
          <a:ext cx="48387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Rovnica" r:id="rId5" imgW="2095200" imgH="1066680" progId="Equation.3">
                  <p:embed/>
                </p:oleObj>
              </mc:Choice>
              <mc:Fallback>
                <p:oleObj name="Rovnica" r:id="rId5" imgW="209520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269456"/>
                        <a:ext cx="4838700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600322" y="6032933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of receiving depends on the </a:t>
            </a:r>
            <a:r>
              <a:rPr lang="en-US" dirty="0" err="1" smtClean="0"/>
              <a:t>worste</a:t>
            </a:r>
            <a:r>
              <a:rPr lang="en-US" dirty="0" smtClean="0"/>
              <a:t> quality in some partial section of link</a:t>
            </a:r>
            <a:r>
              <a:rPr lang="sk-SK" dirty="0" smtClean="0"/>
              <a:t> (</a:t>
            </a:r>
            <a:r>
              <a:rPr lang="en-US" dirty="0" smtClean="0"/>
              <a:t>the principle of the “weakest article of the chain”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11560" y="2204863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 ...</a:t>
            </a:r>
            <a:r>
              <a:rPr lang="sk-SK" dirty="0" err="1" smtClean="0"/>
              <a:t>total</a:t>
            </a:r>
            <a:r>
              <a:rPr lang="sk-SK" dirty="0" smtClean="0"/>
              <a:t> </a:t>
            </a:r>
          </a:p>
          <a:p>
            <a:r>
              <a:rPr lang="sk-SK" dirty="0" smtClean="0"/>
              <a:t>U ...</a:t>
            </a:r>
            <a:r>
              <a:rPr lang="sk-SK" dirty="0" err="1" smtClean="0"/>
              <a:t>uplink</a:t>
            </a:r>
            <a:endParaRPr lang="sk-SK" dirty="0" smtClean="0"/>
          </a:p>
          <a:p>
            <a:r>
              <a:rPr lang="sk-SK" dirty="0" smtClean="0"/>
              <a:t>D ...</a:t>
            </a:r>
            <a:r>
              <a:rPr lang="sk-SK" dirty="0" err="1" smtClean="0"/>
              <a:t>downlink</a:t>
            </a:r>
            <a:endParaRPr lang="sk-SK" dirty="0" smtClean="0"/>
          </a:p>
          <a:p>
            <a:r>
              <a:rPr lang="sk-SK" dirty="0" smtClean="0"/>
              <a:t>I</a:t>
            </a:r>
            <a:r>
              <a:rPr lang="sk-SK" baseline="-25000" dirty="0" smtClean="0"/>
              <a:t>0</a:t>
            </a:r>
            <a:r>
              <a:rPr lang="sk-SK" dirty="0" smtClean="0"/>
              <a:t> ...</a:t>
            </a:r>
            <a:r>
              <a:rPr lang="en-US" dirty="0" err="1" smtClean="0"/>
              <a:t>intereference</a:t>
            </a:r>
            <a:r>
              <a:rPr lang="en-US" dirty="0" smtClean="0"/>
              <a:t> noise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172400" y="35010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(***)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192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476672"/>
            <a:ext cx="8878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of calculation:</a:t>
            </a:r>
          </a:p>
          <a:p>
            <a:r>
              <a:rPr lang="en-US" dirty="0" smtClean="0"/>
              <a:t>Communication from Earth station to </a:t>
            </a:r>
            <a:r>
              <a:rPr lang="en-US" dirty="0" err="1" smtClean="0"/>
              <a:t>aeroplane</a:t>
            </a:r>
            <a:r>
              <a:rPr lang="en-US" dirty="0" smtClean="0"/>
              <a:t> station through satellite in the system </a:t>
            </a:r>
            <a:r>
              <a:rPr lang="sk-SK" dirty="0" err="1" smtClean="0"/>
              <a:t>ETS-V</a:t>
            </a:r>
            <a:r>
              <a:rPr lang="sk-SK" dirty="0"/>
              <a:t>.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en-US" dirty="0" smtClean="0"/>
              <a:t>the older </a:t>
            </a:r>
            <a:r>
              <a:rPr lang="sk-SK" dirty="0" smtClean="0"/>
              <a:t>experiment</a:t>
            </a:r>
            <a:r>
              <a:rPr lang="en-US" dirty="0" smtClean="0"/>
              <a:t>al</a:t>
            </a:r>
            <a:r>
              <a:rPr lang="sk-SK" dirty="0" smtClean="0"/>
              <a:t> </a:t>
            </a:r>
            <a:r>
              <a:rPr lang="sk-SK" dirty="0" err="1" smtClean="0"/>
              <a:t>syst</a:t>
            </a:r>
            <a:r>
              <a:rPr lang="en-US" dirty="0" smtClean="0"/>
              <a:t>e</a:t>
            </a:r>
            <a:r>
              <a:rPr lang="sk-SK" dirty="0" smtClean="0"/>
              <a:t>m </a:t>
            </a:r>
            <a:r>
              <a:rPr lang="en-US" dirty="0" smtClean="0"/>
              <a:t>for communication</a:t>
            </a:r>
            <a:r>
              <a:rPr lang="en-US" dirty="0"/>
              <a:t> </a:t>
            </a:r>
            <a:r>
              <a:rPr lang="en-US" dirty="0" smtClean="0"/>
              <a:t>ground</a:t>
            </a:r>
            <a:r>
              <a:rPr lang="sk-SK" dirty="0" smtClean="0"/>
              <a:t>-</a:t>
            </a:r>
            <a:r>
              <a:rPr lang="en-US" dirty="0" smtClean="0"/>
              <a:t>aircraft via satellite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1340768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Notes</a:t>
            </a:r>
            <a:r>
              <a:rPr lang="sk-SK" sz="1400" dirty="0" smtClean="0"/>
              <a:t>: </a:t>
            </a:r>
            <a:r>
              <a:rPr lang="sk-SK" sz="1400" dirty="0" err="1" smtClean="0"/>
              <a:t>GES</a:t>
            </a:r>
            <a:r>
              <a:rPr lang="sk-SK" sz="1400" dirty="0" smtClean="0"/>
              <a:t> ... gate </a:t>
            </a:r>
            <a:r>
              <a:rPr lang="sk-SK" sz="1400" dirty="0" err="1" smtClean="0"/>
              <a:t>Earth</a:t>
            </a:r>
            <a:r>
              <a:rPr lang="sk-SK" sz="1400" dirty="0" smtClean="0"/>
              <a:t> </a:t>
            </a:r>
            <a:r>
              <a:rPr lang="sk-SK" sz="1400" dirty="0" err="1" smtClean="0"/>
              <a:t>station</a:t>
            </a:r>
            <a:r>
              <a:rPr lang="sk-SK" sz="1400" dirty="0" smtClean="0"/>
              <a:t>, </a:t>
            </a:r>
            <a:r>
              <a:rPr lang="sk-SK" sz="1400" dirty="0" err="1" smtClean="0"/>
              <a:t>AES</a:t>
            </a:r>
            <a:r>
              <a:rPr lang="sk-SK" sz="1400" dirty="0" smtClean="0"/>
              <a:t> ... </a:t>
            </a:r>
            <a:r>
              <a:rPr lang="sk-SK" sz="1400" dirty="0" err="1" smtClean="0"/>
              <a:t>aircraft</a:t>
            </a:r>
            <a:r>
              <a:rPr lang="sk-SK" sz="1400" dirty="0" smtClean="0"/>
              <a:t> </a:t>
            </a:r>
            <a:r>
              <a:rPr lang="sk-SK" sz="1400" dirty="0" err="1" smtClean="0"/>
              <a:t>Earth</a:t>
            </a:r>
            <a:r>
              <a:rPr lang="sk-SK" sz="1400" dirty="0" smtClean="0"/>
              <a:t> </a:t>
            </a:r>
            <a:r>
              <a:rPr lang="sk-SK" sz="1400" dirty="0" err="1" smtClean="0"/>
              <a:t>station</a:t>
            </a:r>
            <a:r>
              <a:rPr lang="sk-SK" sz="1400" dirty="0" smtClean="0"/>
              <a:t>.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58090" y="1590467"/>
            <a:ext cx="792088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sk-SK"/>
            </a:defPPr>
            <a:lvl1pPr>
              <a:defRPr sz="1600"/>
            </a:lvl1pPr>
          </a:lstStyle>
          <a:p>
            <a:r>
              <a:rPr lang="en-US" dirty="0" smtClean="0"/>
              <a:t>From</a:t>
            </a:r>
            <a:r>
              <a:rPr lang="sk-SK" dirty="0" smtClean="0"/>
              <a:t> </a:t>
            </a:r>
            <a:r>
              <a:rPr lang="sk-SK" dirty="0" err="1"/>
              <a:t>GES</a:t>
            </a:r>
            <a:r>
              <a:rPr lang="sk-SK" dirty="0"/>
              <a:t> </a:t>
            </a:r>
            <a:r>
              <a:rPr lang="en-US" dirty="0" smtClean="0"/>
              <a:t>to</a:t>
            </a:r>
            <a:r>
              <a:rPr lang="sk-SK" dirty="0" smtClean="0"/>
              <a:t> </a:t>
            </a:r>
            <a:r>
              <a:rPr lang="sk-SK" dirty="0" err="1" smtClean="0"/>
              <a:t>satel</a:t>
            </a:r>
            <a:r>
              <a:rPr lang="en-US" dirty="0" smtClean="0"/>
              <a:t>l</a:t>
            </a:r>
            <a:r>
              <a:rPr lang="sk-SK" dirty="0" err="1" smtClean="0"/>
              <a:t>it</a:t>
            </a:r>
            <a:r>
              <a:rPr lang="en-US" dirty="0" smtClean="0"/>
              <a:t>e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dirty="0" err="1"/>
              <a:t>uplink</a:t>
            </a:r>
            <a:r>
              <a:rPr lang="sk-SK" dirty="0"/>
              <a:t>):</a:t>
            </a:r>
          </a:p>
          <a:p>
            <a:r>
              <a:rPr lang="sk-SK" dirty="0"/>
              <a:t>	</a:t>
            </a:r>
            <a:r>
              <a:rPr lang="sk-SK" dirty="0" err="1"/>
              <a:t>GES</a:t>
            </a:r>
            <a:r>
              <a:rPr lang="sk-SK" dirty="0"/>
              <a:t> </a:t>
            </a:r>
            <a:r>
              <a:rPr lang="sk-SK" dirty="0" err="1"/>
              <a:t>EIRP</a:t>
            </a:r>
            <a:r>
              <a:rPr lang="sk-SK" dirty="0"/>
              <a:t> </a:t>
            </a:r>
            <a:r>
              <a:rPr lang="sk-SK" dirty="0" smtClean="0"/>
              <a:t>.........................................</a:t>
            </a:r>
            <a:r>
              <a:rPr lang="en-US" dirty="0" smtClean="0"/>
              <a:t>............</a:t>
            </a:r>
            <a:r>
              <a:rPr lang="sk-SK" dirty="0" smtClean="0"/>
              <a:t>60,7 </a:t>
            </a:r>
            <a:r>
              <a:rPr lang="sk-SK" dirty="0" err="1"/>
              <a:t>dBW</a:t>
            </a:r>
            <a:endParaRPr lang="sk-SK" dirty="0"/>
          </a:p>
          <a:p>
            <a:r>
              <a:rPr lang="sk-SK" dirty="0"/>
              <a:t>	</a:t>
            </a:r>
            <a:r>
              <a:rPr lang="en-US" dirty="0" smtClean="0"/>
              <a:t>propagation loss</a:t>
            </a:r>
            <a:r>
              <a:rPr lang="sk-SK" dirty="0" smtClean="0"/>
              <a:t>......</a:t>
            </a:r>
            <a:r>
              <a:rPr lang="en-US" dirty="0" smtClean="0"/>
              <a:t>...................................</a:t>
            </a:r>
            <a:r>
              <a:rPr lang="sk-SK" dirty="0" smtClean="0"/>
              <a:t>199,4 </a:t>
            </a:r>
            <a:r>
              <a:rPr lang="sk-SK" dirty="0"/>
              <a:t>dB (d = 37270 km, f = 6GHz)</a:t>
            </a:r>
          </a:p>
          <a:p>
            <a:r>
              <a:rPr lang="sk-SK" dirty="0"/>
              <a:t>	</a:t>
            </a:r>
            <a:r>
              <a:rPr lang="en-US" dirty="0" smtClean="0"/>
              <a:t>satellite antenna gain</a:t>
            </a:r>
            <a:r>
              <a:rPr lang="sk-SK" dirty="0" smtClean="0"/>
              <a:t>...............................</a:t>
            </a:r>
            <a:r>
              <a:rPr lang="en-US" dirty="0" smtClean="0"/>
              <a:t>..</a:t>
            </a:r>
            <a:r>
              <a:rPr lang="sk-SK" dirty="0" smtClean="0"/>
              <a:t>.</a:t>
            </a:r>
            <a:r>
              <a:rPr lang="sk-SK" dirty="0"/>
              <a:t>21,7 </a:t>
            </a:r>
            <a:r>
              <a:rPr lang="sk-SK" dirty="0" err="1"/>
              <a:t>dBi</a:t>
            </a:r>
            <a:endParaRPr lang="sk-SK" dirty="0"/>
          </a:p>
          <a:p>
            <a:r>
              <a:rPr lang="sk-SK" dirty="0"/>
              <a:t>	</a:t>
            </a:r>
            <a:r>
              <a:rPr lang="en-US" dirty="0"/>
              <a:t>f</a:t>
            </a:r>
            <a:r>
              <a:rPr lang="en-US" dirty="0" smtClean="0"/>
              <a:t>eeder loss</a:t>
            </a:r>
            <a:r>
              <a:rPr lang="sk-SK" dirty="0" smtClean="0"/>
              <a:t>...............................</a:t>
            </a:r>
            <a:r>
              <a:rPr lang="en-US" dirty="0" smtClean="0"/>
              <a:t>.............</a:t>
            </a:r>
            <a:r>
              <a:rPr lang="sk-SK" dirty="0" smtClean="0"/>
              <a:t>3,0 </a:t>
            </a:r>
            <a:r>
              <a:rPr lang="sk-SK" dirty="0"/>
              <a:t>dB</a:t>
            </a:r>
          </a:p>
          <a:p>
            <a:endParaRPr lang="sk-SK" dirty="0"/>
          </a:p>
          <a:p>
            <a:r>
              <a:rPr lang="en-US" dirty="0">
                <a:sym typeface="Wingdings" pitchFamily="2" charset="2"/>
              </a:rPr>
              <a:t>uplink total   C = 60,7-199,4+21,7-3,0= -120,0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N</a:t>
            </a:r>
            <a:r>
              <a:rPr lang="sk-SK" baseline="-25000" dirty="0" smtClean="0"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=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10log(</a:t>
            </a:r>
            <a:r>
              <a:rPr lang="en-US" dirty="0" err="1" smtClean="0">
                <a:sym typeface="Wingdings" pitchFamily="2" charset="2"/>
              </a:rPr>
              <a:t>kTB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en-US" dirty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228,6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10log300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10log1Hz=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203,8 </a:t>
            </a:r>
            <a:r>
              <a:rPr lang="en-US" dirty="0" err="1">
                <a:sym typeface="Wingdings" pitchFamily="2" charset="2"/>
              </a:rPr>
              <a:t>dBHz</a:t>
            </a:r>
            <a:r>
              <a:rPr lang="en-US" dirty="0">
                <a:sym typeface="Wingdings" pitchFamily="2" charset="2"/>
              </a:rPr>
              <a:t> (</a:t>
            </a:r>
            <a:r>
              <a:rPr lang="sk-SK" dirty="0">
                <a:sym typeface="Wingdings" pitchFamily="2" charset="2"/>
              </a:rPr>
              <a:t>nie je zmienka o </a:t>
            </a:r>
            <a:r>
              <a:rPr lang="sk-SK" dirty="0" err="1">
                <a:sym typeface="Wingdings" pitchFamily="2" charset="2"/>
              </a:rPr>
              <a:t>š.pásma</a:t>
            </a:r>
            <a:r>
              <a:rPr lang="sk-SK" dirty="0">
                <a:sym typeface="Wingdings" pitchFamily="2" charset="2"/>
              </a:rPr>
              <a:t>, takže uvažujeme kvalitu na 1 Hz</a:t>
            </a:r>
            <a:r>
              <a:rPr lang="sk-SK" dirty="0" smtClean="0">
                <a:sym typeface="Wingdings" pitchFamily="2" charset="2"/>
              </a:rPr>
              <a:t>)</a:t>
            </a:r>
          </a:p>
          <a:p>
            <a:r>
              <a:rPr lang="en-US" dirty="0">
                <a:sym typeface="Wingdings" pitchFamily="2" charset="2"/>
              </a:rPr>
              <a:t>s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dirty="0" smtClean="0">
                <a:sym typeface="Wingdings" pitchFamily="2" charset="2"/>
              </a:rPr>
              <a:t>(C/N</a:t>
            </a:r>
            <a:r>
              <a:rPr lang="sk-SK" baseline="-25000" dirty="0" smtClean="0">
                <a:sym typeface="Wingdings" pitchFamily="2" charset="2"/>
              </a:rPr>
              <a:t>0</a:t>
            </a:r>
            <a:r>
              <a:rPr lang="sk-SK" dirty="0" smtClean="0">
                <a:sym typeface="Wingdings" pitchFamily="2" charset="2"/>
              </a:rPr>
              <a:t>)</a:t>
            </a:r>
            <a:r>
              <a:rPr lang="sk-SK" baseline="-25000" dirty="0" smtClean="0">
                <a:sym typeface="Wingdings" pitchFamily="2" charset="2"/>
              </a:rPr>
              <a:t>U</a:t>
            </a:r>
            <a:r>
              <a:rPr lang="sk-SK" dirty="0" smtClean="0">
                <a:sym typeface="Wingdings" pitchFamily="2" charset="2"/>
              </a:rPr>
              <a:t>= -120 + 203,8 = 83, 8 </a:t>
            </a:r>
            <a:r>
              <a:rPr lang="sk-SK" dirty="0" err="1" smtClean="0">
                <a:sym typeface="Wingdings" pitchFamily="2" charset="2"/>
              </a:rPr>
              <a:t>dBHz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58090" y="4145012"/>
            <a:ext cx="8312815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Zo satelitu na lietadlo (</a:t>
            </a:r>
            <a:r>
              <a:rPr lang="sk-SK" sz="1600" dirty="0" err="1" smtClean="0"/>
              <a:t>downlink</a:t>
            </a:r>
            <a:r>
              <a:rPr lang="sk-SK" sz="1600" dirty="0" smtClean="0"/>
              <a:t>):</a:t>
            </a:r>
          </a:p>
          <a:p>
            <a:r>
              <a:rPr lang="sk-SK" sz="1600" dirty="0"/>
              <a:t>	</a:t>
            </a:r>
            <a:r>
              <a:rPr lang="sk-SK" sz="1600" dirty="0" err="1" smtClean="0"/>
              <a:t>sat</a:t>
            </a:r>
            <a:r>
              <a:rPr lang="sk-SK" sz="1600" dirty="0" smtClean="0"/>
              <a:t>. </a:t>
            </a:r>
            <a:r>
              <a:rPr lang="sk-SK" sz="1600" dirty="0" err="1" smtClean="0"/>
              <a:t>EIRP</a:t>
            </a:r>
            <a:r>
              <a:rPr lang="sk-SK" sz="1600" dirty="0" smtClean="0"/>
              <a:t> .........................................30,5 </a:t>
            </a:r>
            <a:r>
              <a:rPr lang="sk-SK" sz="1600" dirty="0" err="1" smtClean="0"/>
              <a:t>dBW</a:t>
            </a:r>
            <a:endParaRPr lang="sk-SK" sz="1600" dirty="0" smtClean="0"/>
          </a:p>
          <a:p>
            <a:r>
              <a:rPr lang="sk-SK" sz="1600" dirty="0"/>
              <a:t>	</a:t>
            </a:r>
            <a:r>
              <a:rPr lang="en-US" sz="1600" dirty="0"/>
              <a:t> propagation loss</a:t>
            </a:r>
            <a:r>
              <a:rPr lang="sk-SK" sz="1600" dirty="0" smtClean="0"/>
              <a:t>......  </a:t>
            </a:r>
            <a:r>
              <a:rPr lang="sk-SK" sz="1600" dirty="0" smtClean="0"/>
              <a:t>188,5 dB (d = 41097 km, f = 1,5 GHz)</a:t>
            </a:r>
          </a:p>
          <a:p>
            <a:r>
              <a:rPr lang="sk-SK" sz="1600" dirty="0"/>
              <a:t>	</a:t>
            </a:r>
            <a:r>
              <a:rPr lang="sk-SK" sz="1600" dirty="0" smtClean="0"/>
              <a:t> </a:t>
            </a:r>
            <a:r>
              <a:rPr lang="sk-SK" sz="1600" dirty="0" err="1" smtClean="0"/>
              <a:t>AES</a:t>
            </a:r>
            <a:r>
              <a:rPr lang="sk-SK" sz="1600" dirty="0" smtClean="0"/>
              <a:t> </a:t>
            </a:r>
            <a:r>
              <a:rPr lang="sk-SK" sz="1600" dirty="0" err="1" smtClean="0"/>
              <a:t>ant</a:t>
            </a:r>
            <a:r>
              <a:rPr lang="en-US" sz="1600" dirty="0" smtClean="0"/>
              <a:t>e</a:t>
            </a:r>
            <a:r>
              <a:rPr lang="sk-SK" sz="1600" dirty="0" smtClean="0"/>
              <a:t>n</a:t>
            </a:r>
            <a:r>
              <a:rPr lang="en-US" sz="1600" dirty="0" err="1" smtClean="0"/>
              <a:t>na</a:t>
            </a:r>
            <a:r>
              <a:rPr lang="en-US" sz="1600" dirty="0" smtClean="0"/>
              <a:t> gain</a:t>
            </a:r>
            <a:r>
              <a:rPr lang="sk-SK" sz="1600" dirty="0" smtClean="0"/>
              <a:t>................................</a:t>
            </a:r>
            <a:r>
              <a:rPr lang="sk-SK" sz="1600" dirty="0" smtClean="0"/>
              <a:t>21,7 </a:t>
            </a:r>
            <a:r>
              <a:rPr lang="sk-SK" sz="1600" dirty="0" err="1" smtClean="0"/>
              <a:t>dBi</a:t>
            </a:r>
            <a:endParaRPr lang="sk-SK" sz="1600" dirty="0" smtClean="0"/>
          </a:p>
          <a:p>
            <a:r>
              <a:rPr lang="sk-SK" sz="1600" dirty="0"/>
              <a:t>	</a:t>
            </a:r>
            <a:r>
              <a:rPr lang="en-US" sz="1600" dirty="0" smtClean="0"/>
              <a:t>antenna tracking error</a:t>
            </a:r>
            <a:r>
              <a:rPr lang="sk-SK" sz="1600" dirty="0" smtClean="0"/>
              <a:t> </a:t>
            </a:r>
            <a:r>
              <a:rPr lang="sk-SK" sz="1600" dirty="0" smtClean="0"/>
              <a:t>..............3,0 dB</a:t>
            </a:r>
          </a:p>
          <a:p>
            <a:r>
              <a:rPr lang="sk-SK" sz="1600" dirty="0"/>
              <a:t>	</a:t>
            </a:r>
            <a:r>
              <a:rPr lang="en-US" sz="1600" dirty="0"/>
              <a:t> </a:t>
            </a:r>
            <a:r>
              <a:rPr lang="en-US" sz="1600" dirty="0" smtClean="0"/>
              <a:t>feeder </a:t>
            </a:r>
            <a:r>
              <a:rPr lang="en-US" sz="1600" dirty="0"/>
              <a:t>loss</a:t>
            </a:r>
            <a:r>
              <a:rPr lang="sk-SK" sz="1600" dirty="0" smtClean="0"/>
              <a:t>...............................</a:t>
            </a:r>
            <a:r>
              <a:rPr lang="sk-SK" sz="1600" dirty="0" smtClean="0"/>
              <a:t>3,0 dB</a:t>
            </a:r>
          </a:p>
          <a:p>
            <a:endParaRPr lang="sk-SK" sz="1600" dirty="0"/>
          </a:p>
          <a:p>
            <a:pPr marL="285750" indent="-285750">
              <a:buFont typeface="Wingdings"/>
              <a:buChar char="à"/>
            </a:pPr>
            <a:r>
              <a:rPr lang="sk-SK" sz="1600" dirty="0" err="1" smtClean="0">
                <a:sym typeface="Wingdings" pitchFamily="2" charset="2"/>
              </a:rPr>
              <a:t>down</a:t>
            </a:r>
            <a:r>
              <a:rPr lang="en-US" sz="1600" dirty="0" smtClean="0">
                <a:sym typeface="Wingdings" pitchFamily="2" charset="2"/>
              </a:rPr>
              <a:t>link total   C = 60,7-199,4+21,7-3,0= -120,0 </a:t>
            </a:r>
            <a:r>
              <a:rPr lang="en-US" sz="1600" dirty="0" err="1" smtClean="0">
                <a:sym typeface="Wingdings" pitchFamily="2" charset="2"/>
              </a:rPr>
              <a:t>dBW</a:t>
            </a:r>
            <a:endParaRPr lang="en-US" sz="1600" dirty="0" smtClean="0">
              <a:sym typeface="Wingdings" pitchFamily="2" charset="2"/>
            </a:endParaRPr>
          </a:p>
          <a:p>
            <a:r>
              <a:rPr lang="en-US" sz="1600" dirty="0" smtClean="0">
                <a:sym typeface="Wingdings" pitchFamily="2" charset="2"/>
              </a:rPr>
              <a:t>	N</a:t>
            </a:r>
            <a:r>
              <a:rPr lang="en-US" sz="1600" baseline="-25000" dirty="0" smtClean="0">
                <a:sym typeface="Wingdings" pitchFamily="2" charset="2"/>
              </a:rPr>
              <a:t>0</a:t>
            </a:r>
            <a:r>
              <a:rPr lang="en-US" sz="1600" dirty="0" smtClean="0">
                <a:sym typeface="Wingdings" pitchFamily="2" charset="2"/>
              </a:rPr>
              <a:t> =10log(</a:t>
            </a:r>
            <a:r>
              <a:rPr lang="en-US" sz="1600" dirty="0" err="1" smtClean="0">
                <a:sym typeface="Wingdings" pitchFamily="2" charset="2"/>
              </a:rPr>
              <a:t>kTB</a:t>
            </a:r>
            <a:r>
              <a:rPr lang="en-US" sz="1600" dirty="0" smtClean="0">
                <a:sym typeface="Wingdings" pitchFamily="2" charset="2"/>
              </a:rPr>
              <a:t>)= -228,6+10log300=</a:t>
            </a:r>
            <a:r>
              <a:rPr lang="sk-SK" sz="1600" dirty="0" smtClean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-203,8 </a:t>
            </a:r>
            <a:r>
              <a:rPr lang="en-US" sz="1600" dirty="0" err="1" smtClean="0">
                <a:sym typeface="Wingdings" pitchFamily="2" charset="2"/>
              </a:rPr>
              <a:t>dBHz</a:t>
            </a:r>
            <a:r>
              <a:rPr lang="sk-SK" sz="1600" dirty="0" smtClean="0">
                <a:sym typeface="Wingdings" pitchFamily="2" charset="2"/>
              </a:rPr>
              <a:t>   </a:t>
            </a:r>
          </a:p>
          <a:p>
            <a:r>
              <a:rPr lang="sk-SK" sz="1600" dirty="0" smtClean="0">
                <a:sym typeface="Wingdings" pitchFamily="2" charset="2"/>
              </a:rPr>
              <a:t> </a:t>
            </a:r>
            <a:r>
              <a:rPr lang="sk-SK" sz="1600" dirty="0">
                <a:sym typeface="Wingdings" pitchFamily="2" charset="2"/>
              </a:rPr>
              <a:t>(</a:t>
            </a:r>
            <a:r>
              <a:rPr lang="sk-SK" sz="1600" dirty="0" smtClean="0">
                <a:sym typeface="Wingdings" pitchFamily="2" charset="2"/>
              </a:rPr>
              <a:t>C/N</a:t>
            </a:r>
            <a:r>
              <a:rPr lang="sk-SK" sz="1600" baseline="-25000" dirty="0" smtClean="0">
                <a:sym typeface="Wingdings" pitchFamily="2" charset="2"/>
              </a:rPr>
              <a:t>0</a:t>
            </a:r>
            <a:r>
              <a:rPr lang="sk-SK" sz="1600" dirty="0" smtClean="0">
                <a:sym typeface="Wingdings" pitchFamily="2" charset="2"/>
              </a:rPr>
              <a:t>)</a:t>
            </a:r>
            <a:r>
              <a:rPr lang="sk-SK" sz="1600" baseline="-25000" dirty="0" smtClean="0">
                <a:sym typeface="Wingdings" pitchFamily="2" charset="2"/>
              </a:rPr>
              <a:t>D</a:t>
            </a:r>
            <a:r>
              <a:rPr lang="sk-SK" sz="1600" dirty="0" smtClean="0">
                <a:sym typeface="Wingdings" pitchFamily="2" charset="2"/>
              </a:rPr>
              <a:t>= -147,5 </a:t>
            </a:r>
            <a:r>
              <a:rPr lang="sk-SK" sz="1600" dirty="0">
                <a:sym typeface="Wingdings" pitchFamily="2" charset="2"/>
              </a:rPr>
              <a:t>+ 203,8 = </a:t>
            </a:r>
            <a:r>
              <a:rPr lang="sk-SK" sz="1600" dirty="0" smtClean="0">
                <a:sym typeface="Wingdings" pitchFamily="2" charset="2"/>
              </a:rPr>
              <a:t>56,3 </a:t>
            </a:r>
            <a:r>
              <a:rPr lang="sk-SK" sz="1600" dirty="0" err="1" smtClean="0">
                <a:sym typeface="Wingdings" pitchFamily="2" charset="2"/>
              </a:rPr>
              <a:t>dBHz</a:t>
            </a:r>
            <a:r>
              <a:rPr lang="sk-SK" sz="1600" dirty="0" smtClean="0">
                <a:sym typeface="Wingdings" pitchFamily="2" charset="2"/>
              </a:rPr>
              <a:t>                                        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continue</a:t>
            </a:r>
            <a:r>
              <a:rPr lang="sk-SK" sz="1600" dirty="0" smtClean="0">
                <a:sym typeface="Wingdings" pitchFamily="2" charset="2"/>
              </a:rPr>
              <a:t></a:t>
            </a:r>
            <a:endParaRPr lang="en-US" sz="1600" dirty="0">
              <a:sym typeface="Wingdings" pitchFamily="2" charset="2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843808" y="38545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[1]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054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47667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Calculation by</a:t>
            </a:r>
            <a:r>
              <a:rPr lang="sk-SK" dirty="0" smtClean="0"/>
              <a:t> </a:t>
            </a:r>
            <a:r>
              <a:rPr lang="sk-SK" dirty="0" smtClean="0"/>
              <a:t>(***) : </a:t>
            </a:r>
            <a:endParaRPr lang="sk-SK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845554"/>
              </p:ext>
            </p:extLst>
          </p:nvPr>
        </p:nvGraphicFramePr>
        <p:xfrm>
          <a:off x="899592" y="980728"/>
          <a:ext cx="5051177" cy="137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Rovnica" r:id="rId3" imgW="3974760" imgH="1079280" progId="Equation.3">
                  <p:embed/>
                </p:oleObj>
              </mc:Choice>
              <mc:Fallback>
                <p:oleObj name="Rovnica" r:id="rId3" imgW="3974760" imgH="107928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80728"/>
                        <a:ext cx="5051177" cy="1372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586357"/>
              </p:ext>
            </p:extLst>
          </p:nvPr>
        </p:nvGraphicFramePr>
        <p:xfrm>
          <a:off x="971600" y="2780928"/>
          <a:ext cx="2433722" cy="63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Rovnica" r:id="rId5" imgW="1854000" imgH="482400" progId="Equation.3">
                  <p:embed/>
                </p:oleObj>
              </mc:Choice>
              <mc:Fallback>
                <p:oleObj name="Rovnica" r:id="rId5" imgW="1854000" imgH="4824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80928"/>
                        <a:ext cx="2433722" cy="633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39552" y="508518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result confirms, that total quality of communication channel equals </a:t>
            </a:r>
            <a:r>
              <a:rPr lang="sk-SK" dirty="0" smtClean="0"/>
              <a:t>t</a:t>
            </a:r>
            <a:r>
              <a:rPr lang="en-US" dirty="0" smtClean="0"/>
              <a:t>o</a:t>
            </a:r>
            <a:r>
              <a:rPr lang="sk-SK" dirty="0" smtClean="0"/>
              <a:t> </a:t>
            </a:r>
            <a:r>
              <a:rPr lang="en-US" dirty="0" smtClean="0"/>
              <a:t>the worst one </a:t>
            </a:r>
            <a:r>
              <a:rPr lang="en-US" smtClean="0"/>
              <a:t>from partial links.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6516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BlokTextu 1"/>
          <p:cNvSpPr txBox="1">
            <a:spLocks noChangeArrowheads="1"/>
          </p:cNvSpPr>
          <p:nvPr/>
        </p:nvSpPr>
        <p:spPr bwMode="auto">
          <a:xfrm>
            <a:off x="684213" y="692150"/>
            <a:ext cx="7848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/>
              <a:t>Literatúra:</a:t>
            </a:r>
          </a:p>
          <a:p>
            <a:pPr eaLnBrk="1" hangingPunct="1"/>
            <a:r>
              <a:rPr lang="el-GR"/>
              <a:t>[1] </a:t>
            </a:r>
            <a:r>
              <a:rPr lang="sk-SK"/>
              <a:t>S</a:t>
            </a:r>
            <a:r>
              <a:rPr lang="en-US"/>
              <a:t>.</a:t>
            </a:r>
            <a:r>
              <a:rPr lang="sk-SK"/>
              <a:t> Ohmori, H</a:t>
            </a:r>
            <a:r>
              <a:rPr lang="en-US"/>
              <a:t>. </a:t>
            </a:r>
            <a:r>
              <a:rPr lang="sk-SK"/>
              <a:t>Wakana</a:t>
            </a:r>
            <a:r>
              <a:rPr lang="en-US"/>
              <a:t>, </a:t>
            </a:r>
            <a:r>
              <a:rPr lang="sk-SK"/>
              <a:t>S</a:t>
            </a:r>
            <a:r>
              <a:rPr lang="en-US"/>
              <a:t>.</a:t>
            </a:r>
            <a:r>
              <a:rPr lang="sk-SK"/>
              <a:t> Kawase </a:t>
            </a:r>
            <a:r>
              <a:rPr lang="en-US"/>
              <a:t>: Mobile satellite communications, Artech House, 1998.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193925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346</Words>
  <Application>Microsoft Office PowerPoint</Application>
  <PresentationFormat>Prezentácia na obrazovke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Motív Office</vt:lpstr>
      <vt:lpstr>Rovnica</vt:lpstr>
      <vt:lpstr>Equation</vt:lpstr>
      <vt:lpstr>STS 12/13   Exercie 8  Signal-to-Noise Ratio (C/N0) in total satellite link (up and down)  Ľ. Maceková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macekova</dc:creator>
  <cp:lastModifiedBy>macekova</cp:lastModifiedBy>
  <cp:revision>125</cp:revision>
  <dcterms:created xsi:type="dcterms:W3CDTF">2012-02-23T09:39:52Z</dcterms:created>
  <dcterms:modified xsi:type="dcterms:W3CDTF">2013-04-02T07:28:21Z</dcterms:modified>
</cp:coreProperties>
</file>