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01" r:id="rId3"/>
    <p:sldId id="260" r:id="rId4"/>
    <p:sldId id="289" r:id="rId5"/>
    <p:sldId id="266" r:id="rId6"/>
    <p:sldId id="265" r:id="rId7"/>
    <p:sldId id="284" r:id="rId8"/>
    <p:sldId id="268" r:id="rId9"/>
    <p:sldId id="267" r:id="rId10"/>
    <p:sldId id="269" r:id="rId11"/>
    <p:sldId id="297" r:id="rId12"/>
    <p:sldId id="261" r:id="rId13"/>
    <p:sldId id="283" r:id="rId14"/>
    <p:sldId id="257" r:id="rId15"/>
    <p:sldId id="296" r:id="rId16"/>
    <p:sldId id="280" r:id="rId17"/>
    <p:sldId id="262" r:id="rId18"/>
    <p:sldId id="272" r:id="rId19"/>
    <p:sldId id="259" r:id="rId20"/>
    <p:sldId id="264" r:id="rId21"/>
    <p:sldId id="276" r:id="rId22"/>
    <p:sldId id="295" r:id="rId23"/>
    <p:sldId id="336" r:id="rId24"/>
    <p:sldId id="302" r:id="rId25"/>
    <p:sldId id="303" r:id="rId26"/>
    <p:sldId id="298" r:id="rId27"/>
    <p:sldId id="310" r:id="rId28"/>
    <p:sldId id="328" r:id="rId29"/>
    <p:sldId id="316" r:id="rId30"/>
    <p:sldId id="335" r:id="rId31"/>
    <p:sldId id="317" r:id="rId32"/>
    <p:sldId id="311" r:id="rId33"/>
    <p:sldId id="312" r:id="rId34"/>
    <p:sldId id="313" r:id="rId35"/>
    <p:sldId id="314" r:id="rId36"/>
    <p:sldId id="315" r:id="rId37"/>
    <p:sldId id="305" r:id="rId38"/>
    <p:sldId id="300" r:id="rId39"/>
    <p:sldId id="306" r:id="rId40"/>
    <p:sldId id="329" r:id="rId41"/>
    <p:sldId id="309" r:id="rId42"/>
    <p:sldId id="319" r:id="rId43"/>
    <p:sldId id="320" r:id="rId44"/>
    <p:sldId id="321" r:id="rId45"/>
    <p:sldId id="330" r:id="rId46"/>
    <p:sldId id="331" r:id="rId47"/>
    <p:sldId id="322" r:id="rId48"/>
    <p:sldId id="332" r:id="rId49"/>
    <p:sldId id="333" r:id="rId50"/>
    <p:sldId id="323" r:id="rId51"/>
    <p:sldId id="334" r:id="rId52"/>
    <p:sldId id="325" r:id="rId53"/>
    <p:sldId id="326" r:id="rId54"/>
    <p:sldId id="327" r:id="rId55"/>
    <p:sldId id="263" r:id="rId56"/>
    <p:sldId id="288" r:id="rId57"/>
    <p:sldId id="285" r:id="rId58"/>
    <p:sldId id="282" r:id="rId59"/>
    <p:sldId id="294" r:id="rId60"/>
    <p:sldId id="278" r:id="rId61"/>
    <p:sldId id="293" r:id="rId62"/>
    <p:sldId id="287" r:id="rId63"/>
    <p:sldId id="27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99"/>
    <a:srgbClr val="FFCCFF"/>
    <a:srgbClr val="FF00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60"/>
  </p:normalViewPr>
  <p:slideViewPr>
    <p:cSldViewPr>
      <p:cViewPr varScale="1">
        <p:scale>
          <a:sx n="95" d="100"/>
          <a:sy n="95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B7B935-515B-4349-9B90-DF9FF695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E2303-97E8-4325-9C26-7E0A7D28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85F3D-6D52-4777-A690-37B0EF646152}" type="slidenum">
              <a:rPr lang="en-US" altLang="sk-SK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sk-SK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B25E0F-BBDC-432D-B6E1-A2F0ED6F55A3}" type="slidenum">
              <a:rPr lang="en-US" altLang="sk-SK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sk-SK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FC30F4-31B0-495D-ADC2-2FD491136D35}" type="slidenum">
              <a:rPr lang="en-US" altLang="sk-SK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sk-SK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DCD3-CD29-4960-874E-E6C4D898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0823-3A2A-4669-8F5A-0356D768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64A4-59DB-4A9F-910A-B5B798290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1EA4-3FDF-4B49-8CE4-50660B945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DDF8-8F58-4677-B7B2-BE3C84B83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3E0E-9E55-4CF1-9631-2AEC5CDC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0628-ED1E-44B0-B22F-E39A8DD9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40EE-B898-47BC-85AE-E8F667CA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B0B9-7F11-4A4F-B48F-8D8F3E7C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9DC9-849D-4518-AD36-E3CA3F8B8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5442-1054-4DD4-AD42-33D46A3D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763862-22B9-4837-8EB4-E2E58A8D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dmila.macekova@tuke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ff.pl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ff.pl/downloads.ph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2yo.com/satellite/?s=36397" TargetMode="External"/><Relationship Id="rId13" Type="http://schemas.openxmlformats.org/officeDocument/2006/relationships/hyperlink" Target="http://www.n2yo.com/?s=23730" TargetMode="External"/><Relationship Id="rId18" Type="http://schemas.openxmlformats.org/officeDocument/2006/relationships/hyperlink" Target="http://www.n2yo.com/browse/?y=2005&amp;m=10" TargetMode="External"/><Relationship Id="rId26" Type="http://schemas.openxmlformats.org/officeDocument/2006/relationships/hyperlink" Target="http://www.n2yo.com/satellite/?s=15677" TargetMode="External"/><Relationship Id="rId3" Type="http://schemas.openxmlformats.org/officeDocument/2006/relationships/hyperlink" Target="http://www.n2yo.com/satellites/?c=34&amp;srt=2&amp;dir=0" TargetMode="External"/><Relationship Id="rId21" Type="http://schemas.openxmlformats.org/officeDocument/2006/relationships/hyperlink" Target="http://www.n2yo.com/browse/?y=2004&amp;m=5" TargetMode="External"/><Relationship Id="rId7" Type="http://schemas.openxmlformats.org/officeDocument/2006/relationships/hyperlink" Target="http://www.n2yo.com/satellites/?c=34&amp;srt=11&amp;dir=0" TargetMode="External"/><Relationship Id="rId12" Type="http://schemas.openxmlformats.org/officeDocument/2006/relationships/hyperlink" Target="http://www.n2yo.com/browse/?y=1995&amp;m=12" TargetMode="External"/><Relationship Id="rId17" Type="http://schemas.openxmlformats.org/officeDocument/2006/relationships/hyperlink" Target="http://www.n2yo.com/satellite/?s=28884" TargetMode="External"/><Relationship Id="rId25" Type="http://schemas.openxmlformats.org/officeDocument/2006/relationships/hyperlink" Target="http://www.n2yo.com/?s=27378" TargetMode="External"/><Relationship Id="rId2" Type="http://schemas.openxmlformats.org/officeDocument/2006/relationships/hyperlink" Target="http://www.n2yo.com/satellites/?c=34&amp;srt=1&amp;dir=0" TargetMode="External"/><Relationship Id="rId16" Type="http://schemas.openxmlformats.org/officeDocument/2006/relationships/hyperlink" Target="http://www.n2yo.com/?s=20918" TargetMode="External"/><Relationship Id="rId20" Type="http://schemas.openxmlformats.org/officeDocument/2006/relationships/hyperlink" Target="http://www.n2yo.com/satellite/?s=282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2yo.com/satellites/?c=34&amp;srt=5&amp;dir=0" TargetMode="External"/><Relationship Id="rId11" Type="http://schemas.openxmlformats.org/officeDocument/2006/relationships/hyperlink" Target="http://www.n2yo.com/satellite/?s=23730" TargetMode="External"/><Relationship Id="rId24" Type="http://schemas.openxmlformats.org/officeDocument/2006/relationships/hyperlink" Target="http://www.n2yo.com/browse/?y=2002&amp;m=2" TargetMode="External"/><Relationship Id="rId5" Type="http://schemas.openxmlformats.org/officeDocument/2006/relationships/hyperlink" Target="http://www.n2yo.com/satellites/?c=34&amp;srt=12&amp;dir=0" TargetMode="External"/><Relationship Id="rId15" Type="http://schemas.openxmlformats.org/officeDocument/2006/relationships/hyperlink" Target="http://www.n2yo.com/browse/?y=1990&amp;m=10" TargetMode="External"/><Relationship Id="rId23" Type="http://schemas.openxmlformats.org/officeDocument/2006/relationships/hyperlink" Target="http://www.n2yo.com/satellite/?s=27378" TargetMode="External"/><Relationship Id="rId28" Type="http://schemas.openxmlformats.org/officeDocument/2006/relationships/hyperlink" Target="http://www.n2yo.com/?s=15677" TargetMode="External"/><Relationship Id="rId10" Type="http://schemas.openxmlformats.org/officeDocument/2006/relationships/hyperlink" Target="http://www.n2yo.com/?s=36397" TargetMode="External"/><Relationship Id="rId19" Type="http://schemas.openxmlformats.org/officeDocument/2006/relationships/hyperlink" Target="http://www.n2yo.com/?s=28884" TargetMode="External"/><Relationship Id="rId4" Type="http://schemas.openxmlformats.org/officeDocument/2006/relationships/hyperlink" Target="http://www.n2yo.com/satellites/?c=34&amp;srt=3&amp;dir=0" TargetMode="External"/><Relationship Id="rId9" Type="http://schemas.openxmlformats.org/officeDocument/2006/relationships/hyperlink" Target="http://www.n2yo.com/browse/?y=2010&amp;m=2" TargetMode="External"/><Relationship Id="rId14" Type="http://schemas.openxmlformats.org/officeDocument/2006/relationships/hyperlink" Target="http://www.n2yo.com/satellite/?s=20918" TargetMode="External"/><Relationship Id="rId22" Type="http://schemas.openxmlformats.org/officeDocument/2006/relationships/hyperlink" Target="http://www.n2yo.com/?s=28238" TargetMode="External"/><Relationship Id="rId27" Type="http://schemas.openxmlformats.org/officeDocument/2006/relationships/hyperlink" Target="http://www.n2yo.com/browse/?y=1985&amp;m=5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beams.com/satellite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d/d4/World_Magnetic_Declination_201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sk/url?sa=i&amp;rct=j&amp;q=antenna+quarter+wave&amp;source=images&amp;cd=&amp;cad=rja&amp;docid=6eiLhn-0rFewjM&amp;tbnid=Yo524tDCivxPUM:&amp;ved=0CAUQjRw&amp;url=http://en.wikipedia.org/wiki/Dipole_antenna&amp;ei=9100UdPZH8vgtQbey4A4&amp;bvm=bv.43148975,d.bGE&amp;psig=AFQjCNF7ClnB3kVv7T6lpS3pV0YP17FXcg&amp;ust=13624727950433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www.google.sk/url?sa=i&amp;rct=j&amp;q=antenna+quarter+wave&amp;source=images&amp;cd=&amp;cad=rja&amp;docid=wTGEGBZeelAoJM&amp;tbnid=f3WDxf8-PDg-tM:&amp;ved=0CAUQjRw&amp;url=http://www.moonraker.com.au/techni/quarterwaveverticals.htm&amp;ei=JV40UbSbOYjtswaI4oGICQ&amp;bvm=bv.43148975,d.bGE&amp;psig=AFQjCNF7ClnB3kVv7T6lpS3pV0YP17FXcg&amp;ust=1362472795043341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citytechnology.com.au/microbeam/index.php?main_page=product_info&amp;cPath=1_13&amp;products_id=11&amp;zenid=ded943e4688e9f9c83bd2f517cf7d0af" TargetMode="External"/><Relationship Id="rId7" Type="http://schemas.openxmlformats.org/officeDocument/2006/relationships/hyperlink" Target="http://www.google.sk/url?sa=i&amp;source=images&amp;cd=&amp;cad=rja&amp;docid=1pmbQcGnPhizZM&amp;tbnid=xgkrz5UaKrNTbM:&amp;ved=0CAgQjRwwAA&amp;url=http://www.o-digital.com/supplier-catalogs/2169/2173/TV-Equipment-1.html&amp;ei=byMvUbfHLc22hAevyIDABg&amp;psig=AFQjCNHYfQo8vKuTEN5ysBnBd6qDyROovw&amp;ust=1362130159780688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citytechnology.com.au/microbeam/index.php?main_page=index&amp;cPath=1_11&amp;zenid=ded943e4688e9f9c83bd2f517cf7d0af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beams.com/satellite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40EB5F-BE44-4327-93BD-116224DE916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sk-SK" sz="1400" smtClean="0"/>
          </a:p>
        </p:txBody>
      </p:sp>
      <p:pic>
        <p:nvPicPr>
          <p:cNvPr id="2051" name="Picture 20" descr="goes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33375"/>
            <a:ext cx="4760912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smtClean="0">
                <a:solidFill>
                  <a:srgbClr val="FF9900"/>
                </a:solidFill>
              </a:rPr>
              <a:t>Satelitné technológie a služby</a:t>
            </a:r>
            <a:endParaRPr lang="en-US" altLang="sk-SK" smtClean="0">
              <a:solidFill>
                <a:srgbClr val="FF9900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562350"/>
            <a:ext cx="8964612" cy="2879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ak. rok 20</a:t>
            </a:r>
            <a:r>
              <a:rPr lang="en-US" altLang="sk-SK" sz="2400" dirty="0" smtClean="0">
                <a:solidFill>
                  <a:srgbClr val="FF9900"/>
                </a:solidFill>
              </a:rPr>
              <a:t>18/19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garant predmetu: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prof.Ing</a:t>
            </a:r>
            <a:r>
              <a:rPr lang="sk-SK" altLang="sk-SK" sz="2400" dirty="0" smtClean="0">
                <a:solidFill>
                  <a:srgbClr val="FF9900"/>
                </a:solidFill>
              </a:rPr>
              <a:t>. Stanislav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Marchevský</a:t>
            </a:r>
            <a:r>
              <a:rPr lang="en-US" altLang="sk-SK" sz="2400" dirty="0" smtClean="0">
                <a:solidFill>
                  <a:srgbClr val="FF9900"/>
                </a:solidFill>
              </a:rPr>
              <a:t>, CSc.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Ing</a:t>
            </a:r>
            <a:r>
              <a:rPr lang="sk-SK" altLang="sk-SK" sz="2400" dirty="0" smtClean="0">
                <a:solidFill>
                  <a:srgbClr val="FF9900"/>
                </a:solidFill>
              </a:rPr>
              <a:t>. Ľudmila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Maceková</a:t>
            </a:r>
            <a:r>
              <a:rPr lang="sk-SK" altLang="sk-SK" sz="2400" dirty="0" smtClean="0">
                <a:solidFill>
                  <a:srgbClr val="FF9900"/>
                </a:solidFill>
              </a:rPr>
              <a:t>, PhD.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sk-SK" sz="2400" dirty="0" err="1" smtClean="0">
                <a:solidFill>
                  <a:srgbClr val="FF9900"/>
                </a:solidFill>
              </a:rPr>
              <a:t>Vysoko</a:t>
            </a:r>
            <a:r>
              <a:rPr lang="sk-SK" altLang="sk-SK" sz="2400" dirty="0" smtClean="0">
                <a:solidFill>
                  <a:srgbClr val="FF9900"/>
                </a:solidFill>
              </a:rPr>
              <a:t>školská 4 – 119A, </a:t>
            </a:r>
            <a:r>
              <a:rPr lang="en-US" altLang="sk-SK" sz="2400" dirty="0" smtClean="0">
                <a:solidFill>
                  <a:srgbClr val="FF9900"/>
                </a:solidFill>
              </a:rPr>
              <a:t>602 4108, </a:t>
            </a:r>
            <a:r>
              <a:rPr lang="sk-SK" altLang="sk-SK" sz="2400" dirty="0" err="1" smtClean="0">
                <a:solidFill>
                  <a:srgbClr val="FF9900"/>
                </a:solidFill>
                <a:hlinkClick r:id="rId3"/>
              </a:rPr>
              <a:t>ludmila.macekova</a:t>
            </a:r>
            <a:r>
              <a:rPr lang="en-US" altLang="sk-SK" sz="2400" dirty="0" smtClean="0">
                <a:solidFill>
                  <a:srgbClr val="FF9900"/>
                </a:solidFill>
                <a:hlinkClick r:id="rId3"/>
              </a:rPr>
              <a:t>@tuke.sk</a:t>
            </a:r>
            <a:r>
              <a:rPr lang="en-US" altLang="sk-SK" sz="2400" dirty="0" smtClean="0">
                <a:solidFill>
                  <a:srgbClr val="FF9900"/>
                </a:solidFill>
              </a:rPr>
              <a:t>, 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materiály</a:t>
            </a:r>
            <a:r>
              <a:rPr lang="sk-SK" altLang="sk-SK" sz="2400" dirty="0" smtClean="0">
                <a:solidFill>
                  <a:srgbClr val="FF9900"/>
                </a:solidFill>
              </a:rPr>
              <a:t>:</a:t>
            </a:r>
            <a:r>
              <a:rPr lang="en-US" altLang="sk-SK" sz="2400" dirty="0" smtClean="0">
                <a:solidFill>
                  <a:srgbClr val="FF9900"/>
                </a:solidFill>
              </a:rPr>
              <a:t>  </a:t>
            </a:r>
            <a:r>
              <a:rPr lang="en-US" altLang="sk-SK" sz="2400" dirty="0" err="1" smtClean="0">
                <a:solidFill>
                  <a:srgbClr val="FF9900"/>
                </a:solidFill>
              </a:rPr>
              <a:t>bude</a:t>
            </a:r>
            <a:r>
              <a:rPr lang="en-US" altLang="sk-SK" sz="2400" dirty="0" smtClean="0">
                <a:solidFill>
                  <a:srgbClr val="FF9900"/>
                </a:solidFill>
              </a:rPr>
              <a:t> </a:t>
            </a:r>
            <a:r>
              <a:rPr lang="en-US" altLang="sk-SK" sz="2400" dirty="0" err="1" smtClean="0">
                <a:solidFill>
                  <a:srgbClr val="FF9900"/>
                </a:solidFill>
              </a:rPr>
              <a:t>na</a:t>
            </a:r>
            <a:r>
              <a:rPr lang="en-US" altLang="sk-SK" sz="2400" dirty="0" smtClean="0">
                <a:solidFill>
                  <a:srgbClr val="FF9900"/>
                </a:solidFill>
              </a:rPr>
              <a:t> </a:t>
            </a:r>
            <a:r>
              <a:rPr lang="en-US" altLang="sk-SK" sz="2400" dirty="0" err="1" smtClean="0">
                <a:solidFill>
                  <a:srgbClr val="FF9900"/>
                </a:solidFill>
              </a:rPr>
              <a:t>ftp_KEMT</a:t>
            </a:r>
            <a:endParaRPr lang="en-US" altLang="sk-SK" sz="2400" dirty="0" smtClean="0">
              <a:solidFill>
                <a:srgbClr val="FF9900"/>
              </a:solidFill>
            </a:endParaRP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2097088" y="6435725"/>
            <a:ext cx="5113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foto: </a:t>
            </a:r>
            <a:r>
              <a:rPr lang="cs-CZ" altLang="sk-SK" sz="1200"/>
              <a:t>http://www.noaanews.noaa.gov/stories2007/images/goes-n.jpg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6DDA5B-837E-42AC-96FB-36E83E0DC4A9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k-SK" sz="140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79613" y="2924175"/>
            <a:ext cx="612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800" b="1">
                <a:solidFill>
                  <a:srgbClr val="FFFF66"/>
                </a:solidFill>
              </a:rPr>
              <a:t>Klasifikácia satelitných sietí</a:t>
            </a:r>
            <a:endParaRPr lang="en-US" altLang="sk-SK" sz="2800" b="1">
              <a:solidFill>
                <a:srgbClr val="FFFF66"/>
              </a:solidFill>
            </a:endParaRPr>
          </a:p>
        </p:txBody>
      </p:sp>
      <p:pic>
        <p:nvPicPr>
          <p:cNvPr id="12292" name="Picture 5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2708275"/>
            <a:ext cx="615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foto:  </a:t>
            </a:r>
            <a:r>
              <a:rPr lang="en-US" altLang="sk-SK" sz="1200"/>
              <a:t>http://img1.ct24.cz/multimedia/images/7/679/middle/67871.jpg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FBBBC1-6E9A-442E-94FE-6344FBEB43B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k-SK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135937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takže: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>
                <a:solidFill>
                  <a:srgbClr val="FF0000"/>
                </a:solidFill>
              </a:rPr>
              <a:t>Klasifikácia sat. komunikácií z pohľadu služieb</a:t>
            </a:r>
            <a:r>
              <a:rPr lang="sk-SK" altLang="sk-SK" sz="180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rádiové komunikácie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rádiová navigácia (letecká, námorná, pozemná) – RNSS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determinácia (RDSS)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vysielanie rozhlasu a TV (BSS)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meteorológia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štandardné frekvenčné a časové signály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medzisatelitné služby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rádioamatérske služby</a:t>
            </a:r>
            <a:endParaRPr lang="en-US" altLang="sk-SK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0F407F-BA4A-4AA6-BD80-85C4DDE1A5B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k-SK" sz="1400" smtClean="0"/>
          </a:p>
        </p:txBody>
      </p:sp>
      <p:pic>
        <p:nvPicPr>
          <p:cNvPr id="14339" name="Picture 5" descr="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74688"/>
            <a:ext cx="734536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95288" y="115888"/>
            <a:ext cx="8351837" cy="7858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Klasifikácia z hľadiska historického: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  Generácie satelitných komunikačných systémov</a:t>
            </a:r>
            <a:endParaRPr lang="cs-CZ" altLang="sk-SK" sz="180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11188" y="6553200"/>
            <a:ext cx="705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400"/>
              <a:t>zdroj: S.Marchevský: Sat. komunikácie – U-lern</a:t>
            </a:r>
            <a:endParaRPr lang="cs-CZ" altLang="sk-SK" sz="140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8351837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približne sa táto klasifikácia prekrýva s delením</a:t>
            </a:r>
            <a:r>
              <a:rPr lang="en-US" altLang="sk-SK" sz="1800"/>
              <a:t>: </a:t>
            </a:r>
            <a:r>
              <a:rPr lang="sk-SK" altLang="sk-SK" sz="1800"/>
              <a:t> na sat. siete pre pevný príjem – napr. INTELSAT,   mobilný (prenosný) - napr.- INMARSAT, a osobný </a:t>
            </a:r>
            <a:r>
              <a:rPr lang="en-US" altLang="sk-SK" sz="1800"/>
              <a:t>pr</a:t>
            </a:r>
            <a:r>
              <a:rPr lang="sk-SK" altLang="sk-SK" sz="1800"/>
              <a:t>íjem </a:t>
            </a:r>
            <a:endParaRPr lang="en-US" altLang="sk-SK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C6FC32-4717-449C-BDD4-43178372FFE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k-SK" sz="1400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7416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Špecifikácie: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-– terminály s parabol. anténami malých rozmerov, t.j. </a:t>
            </a:r>
            <a:r>
              <a:rPr lang="el-GR" altLang="sk-SK" sz="1800">
                <a:solidFill>
                  <a:srgbClr val="000000"/>
                </a:solidFill>
              </a:rPr>
              <a:t>Φ</a:t>
            </a:r>
            <a:r>
              <a:rPr lang="en-US" altLang="sk-SK" sz="1800">
                <a:solidFill>
                  <a:srgbClr val="000000"/>
                </a:solidFill>
              </a:rPr>
              <a:t> &lt;</a:t>
            </a:r>
            <a:r>
              <a:rPr lang="sk-SK" altLang="sk-SK" sz="1800">
                <a:solidFill>
                  <a:srgbClr val="000000"/>
                </a:solidFill>
              </a:rPr>
              <a:t> 3 m (najčastejšie 75 – 120 cm) (</a:t>
            </a:r>
            <a:r>
              <a:rPr lang="sk-SK" altLang="sk-SK" sz="1800" b="1">
                <a:solidFill>
                  <a:srgbClr val="000000"/>
                </a:solidFill>
              </a:rPr>
              <a:t>apertúra</a:t>
            </a:r>
            <a:r>
              <a:rPr lang="sk-SK" altLang="sk-SK" sz="1800">
                <a:solidFill>
                  <a:srgbClr val="000000"/>
                </a:solidFill>
              </a:rPr>
              <a:t> = priemet plochy reflektora antény)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– pevné satelitné siete – prepojenie pobočiek medzinárodných spoločností, a pre poskytnutie multimediálnych komunikačných služieb (úzkopásmové aj širokopásmové dáta - Internet, VoIP a video)</a:t>
            </a:r>
            <a:r>
              <a:rPr lang="en-US" altLang="sk-SK" sz="1800">
                <a:solidFill>
                  <a:srgbClr val="000000"/>
                </a:solidFill>
              </a:rPr>
              <a:t>;</a:t>
            </a:r>
            <a:endParaRPr lang="sk-SK" altLang="sk-SK" sz="1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- T</a:t>
            </a:r>
            <a:r>
              <a:rPr lang="en-US" altLang="sk-SK" sz="1800">
                <a:solidFill>
                  <a:srgbClr val="000000"/>
                </a:solidFill>
              </a:rPr>
              <a:t>opol</a:t>
            </a:r>
            <a:r>
              <a:rPr lang="sk-SK" altLang="sk-SK" sz="1800">
                <a:solidFill>
                  <a:srgbClr val="000000"/>
                </a:solidFill>
              </a:rPr>
              <a:t>ó</a:t>
            </a:r>
            <a:r>
              <a:rPr lang="en-US" altLang="sk-SK" sz="1800">
                <a:solidFill>
                  <a:srgbClr val="000000"/>
                </a:solidFill>
              </a:rPr>
              <a:t>gi</a:t>
            </a:r>
            <a:r>
              <a:rPr lang="sk-SK" altLang="sk-SK" sz="1800">
                <a:solidFill>
                  <a:srgbClr val="000000"/>
                </a:solidFill>
              </a:rPr>
              <a:t>a </a:t>
            </a:r>
            <a:r>
              <a:rPr lang="sk-SK" altLang="sk-SK" sz="1800" b="1">
                <a:solidFill>
                  <a:srgbClr val="000000"/>
                </a:solidFill>
              </a:rPr>
              <a:t>mesh </a:t>
            </a:r>
            <a:r>
              <a:rPr lang="sk-SK" altLang="sk-SK" sz="1800">
                <a:solidFill>
                  <a:srgbClr val="000000"/>
                </a:solidFill>
              </a:rPr>
              <a:t>(vzájomné poprepájanie malých vzdialených staníc) alebo </a:t>
            </a:r>
            <a:r>
              <a:rPr lang="sk-SK" altLang="sk-SK" sz="1800" b="1">
                <a:solidFill>
                  <a:srgbClr val="000000"/>
                </a:solidFill>
              </a:rPr>
              <a:t>star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</a:rPr>
              <a:t>- </a:t>
            </a:r>
            <a:r>
              <a:rPr lang="sk-SK" altLang="sk-SK" sz="1800">
                <a:solidFill>
                  <a:srgbClr val="000000"/>
                </a:solidFill>
              </a:rPr>
              <a:t>satelity s geostacionárnou orbitou</a:t>
            </a:r>
            <a:endParaRPr lang="cs-CZ" altLang="sk-SK" sz="1800" b="1">
              <a:solidFill>
                <a:srgbClr val="00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200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Napr. technológia </a:t>
            </a:r>
            <a:r>
              <a:rPr lang="sk-SK" altLang="sk-SK" sz="1800" b="1">
                <a:solidFill>
                  <a:srgbClr val="000000"/>
                </a:solidFill>
              </a:rPr>
              <a:t>VSAT </a:t>
            </a:r>
            <a:r>
              <a:rPr lang="sk-SK" altLang="sk-SK" sz="1800">
                <a:solidFill>
                  <a:srgbClr val="000000"/>
                </a:solidFill>
              </a:rPr>
              <a:t>- Very Small Aperture Terminal</a:t>
            </a:r>
            <a:endParaRPr lang="cs-CZ" altLang="sk-SK" sz="1800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7416800" cy="7794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 delenie sat. sietí podľa topológie: mesh (mreža, sieť)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				star  (hviezda)</a:t>
            </a:r>
            <a:endParaRPr lang="en-US" altLang="sk-SK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5DC421-4F07-4073-B978-728FF45232A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sk-SK" sz="1400" smtClean="0"/>
          </a:p>
        </p:txBody>
      </p:sp>
      <p:sp>
        <p:nvSpPr>
          <p:cNvPr id="7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sk-SK" sz="1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258888" y="6308725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Obr.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 Príklad tvarov a rozmerov rôznych typov obežných dráh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280400" cy="3667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Klasifikácia podľa výšky orbitálnej dráhy</a:t>
            </a:r>
            <a:endParaRPr lang="cs-CZ" altLang="sk-SK" sz="1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LEO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(Low Earth Orbit): Argos, Orbcomm, Iridium, Teledesic, Globalstar, Skybridge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95288" y="4292600"/>
            <a:ext cx="25193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GEO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(Geostationary Earth Orbit) : Thuraya, Inmarsat (námorná komunikácia), cca 36000km nad rovníkom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489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s tým súvisia aj ďalšie charakteristiky ...</a:t>
            </a:r>
            <a:endParaRPr lang="en-US" altLang="sk-SK" sz="1800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755650" y="2708275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MEO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(Medium Earth Orbit) : Odyssey, GPS, Glonass, Galileo – navigácia, Telstar - komunkácia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5" name="Text Box 7"/>
          <p:cNvSpPr txBox="1">
            <a:spLocks noChangeArrowheads="1"/>
          </p:cNvSpPr>
          <p:nvPr/>
        </p:nvSpPr>
        <p:spPr bwMode="auto">
          <a:xfrm>
            <a:off x="4427538" y="4652963"/>
            <a:ext cx="2519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HEO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(Highly Eliptical Orbit) : Sirius Satellite Radio – nad S.Amerikou, Molnyia – nad pólmi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38F8F0-B271-4076-BEA8-5077A10D76A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sk-SK" sz="1400" smtClean="0"/>
          </a:p>
        </p:txBody>
      </p:sp>
      <p:sp>
        <p:nvSpPr>
          <p:cNvPr id="5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cs-CZ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267745" y="4653136"/>
            <a:ext cx="230425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sz="1400" dirty="0" err="1"/>
              <a:t>nutn</a:t>
            </a:r>
            <a:r>
              <a:rPr lang="sk-SK" altLang="sk-SK" sz="1400" dirty="0"/>
              <a:t>ý </a:t>
            </a:r>
            <a:r>
              <a:rPr lang="sk-SK" altLang="sk-SK" sz="1400" dirty="0" err="1"/>
              <a:t>hand-off</a:t>
            </a:r>
            <a:endParaRPr lang="sk-SK" altLang="sk-SK" sz="14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400" dirty="0"/>
              <a:t>veľa satelitov kvôli súvislému pokrytiu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400" dirty="0"/>
              <a:t>nutnosť </a:t>
            </a:r>
            <a:r>
              <a:rPr lang="sk-SK" altLang="sk-SK" sz="1400" dirty="0" smtClean="0"/>
              <a:t>sledovať satelit </a:t>
            </a:r>
            <a:r>
              <a:rPr lang="sk-SK" altLang="sk-SK" sz="1400" dirty="0"/>
              <a:t>(</a:t>
            </a:r>
            <a:r>
              <a:rPr lang="sk-SK" altLang="sk-SK" sz="1400" dirty="0" err="1"/>
              <a:t>steerable</a:t>
            </a:r>
            <a:r>
              <a:rPr lang="sk-SK" altLang="sk-SK" sz="1400" dirty="0"/>
              <a:t> </a:t>
            </a:r>
            <a:r>
              <a:rPr lang="sk-SK" altLang="sk-SK" sz="1400" dirty="0" err="1" smtClean="0"/>
              <a:t>antenna-riadená</a:t>
            </a:r>
            <a:r>
              <a:rPr lang="sk-SK" altLang="sk-SK" sz="1400" dirty="0" smtClean="0"/>
              <a:t>) </a:t>
            </a:r>
            <a:r>
              <a:rPr lang="sk-SK" altLang="sk-SK" sz="1400" dirty="0"/>
              <a:t>alebo </a:t>
            </a:r>
            <a:r>
              <a:rPr lang="sk-SK" altLang="sk-SK" sz="1400" dirty="0" err="1"/>
              <a:t>všesmerová</a:t>
            </a:r>
            <a:r>
              <a:rPr lang="sk-SK" altLang="sk-SK" sz="1400" dirty="0"/>
              <a:t> prijímacia </a:t>
            </a:r>
            <a:r>
              <a:rPr lang="sk-SK" altLang="sk-SK" sz="1400" dirty="0" err="1"/>
              <a:t>ant</a:t>
            </a:r>
            <a:r>
              <a:rPr lang="sk-SK" altLang="sk-SK" sz="1400" dirty="0"/>
              <a:t>. na Zemi</a:t>
            </a:r>
            <a:endParaRPr lang="cs-CZ" altLang="sk-SK" sz="1400" dirty="0"/>
          </a:p>
        </p:txBody>
      </p:sp>
      <p:sp>
        <p:nvSpPr>
          <p:cNvPr id="2" name="Obdĺžnik 1"/>
          <p:cNvSpPr/>
          <p:nvPr/>
        </p:nvSpPr>
        <p:spPr>
          <a:xfrm>
            <a:off x="3563938" y="188913"/>
            <a:ext cx="16557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364163" y="2743200"/>
            <a:ext cx="12985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00778"/>
              </p:ext>
            </p:extLst>
          </p:nvPr>
        </p:nvGraphicFramePr>
        <p:xfrm>
          <a:off x="457200" y="765175"/>
          <a:ext cx="8229602" cy="377136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Parameter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600" dirty="0" err="1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GEO</a:t>
                      </a:r>
                      <a:endParaRPr lang="sk-SK" sz="16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výška </a:t>
                      </a:r>
                      <a:r>
                        <a:rPr lang="sk-SK" sz="1600" dirty="0">
                          <a:effectLst/>
                        </a:rPr>
                        <a:t>[km]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500 – 3000 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10 000 – 14 000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35 786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500 - 50 000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perióda </a:t>
                      </a:r>
                      <a:r>
                        <a:rPr lang="sk-SK" sz="1600" dirty="0">
                          <a:effectLst/>
                        </a:rPr>
                        <a:t>[</a:t>
                      </a:r>
                      <a:r>
                        <a:rPr lang="sk-SK" sz="1600" dirty="0" err="1">
                          <a:effectLst/>
                        </a:rPr>
                        <a:t>hours</a:t>
                      </a:r>
                      <a:r>
                        <a:rPr lang="sk-SK" sz="1600" dirty="0">
                          <a:effectLst/>
                        </a:rPr>
                        <a:t>]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1 - 3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6 – 8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23.93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3 – 24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oneskorenie </a:t>
                      </a:r>
                      <a:r>
                        <a:rPr lang="sk-SK" sz="1600" dirty="0">
                          <a:effectLst/>
                        </a:rPr>
                        <a:t>[</a:t>
                      </a:r>
                      <a:r>
                        <a:rPr lang="sk-SK" sz="1600" dirty="0" err="1">
                          <a:effectLst/>
                        </a:rPr>
                        <a:t>ms</a:t>
                      </a:r>
                      <a:r>
                        <a:rPr lang="sk-SK" sz="1600" dirty="0">
                          <a:effectLst/>
                        </a:rPr>
                        <a:t>]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6 – 30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70 – 120 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240 – 280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 – 320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viditeľnosť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24 h.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 – 12 h.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kvalita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signálu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stredne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dobrá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slabá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slabá (kolísajúca)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riadenie satelitu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zložité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stredne zložité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jednoduché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zložité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náklady na vynesenie satelitu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nízke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oblasť</a:t>
                      </a:r>
                      <a:r>
                        <a:rPr lang="sk-SK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pokrytia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stredne 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77" name="BlokTextu 9"/>
          <p:cNvSpPr txBox="1">
            <a:spLocks noChangeArrowheads="1"/>
          </p:cNvSpPr>
          <p:nvPr/>
        </p:nvSpPr>
        <p:spPr bwMode="auto">
          <a:xfrm>
            <a:off x="971550" y="188913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</a:rPr>
              <a:t>Základné parametre satelitných systémov podľa typu orbity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A8EE89-FCC3-47C9-A7B1-D68295E9C3A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sk-SK" sz="1400" smtClean="0"/>
          </a:p>
        </p:txBody>
      </p:sp>
      <p:pic>
        <p:nvPicPr>
          <p:cNvPr id="18435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Obr. </a:t>
            </a:r>
            <a:r>
              <a:rPr lang="en-US" altLang="sk-SK" sz="1800"/>
              <a:t>Stopa (o</a:t>
            </a:r>
            <a:r>
              <a:rPr lang="sk-SK" altLang="sk-SK" sz="1800"/>
              <a:t>žiarená plocha) z 1 GEO-satelitu (3 GEO satelity pokryjú po obvode celú Zem) </a:t>
            </a:r>
            <a:endParaRPr lang="cs-CZ" altLang="sk-SK" sz="180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 dirty="0" err="1"/>
              <a:t>Obr</a:t>
            </a:r>
            <a:r>
              <a:rPr lang="en-US" altLang="sk-SK" sz="1800" b="1" dirty="0"/>
              <a:t>. 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</a:t>
            </a:r>
            <a:r>
              <a:rPr lang="sk-SK" altLang="sk-SK" sz="1800" dirty="0" err="1"/>
              <a:t>íklad</a:t>
            </a:r>
            <a:r>
              <a:rPr lang="sk-SK" altLang="sk-SK" sz="1800" dirty="0"/>
              <a:t> tvorby tvarovaného vyžarovacieho </a:t>
            </a:r>
            <a:r>
              <a:rPr lang="sk-SK" altLang="sk-SK" sz="1800" dirty="0" smtClean="0"/>
              <a:t>diagramu (</a:t>
            </a:r>
            <a:r>
              <a:rPr lang="sk-SK" altLang="sk-SK" sz="1800" dirty="0" err="1" smtClean="0"/>
              <a:t>footprint</a:t>
            </a:r>
            <a:r>
              <a:rPr lang="sk-SK" altLang="sk-SK" sz="1800" dirty="0" smtClean="0"/>
              <a:t>) </a:t>
            </a:r>
            <a:r>
              <a:rPr lang="sk-SK" altLang="sk-SK" sz="1800" dirty="0"/>
              <a:t>antény (viac žiaričov, jeden reflektor/“tanier“)</a:t>
            </a:r>
            <a:endParaRPr lang="cs-CZ" altLang="sk-SK" sz="1800" b="1" dirty="0"/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45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 flipV="1">
            <a:off x="6084888" y="4005263"/>
            <a:ext cx="935037" cy="223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2BD357-9C79-4BDE-9094-AB3618FC33E2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sk-SK" sz="1400" smtClean="0"/>
          </a:p>
        </p:txBody>
      </p:sp>
      <p:pic>
        <p:nvPicPr>
          <p:cNvPr id="19459" name="Picture 5" descr="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53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211638" y="47625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accent2"/>
                </a:solidFill>
              </a:rPr>
              <a:t>LEO</a:t>
            </a:r>
            <a:endParaRPr lang="cs-CZ" altLang="sk-SK" sz="1800">
              <a:solidFill>
                <a:schemeClr val="accent2"/>
              </a:solidFill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FF0000"/>
                </a:solidFill>
              </a:rPr>
              <a:t>GEO</a:t>
            </a:r>
            <a:endParaRPr lang="cs-CZ" altLang="sk-SK" sz="1800">
              <a:solidFill>
                <a:srgbClr val="FF0000"/>
              </a:solidFill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516688" y="2852738"/>
            <a:ext cx="19431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hlink"/>
                </a:solidFill>
              </a:rPr>
              <a:t>HEO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eliptická dráha</a:t>
            </a:r>
            <a:endParaRPr lang="cs-CZ" altLang="sk-SK" sz="1800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877050" y="3644900"/>
            <a:ext cx="13684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perigeum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apogeum</a:t>
            </a:r>
            <a:endParaRPr lang="cs-CZ" altLang="sk-SK" sz="1800"/>
          </a:p>
        </p:txBody>
      </p:sp>
      <p:graphicFrame>
        <p:nvGraphicFramePr>
          <p:cNvPr id="8238" name="Group 46"/>
          <p:cNvGraphicFramePr>
            <a:graphicFrameLocks noGrp="1"/>
          </p:cNvGraphicFramePr>
          <p:nvPr/>
        </p:nvGraphicFramePr>
        <p:xfrm>
          <a:off x="250825" y="3429000"/>
          <a:ext cx="6121400" cy="3140075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HEO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Systém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Inmarsat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Irídium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Molniya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Typ orbity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Počet orbit. rovín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Výška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Apogee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Perigee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Perióda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Kruh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36 000 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Kruh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hod. 40 minút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Elipsa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    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Hmotnosť satelitu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Počet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Min. elevačný uhol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Doba viditeľnosti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1 500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700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(11/ orbit)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minút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1 000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(3/orbit)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97" name="Text Box 47"/>
          <p:cNvSpPr txBox="1">
            <a:spLocks noChangeArrowheads="1"/>
          </p:cNvSpPr>
          <p:nvPr/>
        </p:nvSpPr>
        <p:spPr bwMode="auto">
          <a:xfrm>
            <a:off x="179388" y="3068638"/>
            <a:ext cx="5834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Tab. príklady jednotlivých systémov</a:t>
            </a:r>
            <a:endParaRPr lang="en-US" altLang="sk-SK" sz="1800"/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6443663" y="2852738"/>
            <a:ext cx="23034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9499" name="Text Box 50"/>
          <p:cNvSpPr txBox="1">
            <a:spLocks noChangeArrowheads="1"/>
          </p:cNvSpPr>
          <p:nvPr/>
        </p:nvSpPr>
        <p:spPr bwMode="auto">
          <a:xfrm>
            <a:off x="6588125" y="4941888"/>
            <a:ext cx="23050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400" b="1"/>
              <a:t>Konštelácia:</a:t>
            </a:r>
            <a:r>
              <a:rPr lang="sk-SK" altLang="sk-SK" sz="1400"/>
              <a:t> skupina podobných satelitov, spolupracujúcich v rámci 1 systému s cieľom pokryť čo najväčšie územie</a:t>
            </a:r>
            <a:endParaRPr lang="en-US" altLang="sk-SK" sz="1400"/>
          </a:p>
        </p:txBody>
      </p:sp>
      <p:sp>
        <p:nvSpPr>
          <p:cNvPr id="19500" name="Line 51"/>
          <p:cNvSpPr>
            <a:spLocks noChangeShapeType="1"/>
          </p:cNvSpPr>
          <p:nvPr/>
        </p:nvSpPr>
        <p:spPr bwMode="auto">
          <a:xfrm flipV="1">
            <a:off x="6227763" y="515778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136C04-53E0-4050-9D17-7DFFD0A7BD1D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k-SK" sz="14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449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86042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Príklad HEO: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pohľad na Zem z HEO satelitu Molnyia (apogeum eliptickej dráhy je nad severnou pologuľou) </a:t>
            </a:r>
            <a:r>
              <a:rPr lang="en-US" altLang="sk-SK" sz="1800"/>
              <a:t>[1]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B17268-962E-489B-984A-9AA72861234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sk-SK" sz="1400" smtClean="0"/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381000" y="457200"/>
            <a:ext cx="8153400" cy="6096000"/>
            <a:chOff x="192" y="816"/>
            <a:chExt cx="5136" cy="3840"/>
          </a:xfrm>
        </p:grpSpPr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1296" y="2976"/>
              <a:ext cx="96" cy="144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880" y="2448"/>
              <a:ext cx="19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LEO  </a:t>
              </a:r>
              <a:r>
                <a:rPr lang="en-US" altLang="sk-SK" sz="1800">
                  <a:latin typeface="Times New Roman" charset="0"/>
                </a:rPr>
                <a:t>        500 -1000 km</a:t>
              </a:r>
              <a:endParaRPr lang="en-US" altLang="sk-SK" sz="1600" b="1">
                <a:latin typeface="Times New Roman" charset="0"/>
              </a:endParaRP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V="1">
              <a:off x="1296" y="2640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784" y="2640"/>
              <a:ext cx="14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V="1">
              <a:off x="192" y="912"/>
              <a:ext cx="2592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672" y="2064"/>
              <a:ext cx="21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784" y="912"/>
              <a:ext cx="2544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736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880" y="816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GEO</a:t>
              </a:r>
              <a:r>
                <a:rPr lang="en-US" altLang="sk-SK" sz="1800">
                  <a:latin typeface="Times New Roman" charset="0"/>
                </a:rPr>
                <a:t>      36,000 km</a:t>
              </a:r>
              <a:endParaRPr lang="en-US" altLang="sk-SK" sz="1600" b="1">
                <a:latin typeface="Times New Roman" charset="0"/>
              </a:endParaRPr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2736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2880" y="1968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MEO</a:t>
              </a:r>
              <a:r>
                <a:rPr lang="en-US" altLang="sk-SK" sz="1800">
                  <a:latin typeface="Times New Roman" charset="0"/>
                </a:rPr>
                <a:t>      5,000 – 15,000 km</a:t>
              </a:r>
              <a:endParaRPr lang="en-US" altLang="sk-SK" sz="1200" b="1">
                <a:latin typeface="Times New Roman" charset="0"/>
              </a:endParaRPr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273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384" y="2736"/>
              <a:ext cx="4752" cy="1920"/>
              <a:chOff x="672" y="3408"/>
              <a:chExt cx="4752" cy="528"/>
            </a:xfrm>
          </p:grpSpPr>
          <p:sp>
            <p:nvSpPr>
              <p:cNvPr id="21526" name="Arc 18"/>
              <p:cNvSpPr>
                <a:spLocks/>
              </p:cNvSpPr>
              <p:nvPr/>
            </p:nvSpPr>
            <p:spPr bwMode="auto">
              <a:xfrm>
                <a:off x="3024" y="3408"/>
                <a:ext cx="2400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1527" name="Arc 19"/>
              <p:cNvSpPr>
                <a:spLocks/>
              </p:cNvSpPr>
              <p:nvPr/>
            </p:nvSpPr>
            <p:spPr bwMode="auto">
              <a:xfrm flipH="1">
                <a:off x="672" y="3408"/>
                <a:ext cx="2400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21522" name="Freeform 20"/>
            <p:cNvSpPr>
              <a:spLocks/>
            </p:cNvSpPr>
            <p:nvPr/>
          </p:nvSpPr>
          <p:spPr bwMode="auto">
            <a:xfrm flipH="1">
              <a:off x="4224" y="3024"/>
              <a:ext cx="48" cy="144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3" name="Freeform 21"/>
            <p:cNvSpPr>
              <a:spLocks/>
            </p:cNvSpPr>
            <p:nvPr/>
          </p:nvSpPr>
          <p:spPr bwMode="auto">
            <a:xfrm>
              <a:off x="624" y="3552"/>
              <a:ext cx="96" cy="192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4" name="Line 22"/>
            <p:cNvSpPr>
              <a:spLocks noChangeShapeType="1"/>
            </p:cNvSpPr>
            <p:nvPr/>
          </p:nvSpPr>
          <p:spPr bwMode="auto">
            <a:xfrm flipH="1" flipV="1">
              <a:off x="2736" y="2016"/>
              <a:ext cx="216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5" name="Freeform 23"/>
            <p:cNvSpPr>
              <a:spLocks/>
            </p:cNvSpPr>
            <p:nvPr/>
          </p:nvSpPr>
          <p:spPr bwMode="auto">
            <a:xfrm flipH="1">
              <a:off x="4800" y="3552"/>
              <a:ext cx="96" cy="192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1508" name="Text Box 24"/>
          <p:cNvSpPr txBox="1">
            <a:spLocks noChangeArrowheads="1"/>
          </p:cNvSpPr>
          <p:nvPr/>
        </p:nvSpPr>
        <p:spPr bwMode="auto">
          <a:xfrm>
            <a:off x="468313" y="260350"/>
            <a:ext cx="33829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Pokrytie vs. v</a:t>
            </a:r>
            <a:r>
              <a:rPr lang="sk-SK" altLang="sk-SK" sz="1800" b="1"/>
              <a:t>ýška</a:t>
            </a:r>
            <a:r>
              <a:rPr lang="sk-SK" altLang="sk-SK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porovnanie pokrytia zemského povrchu</a:t>
            </a:r>
            <a:r>
              <a:rPr lang="en-US" altLang="sk-SK" sz="1800"/>
              <a:t> </a:t>
            </a:r>
            <a:r>
              <a:rPr lang="sk-SK" altLang="sk-SK" sz="1800"/>
              <a:t>jednotlivými typmi satelitných systémov 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E557A-43B4-4771-A1AA-885B5D6485A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k-SK" sz="1400" smtClean="0"/>
          </a:p>
        </p:txBody>
      </p:sp>
      <p:grpSp>
        <p:nvGrpSpPr>
          <p:cNvPr id="4099" name="Group 106"/>
          <p:cNvGrpSpPr>
            <a:grpSpLocks/>
          </p:cNvGrpSpPr>
          <p:nvPr/>
        </p:nvGrpSpPr>
        <p:grpSpPr bwMode="auto">
          <a:xfrm>
            <a:off x="1081088" y="1841500"/>
            <a:ext cx="7143750" cy="3629025"/>
            <a:chOff x="236" y="1401"/>
            <a:chExt cx="4500" cy="2286"/>
          </a:xfrm>
        </p:grpSpPr>
        <p:grpSp>
          <p:nvGrpSpPr>
            <p:cNvPr id="4101" name="Group 6"/>
            <p:cNvGrpSpPr>
              <a:grpSpLocks/>
            </p:cNvGrpSpPr>
            <p:nvPr/>
          </p:nvGrpSpPr>
          <p:grpSpPr bwMode="auto">
            <a:xfrm>
              <a:off x="1700" y="1635"/>
              <a:ext cx="665" cy="201"/>
              <a:chOff x="1931" y="1112"/>
              <a:chExt cx="699" cy="170"/>
            </a:xfrm>
          </p:grpSpPr>
          <p:sp>
            <p:nvSpPr>
              <p:cNvPr id="4141" name="Rectangle 7" descr="Large grid"/>
              <p:cNvSpPr>
                <a:spLocks noChangeArrowheads="1"/>
              </p:cNvSpPr>
              <p:nvPr/>
            </p:nvSpPr>
            <p:spPr bwMode="auto">
              <a:xfrm>
                <a:off x="1931" y="1113"/>
                <a:ext cx="553" cy="168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42" name="AutoShape 8" descr="Large grid"/>
              <p:cNvSpPr>
                <a:spLocks noChangeArrowheads="1"/>
              </p:cNvSpPr>
              <p:nvPr/>
            </p:nvSpPr>
            <p:spPr bwMode="auto">
              <a:xfrm rot="-5400000">
                <a:off x="2472" y="1123"/>
                <a:ext cx="170" cy="1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55 h 21600"/>
                  <a:gd name="T14" fmla="*/ 17153 w 21600"/>
                  <a:gd name="T15" fmla="*/ 170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4102" name="AutoShape 9"/>
            <p:cNvSpPr>
              <a:spLocks noChangeArrowheads="1"/>
            </p:cNvSpPr>
            <p:nvPr/>
          </p:nvSpPr>
          <p:spPr bwMode="auto">
            <a:xfrm rot="7814004">
              <a:off x="2298" y="1816"/>
              <a:ext cx="86" cy="22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 flipH="1">
              <a:off x="2583" y="1631"/>
              <a:ext cx="665" cy="200"/>
              <a:chOff x="1931" y="1112"/>
              <a:chExt cx="699" cy="170"/>
            </a:xfrm>
          </p:grpSpPr>
          <p:sp>
            <p:nvSpPr>
              <p:cNvPr id="4139" name="Rectangle 11" descr="Large grid"/>
              <p:cNvSpPr>
                <a:spLocks noChangeArrowheads="1"/>
              </p:cNvSpPr>
              <p:nvPr/>
            </p:nvSpPr>
            <p:spPr bwMode="auto">
              <a:xfrm>
                <a:off x="1931" y="1113"/>
                <a:ext cx="553" cy="168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40" name="AutoShape 12" descr="Large grid"/>
              <p:cNvSpPr>
                <a:spLocks noChangeArrowheads="1"/>
              </p:cNvSpPr>
              <p:nvPr/>
            </p:nvSpPr>
            <p:spPr bwMode="auto">
              <a:xfrm rot="-5400000">
                <a:off x="2472" y="1123"/>
                <a:ext cx="170" cy="1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55 h 21600"/>
                  <a:gd name="T14" fmla="*/ 17153 w 21600"/>
                  <a:gd name="T15" fmla="*/ 170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4104" name="Rectangle 13"/>
            <p:cNvSpPr>
              <a:spLocks noChangeArrowheads="1"/>
            </p:cNvSpPr>
            <p:nvPr/>
          </p:nvSpPr>
          <p:spPr bwMode="auto">
            <a:xfrm>
              <a:off x="2354" y="1614"/>
              <a:ext cx="244" cy="2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05" name="Text Box 15"/>
            <p:cNvSpPr txBox="1">
              <a:spLocks noChangeArrowheads="1"/>
            </p:cNvSpPr>
            <p:nvPr/>
          </p:nvSpPr>
          <p:spPr bwMode="auto">
            <a:xfrm>
              <a:off x="2190" y="1401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Satellite</a:t>
              </a:r>
            </a:p>
          </p:txBody>
        </p:sp>
        <p:sp>
          <p:nvSpPr>
            <p:cNvPr id="4106" name="Text Box 16"/>
            <p:cNvSpPr txBox="1">
              <a:spLocks noChangeArrowheads="1"/>
            </p:cNvSpPr>
            <p:nvPr/>
          </p:nvSpPr>
          <p:spPr bwMode="auto">
            <a:xfrm>
              <a:off x="1474" y="2459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Uplink</a:t>
              </a:r>
            </a:p>
          </p:txBody>
        </p:sp>
        <p:grpSp>
          <p:nvGrpSpPr>
            <p:cNvPr id="4107" name="Group 94"/>
            <p:cNvGrpSpPr>
              <a:grpSpLocks/>
            </p:cNvGrpSpPr>
            <p:nvPr/>
          </p:nvGrpSpPr>
          <p:grpSpPr bwMode="auto">
            <a:xfrm>
              <a:off x="554" y="2543"/>
              <a:ext cx="353" cy="620"/>
              <a:chOff x="554" y="2542"/>
              <a:chExt cx="353" cy="620"/>
            </a:xfrm>
          </p:grpSpPr>
          <p:sp>
            <p:nvSpPr>
              <p:cNvPr id="4135" name="AutoShape 19"/>
              <p:cNvSpPr>
                <a:spLocks noChangeArrowheads="1"/>
              </p:cNvSpPr>
              <p:nvPr/>
            </p:nvSpPr>
            <p:spPr bwMode="auto">
              <a:xfrm>
                <a:off x="554" y="2826"/>
                <a:ext cx="285" cy="33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36" name="AutoShape 21"/>
              <p:cNvSpPr>
                <a:spLocks noChangeArrowheads="1"/>
              </p:cNvSpPr>
              <p:nvPr/>
            </p:nvSpPr>
            <p:spPr bwMode="auto">
              <a:xfrm rot="8553387">
                <a:off x="793" y="2542"/>
                <a:ext cx="67" cy="32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37" name="AutoShape 22"/>
              <p:cNvSpPr>
                <a:spLocks noChangeArrowheads="1"/>
              </p:cNvSpPr>
              <p:nvPr/>
            </p:nvSpPr>
            <p:spPr bwMode="auto">
              <a:xfrm rot="-7462430">
                <a:off x="748" y="2631"/>
                <a:ext cx="145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59 w 21600"/>
                  <a:gd name="T13" fmla="*/ 5993 h 21600"/>
                  <a:gd name="T14" fmla="*/ 15641 w 21600"/>
                  <a:gd name="T15" fmla="*/ 156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45" y="21600"/>
                    </a:lnTo>
                    <a:lnTo>
                      <a:pt x="1325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138" name="AutoShape 23"/>
              <p:cNvSpPr>
                <a:spLocks noChangeArrowheads="1"/>
              </p:cNvSpPr>
              <p:nvPr/>
            </p:nvSpPr>
            <p:spPr bwMode="auto">
              <a:xfrm rot="-2219377">
                <a:off x="659" y="2601"/>
                <a:ext cx="165" cy="333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08" name="Text Box 59"/>
            <p:cNvSpPr txBox="1">
              <a:spLocks noChangeArrowheads="1"/>
            </p:cNvSpPr>
            <p:nvPr/>
          </p:nvSpPr>
          <p:spPr bwMode="auto">
            <a:xfrm>
              <a:off x="236" y="2595"/>
              <a:ext cx="4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Earth Station</a:t>
              </a:r>
            </a:p>
          </p:txBody>
        </p:sp>
        <p:sp>
          <p:nvSpPr>
            <p:cNvPr id="4109" name="AutoShape 72"/>
            <p:cNvSpPr>
              <a:spLocks noChangeArrowheads="1"/>
            </p:cNvSpPr>
            <p:nvPr/>
          </p:nvSpPr>
          <p:spPr bwMode="auto">
            <a:xfrm rot="13785996" flipH="1">
              <a:off x="2570" y="1811"/>
              <a:ext cx="87" cy="22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10" name="Group 77"/>
            <p:cNvGrpSpPr>
              <a:grpSpLocks/>
            </p:cNvGrpSpPr>
            <p:nvPr/>
          </p:nvGrpSpPr>
          <p:grpSpPr bwMode="auto">
            <a:xfrm>
              <a:off x="986" y="1986"/>
              <a:ext cx="1270" cy="654"/>
              <a:chOff x="1364" y="2248"/>
              <a:chExt cx="1306" cy="559"/>
            </a:xfrm>
          </p:grpSpPr>
          <p:sp>
            <p:nvSpPr>
              <p:cNvPr id="4132" name="Line 73"/>
              <p:cNvSpPr>
                <a:spLocks noChangeShapeType="1"/>
              </p:cNvSpPr>
              <p:nvPr/>
            </p:nvSpPr>
            <p:spPr bwMode="auto">
              <a:xfrm flipV="1">
                <a:off x="1364" y="2436"/>
                <a:ext cx="743" cy="3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3" name="Line 75"/>
              <p:cNvSpPr>
                <a:spLocks noChangeShapeType="1"/>
              </p:cNvSpPr>
              <p:nvPr/>
            </p:nvSpPr>
            <p:spPr bwMode="auto">
              <a:xfrm flipV="1">
                <a:off x="1927" y="2248"/>
                <a:ext cx="743" cy="3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4" name="Line 76"/>
              <p:cNvSpPr>
                <a:spLocks noChangeShapeType="1"/>
              </p:cNvSpPr>
              <p:nvPr/>
            </p:nvSpPr>
            <p:spPr bwMode="auto">
              <a:xfrm flipH="1">
                <a:off x="1947" y="2435"/>
                <a:ext cx="146" cy="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4111" name="Group 82"/>
            <p:cNvGrpSpPr>
              <a:grpSpLocks/>
            </p:cNvGrpSpPr>
            <p:nvPr/>
          </p:nvGrpSpPr>
          <p:grpSpPr bwMode="auto">
            <a:xfrm>
              <a:off x="2687" y="1987"/>
              <a:ext cx="1270" cy="654"/>
              <a:chOff x="2985" y="1987"/>
              <a:chExt cx="1270" cy="654"/>
            </a:xfrm>
          </p:grpSpPr>
          <p:sp>
            <p:nvSpPr>
              <p:cNvPr id="4129" name="Line 79"/>
              <p:cNvSpPr>
                <a:spLocks noChangeShapeType="1"/>
              </p:cNvSpPr>
              <p:nvPr/>
            </p:nvSpPr>
            <p:spPr bwMode="auto">
              <a:xfrm flipH="1" flipV="1">
                <a:off x="3532" y="2207"/>
                <a:ext cx="723" cy="4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0" name="Line 80"/>
              <p:cNvSpPr>
                <a:spLocks noChangeShapeType="1"/>
              </p:cNvSpPr>
              <p:nvPr/>
            </p:nvSpPr>
            <p:spPr bwMode="auto">
              <a:xfrm flipH="1" flipV="1">
                <a:off x="2985" y="1987"/>
                <a:ext cx="723" cy="4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1" name="Line 81"/>
              <p:cNvSpPr>
                <a:spLocks noChangeShapeType="1"/>
              </p:cNvSpPr>
              <p:nvPr/>
            </p:nvSpPr>
            <p:spPr bwMode="auto">
              <a:xfrm>
                <a:off x="3546" y="2206"/>
                <a:ext cx="142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4112" name="Text Box 83"/>
            <p:cNvSpPr txBox="1">
              <a:spLocks noChangeArrowheads="1"/>
            </p:cNvSpPr>
            <p:nvPr/>
          </p:nvSpPr>
          <p:spPr bwMode="auto">
            <a:xfrm>
              <a:off x="2853" y="2416"/>
              <a:ext cx="5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Downlink</a:t>
              </a:r>
            </a:p>
          </p:txBody>
        </p:sp>
        <p:sp>
          <p:nvSpPr>
            <p:cNvPr id="4113" name="Text Box 85"/>
            <p:cNvSpPr txBox="1">
              <a:spLocks noChangeArrowheads="1"/>
            </p:cNvSpPr>
            <p:nvPr/>
          </p:nvSpPr>
          <p:spPr bwMode="auto">
            <a:xfrm>
              <a:off x="1430" y="318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2400" b="1"/>
            </a:p>
          </p:txBody>
        </p:sp>
        <p:sp>
          <p:nvSpPr>
            <p:cNvPr id="4114" name="Text Box 86"/>
            <p:cNvSpPr txBox="1">
              <a:spLocks noChangeArrowheads="1"/>
            </p:cNvSpPr>
            <p:nvPr/>
          </p:nvSpPr>
          <p:spPr bwMode="auto">
            <a:xfrm>
              <a:off x="580" y="3391"/>
              <a:ext cx="299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600" b="1"/>
                <a:t>Tx</a:t>
              </a:r>
            </a:p>
          </p:txBody>
        </p:sp>
        <p:sp>
          <p:nvSpPr>
            <p:cNvPr id="4115" name="Text Box 87"/>
            <p:cNvSpPr txBox="1">
              <a:spLocks noChangeArrowheads="1"/>
            </p:cNvSpPr>
            <p:nvPr/>
          </p:nvSpPr>
          <p:spPr bwMode="auto">
            <a:xfrm>
              <a:off x="1125" y="3334"/>
              <a:ext cx="7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Source Information</a:t>
              </a:r>
            </a:p>
          </p:txBody>
        </p:sp>
        <p:sp>
          <p:nvSpPr>
            <p:cNvPr id="4116" name="Line 88"/>
            <p:cNvSpPr>
              <a:spLocks noChangeShapeType="1"/>
            </p:cNvSpPr>
            <p:nvPr/>
          </p:nvSpPr>
          <p:spPr bwMode="auto">
            <a:xfrm flipH="1" flipV="1">
              <a:off x="714" y="3150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17" name="Line 89"/>
            <p:cNvSpPr>
              <a:spLocks noChangeShapeType="1"/>
            </p:cNvSpPr>
            <p:nvPr/>
          </p:nvSpPr>
          <p:spPr bwMode="auto">
            <a:xfrm flipH="1">
              <a:off x="883" y="3486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4118" name="Group 95"/>
            <p:cNvGrpSpPr>
              <a:grpSpLocks/>
            </p:cNvGrpSpPr>
            <p:nvPr/>
          </p:nvGrpSpPr>
          <p:grpSpPr bwMode="auto">
            <a:xfrm flipH="1">
              <a:off x="3996" y="2543"/>
              <a:ext cx="353" cy="620"/>
              <a:chOff x="554" y="2542"/>
              <a:chExt cx="353" cy="620"/>
            </a:xfrm>
          </p:grpSpPr>
          <p:sp>
            <p:nvSpPr>
              <p:cNvPr id="4125" name="AutoShape 96"/>
              <p:cNvSpPr>
                <a:spLocks noChangeArrowheads="1"/>
              </p:cNvSpPr>
              <p:nvPr/>
            </p:nvSpPr>
            <p:spPr bwMode="auto">
              <a:xfrm>
                <a:off x="554" y="2826"/>
                <a:ext cx="285" cy="33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26" name="AutoShape 97"/>
              <p:cNvSpPr>
                <a:spLocks noChangeArrowheads="1"/>
              </p:cNvSpPr>
              <p:nvPr/>
            </p:nvSpPr>
            <p:spPr bwMode="auto">
              <a:xfrm rot="8553387">
                <a:off x="793" y="2542"/>
                <a:ext cx="67" cy="32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27" name="AutoShape 98"/>
              <p:cNvSpPr>
                <a:spLocks noChangeArrowheads="1"/>
              </p:cNvSpPr>
              <p:nvPr/>
            </p:nvSpPr>
            <p:spPr bwMode="auto">
              <a:xfrm rot="-7462430">
                <a:off x="748" y="2631"/>
                <a:ext cx="145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59 w 21600"/>
                  <a:gd name="T13" fmla="*/ 5993 h 21600"/>
                  <a:gd name="T14" fmla="*/ 15641 w 21600"/>
                  <a:gd name="T15" fmla="*/ 156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45" y="21600"/>
                    </a:lnTo>
                    <a:lnTo>
                      <a:pt x="1325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128" name="AutoShape 99"/>
              <p:cNvSpPr>
                <a:spLocks noChangeArrowheads="1"/>
              </p:cNvSpPr>
              <p:nvPr/>
            </p:nvSpPr>
            <p:spPr bwMode="auto">
              <a:xfrm rot="-2219377">
                <a:off x="659" y="2601"/>
                <a:ext cx="165" cy="333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19" name="Text Box 100"/>
            <p:cNvSpPr txBox="1">
              <a:spLocks noChangeArrowheads="1"/>
            </p:cNvSpPr>
            <p:nvPr/>
          </p:nvSpPr>
          <p:spPr bwMode="auto">
            <a:xfrm>
              <a:off x="3087" y="313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2400" b="1"/>
            </a:p>
          </p:txBody>
        </p:sp>
        <p:sp>
          <p:nvSpPr>
            <p:cNvPr id="4120" name="Text Box 101"/>
            <p:cNvSpPr txBox="1">
              <a:spLocks noChangeArrowheads="1"/>
            </p:cNvSpPr>
            <p:nvPr/>
          </p:nvSpPr>
          <p:spPr bwMode="auto">
            <a:xfrm>
              <a:off x="4074" y="3407"/>
              <a:ext cx="299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600" b="1"/>
                <a:t>Rx</a:t>
              </a:r>
            </a:p>
          </p:txBody>
        </p:sp>
        <p:sp>
          <p:nvSpPr>
            <p:cNvPr id="4121" name="Text Box 102"/>
            <p:cNvSpPr txBox="1">
              <a:spLocks noChangeArrowheads="1"/>
            </p:cNvSpPr>
            <p:nvPr/>
          </p:nvSpPr>
          <p:spPr bwMode="auto">
            <a:xfrm>
              <a:off x="2985" y="3357"/>
              <a:ext cx="8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Output Information</a:t>
              </a:r>
            </a:p>
          </p:txBody>
        </p:sp>
        <p:sp>
          <p:nvSpPr>
            <p:cNvPr id="4122" name="Line 103"/>
            <p:cNvSpPr>
              <a:spLocks noChangeShapeType="1"/>
            </p:cNvSpPr>
            <p:nvPr/>
          </p:nvSpPr>
          <p:spPr bwMode="auto">
            <a:xfrm flipH="1" flipV="1">
              <a:off x="4208" y="3166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23" name="Line 104"/>
            <p:cNvSpPr>
              <a:spLocks noChangeShapeType="1"/>
            </p:cNvSpPr>
            <p:nvPr/>
          </p:nvSpPr>
          <p:spPr bwMode="auto">
            <a:xfrm flipH="1">
              <a:off x="3801" y="3509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24" name="Text Box 105"/>
            <p:cNvSpPr txBox="1">
              <a:spLocks noChangeArrowheads="1"/>
            </p:cNvSpPr>
            <p:nvPr/>
          </p:nvSpPr>
          <p:spPr bwMode="auto">
            <a:xfrm>
              <a:off x="4240" y="2699"/>
              <a:ext cx="4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Earth Station</a:t>
              </a:r>
            </a:p>
          </p:txBody>
        </p:sp>
      </p:grp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841500" y="312738"/>
            <a:ext cx="583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>
                <a:solidFill>
                  <a:schemeClr val="accent2"/>
                </a:solidFill>
              </a:rPr>
              <a:t>Základné prvky satelitnej komunikácie</a:t>
            </a:r>
            <a:endParaRPr lang="en-US" altLang="sk-SK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321015-156F-4696-A92C-0FE5D1D8FD0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sk-SK" sz="1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331913" y="54927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/>
              <a:t>Pokrytie vs. v</a:t>
            </a:r>
            <a:r>
              <a:rPr lang="sk-SK" altLang="sk-SK" sz="2400" b="1"/>
              <a:t>ýška</a:t>
            </a:r>
            <a:endParaRPr lang="cs-CZ" altLang="sk-SK" sz="2400" b="1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2449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Max.vzdialenosť medzi účastníkmi v rámci jednej oblasti pokrytia</a:t>
            </a:r>
            <a:endParaRPr lang="en-US" altLang="sk-SK" sz="1800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179388" y="9810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700338" y="5805488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k-SK" altLang="sk-SK" sz="1600">
                <a:latin typeface="Times New Roman" charset="0"/>
              </a:rPr>
              <a:t>výška satelitu</a:t>
            </a:r>
            <a:r>
              <a:rPr lang="en-US" altLang="sk-SK" sz="1600">
                <a:latin typeface="Times New Roman" charset="0"/>
              </a:rPr>
              <a:t> </a:t>
            </a:r>
            <a:r>
              <a:rPr lang="el-GR" altLang="sk-SK" sz="1600">
                <a:latin typeface="Times New Roman" charset="0"/>
              </a:rPr>
              <a:t>[</a:t>
            </a:r>
            <a:r>
              <a:rPr lang="en-US" altLang="sk-SK" sz="1600">
                <a:latin typeface="Times New Roman" charset="0"/>
              </a:rPr>
              <a:t>km</a:t>
            </a:r>
            <a:r>
              <a:rPr lang="el-GR" altLang="sk-SK" sz="1600">
                <a:latin typeface="Times New Roman" charset="0"/>
              </a:rPr>
              <a:t>]</a:t>
            </a:r>
            <a:r>
              <a:rPr lang="sk-SK" altLang="sk-SK" sz="1600">
                <a:latin typeface="Times New Roman" charset="0"/>
              </a:rPr>
              <a:t>   </a:t>
            </a:r>
            <a:r>
              <a:rPr lang="en-US" altLang="sk-SK" sz="1600">
                <a:latin typeface="Times New Roman" charset="0"/>
              </a:rPr>
              <a:t>[1]</a:t>
            </a:r>
          </a:p>
        </p:txBody>
      </p:sp>
      <p:cxnSp>
        <p:nvCxnSpPr>
          <p:cNvPr id="22536" name="Rovná spojovacia šípka 2"/>
          <p:cNvCxnSpPr>
            <a:cxnSpLocks noChangeShapeType="1"/>
          </p:cNvCxnSpPr>
          <p:nvPr/>
        </p:nvCxnSpPr>
        <p:spPr bwMode="auto">
          <a:xfrm>
            <a:off x="4572000" y="5805488"/>
            <a:ext cx="2087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EFB7E-0723-4BEF-848B-04C94AB9876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sk-SK" sz="1400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9200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- pokrytie 1 satelitom a viacer</a:t>
            </a:r>
            <a:r>
              <a:rPr lang="sk-SK" altLang="sk-SK" sz="1800"/>
              <a:t>ý</a:t>
            </a:r>
            <a:r>
              <a:rPr lang="en-US" altLang="sk-SK" sz="1800"/>
              <a:t>mi satelitm</a:t>
            </a:r>
            <a:r>
              <a:rPr lang="sk-SK" altLang="sk-SK" sz="1800"/>
              <a:t>i - </a:t>
            </a:r>
            <a:r>
              <a:rPr lang="sk-SK" altLang="sk-SK" sz="1800" b="1"/>
              <a:t>zóny pokrytia, prekrytie, pásy pokrytia</a:t>
            </a:r>
            <a:r>
              <a:rPr lang="sk-SK" altLang="sk-SK" sz="1800"/>
              <a:t> – pri obehu LEO-sat.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Pokrytie a oneskorenie</a:t>
            </a:r>
            <a:endParaRPr lang="en-US" altLang="sk-SK" sz="2400" b="1"/>
          </a:p>
        </p:txBody>
      </p:sp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323850" y="2276475"/>
          <a:ext cx="80660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Chart" r:id="rId3" imgW="9525294" imgH="5496130" progId="Excel.Chart.8">
                  <p:embed/>
                </p:oleObj>
              </mc:Choice>
              <mc:Fallback>
                <p:oleObj name="Chart" r:id="rId3" imgW="9525294" imgH="549613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76475"/>
                        <a:ext cx="8066088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55650" y="1844675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minimálne oneskorenie  - doba 2 „preskokov“</a:t>
            </a:r>
            <a:endParaRPr lang="en-US" altLang="sk-SK" sz="180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84213" y="6381750"/>
            <a:ext cx="7704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</a:t>
            </a:r>
            <a:r>
              <a:rPr lang="sk-SK" altLang="sk-SK" sz="1800"/>
              <a:t>Závislosť oneskorenia signálu od výšky satelitu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9CF1BC-6569-44A4-BFE4-A43D38AE3A7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sk-SK" sz="1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032750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</a:rPr>
              <a:t>Klasifikácia podľa veľkosti družice:</a:t>
            </a:r>
            <a:endParaRPr lang="en-US" altLang="sk-SK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3040E4-7279-4CF1-AB79-017C90430B8E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sk-SK" sz="1400" smtClean="0"/>
          </a:p>
        </p:txBody>
      </p:sp>
      <p:pic>
        <p:nvPicPr>
          <p:cNvPr id="26627" name="Picture 5" descr="gab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133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4DBC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835150" y="63817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</a:t>
            </a:r>
            <a:r>
              <a:rPr lang="el-GR" altLang="sk-SK" sz="1800"/>
              <a:t>1,</a:t>
            </a:r>
            <a:r>
              <a:rPr lang="en-US" altLang="sk-SK" sz="1800"/>
              <a:t>2]</a:t>
            </a:r>
          </a:p>
        </p:txBody>
      </p:sp>
      <p:pic>
        <p:nvPicPr>
          <p:cNvPr id="26629" name="Picture 7" descr="satorbit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61515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2014538" y="620713"/>
            <a:ext cx="71294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inklinácia i – </a:t>
            </a:r>
            <a:r>
              <a:rPr lang="sk-SK" altLang="sk-SK" sz="1800"/>
              <a:t>uhol medzi rovinou obehu a rovinou rovníka Zeme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uzol</a:t>
            </a:r>
            <a:r>
              <a:rPr lang="sk-SK" altLang="sk-SK" sz="1800"/>
              <a:t> (node) – bod, v ktorom satelit prechádza rovinou rovníka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vzostupný uzol (ascending node) – </a:t>
            </a:r>
            <a:r>
              <a:rPr lang="sk-SK" altLang="sk-SK" sz="1800"/>
              <a:t>ak sat. prechádza z juhu na sever</a:t>
            </a:r>
            <a:endParaRPr lang="en-US" altLang="sk-SK" sz="180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Ďalšie dôležité pojmy - </a:t>
            </a:r>
            <a:r>
              <a:rPr lang="sk-SK" altLang="sk-SK" sz="1800"/>
              <a:t>orientácia obežnej roviny a obežnej dráhy v priestore: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580063" y="1916113"/>
            <a:ext cx="31686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400"/>
              <a:t>-  </a:t>
            </a:r>
            <a:r>
              <a:rPr lang="sk-SK" altLang="sk-SK" sz="1400" b="1"/>
              <a:t>orientácia </a:t>
            </a:r>
            <a:r>
              <a:rPr lang="en-US" altLang="sk-SK" sz="1400" b="1"/>
              <a:t>v</a:t>
            </a:r>
            <a:r>
              <a:rPr lang="sk-SK" altLang="sk-SK" sz="1400" b="1"/>
              <a:t>zostupného uzla (</a:t>
            </a:r>
            <a:r>
              <a:rPr lang="el-GR" altLang="sk-SK" sz="1400" b="1"/>
              <a:t>Ω)</a:t>
            </a:r>
            <a:r>
              <a:rPr lang="el-GR" altLang="sk-SK" sz="1400"/>
              <a:t> </a:t>
            </a:r>
            <a:r>
              <a:rPr lang="sk-SK" altLang="sk-SK" sz="1400"/>
              <a:t>– vzhľadom k </a:t>
            </a:r>
            <a:r>
              <a:rPr lang="sk-SK" altLang="sk-SK" sz="1400" u="sng"/>
              <a:t>referenčnému smeru</a:t>
            </a:r>
            <a:r>
              <a:rPr lang="sk-SK" altLang="sk-SK" sz="1400"/>
              <a:t>, ktorým je smer na rovníkovej rovine od stredu</a:t>
            </a:r>
            <a:r>
              <a:rPr lang="en-US" altLang="sk-SK" sz="1400"/>
              <a:t> Zeme </a:t>
            </a:r>
            <a:r>
              <a:rPr lang="sk-SK" altLang="sk-SK" sz="1400"/>
              <a:t>k </a:t>
            </a:r>
            <a:r>
              <a:rPr lang="en-US" altLang="sk-SK" sz="1400" smtClean="0"/>
              <a:t>jarn</a:t>
            </a:r>
            <a:r>
              <a:rPr lang="sk-SK" altLang="sk-SK" sz="1400" smtClean="0"/>
              <a:t>é</a:t>
            </a:r>
            <a:r>
              <a:rPr lang="en-US" altLang="sk-SK" sz="1400" smtClean="0"/>
              <a:t>mu bodu (nejakej </a:t>
            </a:r>
            <a:r>
              <a:rPr lang="en-US" altLang="sk-SK" sz="1400"/>
              <a:t>hviezde)</a:t>
            </a:r>
            <a:r>
              <a:rPr lang="sk-SK" altLang="sk-SK" sz="1400"/>
              <a:t> v jarnej rovnodennosti</a:t>
            </a:r>
            <a:endParaRPr lang="en-US" altLang="sk-SK" sz="1400"/>
          </a:p>
        </p:txBody>
      </p:sp>
    </p:spTree>
    <p:extLst>
      <p:ext uri="{BB962C8B-B14F-4D97-AF65-F5344CB8AC3E}">
        <p14:creationId xmlns:p14="http://schemas.microsoft.com/office/powerpoint/2010/main" val="127466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143000"/>
            <a:ext cx="4473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BlokTextu 2"/>
          <p:cNvSpPr txBox="1">
            <a:spLocks noChangeArrowheads="1"/>
          </p:cNvSpPr>
          <p:nvPr/>
        </p:nvSpPr>
        <p:spPr bwMode="auto">
          <a:xfrm>
            <a:off x="250825" y="260350"/>
            <a:ext cx="4392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Pojmy - anglické vs. slovenské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jarný bod = vernal equinox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ekliptika = ecliptic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nebeská sféra = celestial 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nebeský (svetový) rovník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celestial equator (priemet roviny rovníka Zeme na nebeskú sféru) </a:t>
            </a:r>
          </a:p>
        </p:txBody>
      </p:sp>
      <p:sp>
        <p:nvSpPr>
          <p:cNvPr id="27652" name="BlokTextu 3"/>
          <p:cNvSpPr txBox="1">
            <a:spLocks noChangeArrowheads="1"/>
          </p:cNvSpPr>
          <p:nvPr/>
        </p:nvSpPr>
        <p:spPr bwMode="auto">
          <a:xfrm>
            <a:off x="2447925" y="5876925"/>
            <a:ext cx="4932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/>
              <a:t>obr. – zdroj: http://en.wikipedia.org/wiki/File:Earths_orbit_and_ecliptic.PNG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B20CF3-CB2B-4B63-9F5C-0AD57B857DE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sk-SK" sz="1400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84213" y="486886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Obr.: </a:t>
            </a:r>
            <a:r>
              <a:rPr lang="sk-SK" altLang="sk-SK" sz="1800"/>
              <a:t>Obežné dráhy satelitov; názvoslovie</a:t>
            </a:r>
            <a:endParaRPr lang="en-US" altLang="sk-SK" sz="1800"/>
          </a:p>
        </p:txBody>
      </p:sp>
      <p:pic>
        <p:nvPicPr>
          <p:cNvPr id="28676" name="Picture 6" descr="Satellite or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333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55650" y="5589588"/>
            <a:ext cx="432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zdroj: </a:t>
            </a:r>
            <a:r>
              <a:rPr lang="en-US" altLang="sk-SK" sz="1200"/>
              <a:t>www.radio-electronics.com/info/satellite/sate... 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ohnisko elipsy</a:t>
            </a:r>
            <a:endParaRPr lang="en-US" altLang="sk-SK" sz="1800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eliptická dráha</a:t>
            </a:r>
            <a:endParaRPr lang="en-US" altLang="sk-SK" sz="1800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276600" y="90805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kruhová dráha</a:t>
            </a:r>
            <a:endParaRPr lang="en-US" altLang="sk-SK" sz="1800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827088" y="8366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výška</a:t>
            </a:r>
            <a:endParaRPr lang="en-US" altLang="sk-SK" sz="1800"/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435600" y="1773238"/>
            <a:ext cx="3240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Rýchlosť satelitu</a:t>
            </a:r>
            <a:r>
              <a:rPr lang="sk-SK" altLang="sk-SK" sz="1800"/>
              <a:t>: - v apogeu najnižšia, v perigeu najvyššia</a:t>
            </a:r>
            <a:endParaRPr lang="en-US" altLang="sk-SK" sz="1800"/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35600" y="2852738"/>
            <a:ext cx="35639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i="1"/>
              <a:t>Perióda</a:t>
            </a:r>
            <a:r>
              <a:rPr lang="sk-SK" altLang="sk-SK" sz="1800" i="1"/>
              <a:t> obehu elipsy ale aj kruhu: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i="1"/>
              <a:t>(vzhľadom k inerciálnemu priestoru-k pozadiu, ktoré nemení svoju rýchlosť):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i="1"/>
              <a:t>T</a:t>
            </a:r>
            <a:r>
              <a:rPr lang="sk-SK" altLang="sk-SK" sz="1800" i="1" baseline="30000"/>
              <a:t>2</a:t>
            </a:r>
            <a:r>
              <a:rPr lang="en-US" altLang="sk-SK" sz="1800" i="1"/>
              <a:t> = (4 </a:t>
            </a:r>
            <a:r>
              <a:rPr lang="en-US" altLang="sk-SK" sz="1800" i="1">
                <a:sym typeface="Symbol" pitchFamily="18" charset="2"/>
              </a:rPr>
              <a:t></a:t>
            </a:r>
            <a:r>
              <a:rPr lang="sk-SK" altLang="sk-SK" sz="1800" i="1" baseline="30000"/>
              <a:t>2</a:t>
            </a:r>
            <a:r>
              <a:rPr lang="en-US" altLang="sk-SK" sz="1800" i="1"/>
              <a:t> a</a:t>
            </a:r>
            <a:r>
              <a:rPr lang="sk-SK" altLang="sk-SK" sz="1800" i="1" baseline="30000"/>
              <a:t>3</a:t>
            </a:r>
            <a:r>
              <a:rPr lang="en-US" altLang="sk-SK" sz="1800" i="1"/>
              <a:t>) / </a:t>
            </a:r>
            <a:r>
              <a:rPr lang="en-US" altLang="sk-SK" sz="1800" i="1">
                <a:sym typeface="Symbol" pitchFamily="18" charset="2"/>
              </a:rPr>
              <a:t></a:t>
            </a:r>
            <a:endParaRPr lang="sk-SK" altLang="sk-SK" sz="1800" i="1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i="1">
                <a:sym typeface="Symbol" pitchFamily="18" charset="2"/>
              </a:rPr>
              <a:t>a – hl. poloos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sk-SK" sz="1800" i="1">
                <a:sym typeface="Symbol" pitchFamily="18" charset="2"/>
              </a:rPr>
              <a:t>μ</a:t>
            </a:r>
            <a:r>
              <a:rPr lang="sk-SK" altLang="sk-SK" sz="1800" i="1">
                <a:sym typeface="Symbol" pitchFamily="18" charset="2"/>
              </a:rPr>
              <a:t> – Keplerova konštanta= </a:t>
            </a:r>
            <a:r>
              <a:rPr lang="en-US" altLang="sk-SK" sz="1800" b="1" i="1"/>
              <a:t>G</a:t>
            </a:r>
            <a:r>
              <a:rPr lang="sk-SK" altLang="sk-SK" sz="1800" b="1" i="1"/>
              <a:t>.m</a:t>
            </a:r>
            <a:r>
              <a:rPr lang="sk-SK" altLang="sk-SK" sz="1800" b="1" i="1" baseline="-25000"/>
              <a:t>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aseline="-25000"/>
              <a:t>Pre GEO: </a:t>
            </a:r>
            <a:r>
              <a:rPr lang="sv-SE" altLang="sk-SK" sz="1800" baseline="-25000"/>
              <a:t>23 h</a:t>
            </a:r>
            <a:r>
              <a:rPr lang="sk-SK" altLang="sk-SK" sz="1800" baseline="-25000"/>
              <a:t>.</a:t>
            </a:r>
            <a:r>
              <a:rPr lang="sv-SE" altLang="sk-SK" sz="1800" baseline="-25000"/>
              <a:t> 56 min 4</a:t>
            </a:r>
            <a:r>
              <a:rPr lang="sk-SK" altLang="sk-SK" sz="1800" baseline="-25000"/>
              <a:t>,</a:t>
            </a:r>
            <a:r>
              <a:rPr lang="sv-SE" altLang="sk-SK" sz="1800" baseline="-25000"/>
              <a:t>1 s</a:t>
            </a:r>
            <a:r>
              <a:rPr lang="sk-SK" altLang="sk-SK" sz="1800" baseline="-25000"/>
              <a:t>.</a:t>
            </a:r>
            <a:endParaRPr lang="sv-SE" altLang="sk-SK" sz="18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aseline="-25000"/>
              <a:t>=hviezdny deň, nie slnečný(slnečný deň je 24h.)</a:t>
            </a:r>
            <a:endParaRPr lang="en-US" altLang="sk-SK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A8ADA8-C483-40A7-A711-CDCE90837AD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k-SK" sz="1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424863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dirty="0"/>
              <a:t>– vzhľadom k ideálnym geometrickým: z dôvodu splošteného tvaru Zeme (nie ideálnemu tvaru gule; na póloch je polomer Zeme </a:t>
            </a:r>
            <a:r>
              <a:rPr lang="en-US" dirty="0"/>
              <a:t>&lt; </a:t>
            </a:r>
            <a:r>
              <a:rPr lang="sk-SK" dirty="0"/>
              <a:t>o 21 km než na rovníku) a preto aj meniacemu sa gravitačnému pôsobeniu na satelit - dlhodobá porucha môže zmeniť </a:t>
            </a:r>
            <a:r>
              <a:rPr lang="sk-SK" u="sng" dirty="0"/>
              <a:t>uzol aj perigeum</a:t>
            </a:r>
            <a:r>
              <a:rPr lang="sk-SK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probl</a:t>
            </a:r>
            <a:r>
              <a:rPr lang="sk-SK" dirty="0">
                <a:sym typeface="Wingdings" pitchFamily="2" charset="2"/>
              </a:rPr>
              <a:t>é</a:t>
            </a:r>
            <a:r>
              <a:rPr lang="en-US" dirty="0">
                <a:sym typeface="Wingdings" pitchFamily="2" charset="2"/>
              </a:rPr>
              <a:t>m v </a:t>
            </a:r>
            <a:r>
              <a:rPr lang="en-US" dirty="0" err="1">
                <a:sym typeface="Wingdings" pitchFamily="2" charset="2"/>
              </a:rPr>
              <a:t>komunik</a:t>
            </a:r>
            <a:r>
              <a:rPr lang="sk-SK" dirty="0">
                <a:sym typeface="Wingdings" pitchFamily="2" charset="2"/>
              </a:rPr>
              <a:t>á</a:t>
            </a:r>
            <a:r>
              <a:rPr lang="en-US" dirty="0">
                <a:sym typeface="Wingdings" pitchFamily="2" charset="2"/>
              </a:rPr>
              <a:t>cii. Pre </a:t>
            </a:r>
            <a:r>
              <a:rPr lang="en-US" dirty="0" err="1">
                <a:sym typeface="Wingdings" pitchFamily="2" charset="2"/>
              </a:rPr>
              <a:t>apogeum</a:t>
            </a:r>
            <a:r>
              <a:rPr lang="en-US" dirty="0">
                <a:sym typeface="Wingdings" pitchFamily="2" charset="2"/>
              </a:rPr>
              <a:t> to </a:t>
            </a:r>
            <a:r>
              <a:rPr lang="en-US" dirty="0" err="1">
                <a:sym typeface="Wingdings" pitchFamily="2" charset="2"/>
              </a:rPr>
              <a:t>nie</a:t>
            </a:r>
            <a:r>
              <a:rPr lang="en-US" dirty="0">
                <a:sym typeface="Wingdings" pitchFamily="2" charset="2"/>
              </a:rPr>
              <a:t> je </a:t>
            </a:r>
            <a:r>
              <a:rPr lang="en-US" dirty="0" err="1">
                <a:sym typeface="Wingdings" pitchFamily="2" charset="2"/>
              </a:rPr>
              <a:t>probl</a:t>
            </a:r>
            <a:r>
              <a:rPr lang="sk-SK" dirty="0" err="1">
                <a:sym typeface="Wingdings" pitchFamily="2" charset="2"/>
              </a:rPr>
              <a:t>ém</a:t>
            </a:r>
            <a:r>
              <a:rPr lang="sk-SK" dirty="0">
                <a:sym typeface="Wingdings" pitchFamily="2" charset="2"/>
              </a:rPr>
              <a:t>.</a:t>
            </a:r>
            <a:endParaRPr lang="sk-SK" dirty="0"/>
          </a:p>
          <a:p>
            <a:pPr>
              <a:spcBef>
                <a:spcPct val="50000"/>
              </a:spcBef>
              <a:defRPr/>
            </a:pPr>
            <a:r>
              <a:rPr lang="sk-SK" dirty="0"/>
              <a:t> - pri inklinácii eliptickej dráhy 63,4 </a:t>
            </a:r>
            <a:r>
              <a:rPr lang="en-US" dirty="0">
                <a:cs typeface="Arial" charset="0"/>
              </a:rPr>
              <a:t>°</a:t>
            </a:r>
            <a:r>
              <a:rPr lang="sk-SK" dirty="0">
                <a:cs typeface="Arial" charset="0"/>
              </a:rPr>
              <a:t> sa porucha neobjavuje (a to platí zrejme pre ktorúkoľvek planétu </a:t>
            </a:r>
            <a:r>
              <a:rPr lang="en-US" dirty="0">
                <a:cs typeface="Arial" charset="0"/>
                <a:sym typeface="Wingdings" pitchFamily="2" charset="2"/>
              </a:rPr>
              <a:t> </a:t>
            </a:r>
            <a:r>
              <a:rPr lang="sk-SK" dirty="0">
                <a:cs typeface="Arial" charset="0"/>
                <a:sym typeface="Wingdings" pitchFamily="2" charset="2"/>
              </a:rPr>
              <a:t>satelity s touto inklináciou niekde inde v kozme môžu byť umelé   ) </a:t>
            </a:r>
            <a:r>
              <a:rPr lang="en-US" dirty="0">
                <a:cs typeface="Arial" charset="0"/>
                <a:sym typeface="Wingdings" pitchFamily="2" charset="2"/>
              </a:rPr>
              <a:t>[3]</a:t>
            </a:r>
            <a:endParaRPr lang="sk-SK" dirty="0">
              <a:cs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systémy viacerých družíc majú teda rovnaký parameter </a:t>
            </a:r>
            <a:r>
              <a:rPr lang="sk-SK" i="1" dirty="0">
                <a:cs typeface="Arial" charset="0"/>
                <a:sym typeface="Wingdings" pitchFamily="2" charset="2"/>
              </a:rPr>
              <a:t>a, e, i</a:t>
            </a:r>
            <a:r>
              <a:rPr lang="el-GR" i="1" dirty="0">
                <a:cs typeface="Arial" charset="0"/>
                <a:sym typeface="Wingdings" pitchFamily="2" charset="2"/>
              </a:rPr>
              <a:t>, ω, </a:t>
            </a:r>
            <a:r>
              <a:rPr lang="sk-SK" dirty="0">
                <a:cs typeface="Arial" charset="0"/>
                <a:sym typeface="Wingdings" pitchFamily="2" charset="2"/>
              </a:rPr>
              <a:t>ale odlišné</a:t>
            </a:r>
            <a:r>
              <a:rPr lang="sk-SK" i="1" dirty="0">
                <a:cs typeface="Arial" charset="0"/>
                <a:sym typeface="Wingdings" pitchFamily="2" charset="2"/>
              </a:rPr>
              <a:t> </a:t>
            </a:r>
            <a:r>
              <a:rPr lang="el-GR" i="1" dirty="0">
                <a:cs typeface="Arial" charset="0"/>
                <a:sym typeface="Wingdings" pitchFamily="2" charset="2"/>
              </a:rPr>
              <a:t>Ω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 err="1"/>
              <a:t>GEO</a:t>
            </a:r>
            <a:r>
              <a:rPr lang="sk-SK" dirty="0"/>
              <a:t> orbita nie je presne kruhová, ani nie je presne nad rovníkom (určitá inklinácia)</a:t>
            </a:r>
            <a:r>
              <a:rPr lang="el-GR" i="1" dirty="0">
                <a:cs typeface="Arial" charset="0"/>
                <a:sym typeface="Wingdings" pitchFamily="2" charset="2"/>
              </a:rPr>
              <a:t> </a:t>
            </a:r>
            <a:endParaRPr lang="sk-SK" i="1" dirty="0">
              <a:cs typeface="Arial" charset="0"/>
              <a:sym typeface="Wingdings" pitchFamily="2" charset="2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na dráhy </a:t>
            </a:r>
            <a:r>
              <a:rPr lang="sk-SK" dirty="0" err="1">
                <a:cs typeface="Arial" charset="0"/>
                <a:sym typeface="Wingdings" pitchFamily="2" charset="2"/>
              </a:rPr>
              <a:t>geostac</a:t>
            </a:r>
            <a:r>
              <a:rPr lang="sk-SK" dirty="0">
                <a:cs typeface="Arial" charset="0"/>
                <a:sym typeface="Wingdings" pitchFamily="2" charset="2"/>
              </a:rPr>
              <a:t>. satelitov</a:t>
            </a:r>
            <a:r>
              <a:rPr lang="el-GR" i="1" dirty="0">
                <a:cs typeface="Arial" charset="0"/>
                <a:sym typeface="Wingdings" pitchFamily="2" charset="2"/>
              </a:rPr>
              <a:t> </a:t>
            </a:r>
            <a:r>
              <a:rPr lang="en-US" dirty="0">
                <a:cs typeface="Arial" charset="0"/>
                <a:sym typeface="Wingdings" pitchFamily="2" charset="2"/>
              </a:rPr>
              <a:t>p</a:t>
            </a:r>
            <a:r>
              <a:rPr lang="sk-SK" dirty="0">
                <a:cs typeface="Arial" charset="0"/>
                <a:sym typeface="Wingdings" pitchFamily="2" charset="2"/>
              </a:rPr>
              <a:t>ô</a:t>
            </a:r>
            <a:r>
              <a:rPr lang="en-US" dirty="0" err="1">
                <a:cs typeface="Arial" charset="0"/>
                <a:sym typeface="Wingdings" pitchFamily="2" charset="2"/>
              </a:rPr>
              <a:t>sobia</a:t>
            </a:r>
            <a:r>
              <a:rPr lang="en-US" dirty="0">
                <a:cs typeface="Arial" charset="0"/>
                <a:sym typeface="Wingdings" pitchFamily="2" charset="2"/>
              </a:rPr>
              <a:t> v </a:t>
            </a:r>
            <a:r>
              <a:rPr lang="en-US" dirty="0" err="1">
                <a:cs typeface="Arial" charset="0"/>
                <a:sym typeface="Wingdings" pitchFamily="2" charset="2"/>
              </a:rPr>
              <a:t>priebehu</a:t>
            </a:r>
            <a:r>
              <a:rPr lang="en-US" dirty="0">
                <a:cs typeface="Arial" charset="0"/>
                <a:sym typeface="Wingdings" pitchFamily="2" charset="2"/>
              </a:rPr>
              <a:t> d</a:t>
            </a:r>
            <a:r>
              <a:rPr lang="sk-SK" dirty="0" err="1">
                <a:cs typeface="Arial" charset="0"/>
                <a:sym typeface="Wingdings" pitchFamily="2" charset="2"/>
              </a:rPr>
              <a:t>ňa</a:t>
            </a:r>
            <a:r>
              <a:rPr lang="sk-SK" i="1" dirty="0">
                <a:cs typeface="Arial" charset="0"/>
                <a:sym typeface="Wingdings" pitchFamily="2" charset="2"/>
              </a:rPr>
              <a:t> </a:t>
            </a:r>
            <a:r>
              <a:rPr lang="sk-SK" dirty="0">
                <a:cs typeface="Arial" charset="0"/>
                <a:sym typeface="Wingdings" pitchFamily="2" charset="2"/>
              </a:rPr>
              <a:t>rušivo aj </a:t>
            </a:r>
            <a:r>
              <a:rPr lang="sk-SK" b="1" dirty="0">
                <a:cs typeface="Arial" charset="0"/>
                <a:sym typeface="Wingdings" pitchFamily="2" charset="2"/>
              </a:rPr>
              <a:t>gravitačné sily</a:t>
            </a:r>
            <a:r>
              <a:rPr lang="sk-SK" dirty="0">
                <a:cs typeface="Arial" charset="0"/>
                <a:sym typeface="Wingdings" pitchFamily="2" charset="2"/>
              </a:rPr>
              <a:t> </a:t>
            </a:r>
            <a:r>
              <a:rPr lang="sk-SK" b="1" dirty="0">
                <a:cs typeface="Arial" charset="0"/>
                <a:sym typeface="Wingdings" pitchFamily="2" charset="2"/>
              </a:rPr>
              <a:t>slnka, mesiaca</a:t>
            </a:r>
            <a:r>
              <a:rPr lang="sk-SK" dirty="0">
                <a:cs typeface="Arial" charset="0"/>
                <a:sym typeface="Wingdings" pitchFamily="2" charset="2"/>
              </a:rPr>
              <a:t> a </a:t>
            </a:r>
            <a:r>
              <a:rPr lang="sk-SK" b="1" dirty="0">
                <a:cs typeface="Arial" charset="0"/>
                <a:sym typeface="Wingdings" pitchFamily="2" charset="2"/>
              </a:rPr>
              <a:t>nie celkom </a:t>
            </a:r>
            <a:r>
              <a:rPr lang="sk-SK" b="1" dirty="0" err="1">
                <a:cs typeface="Arial" charset="0"/>
                <a:sym typeface="Wingdings" pitchFamily="2" charset="2"/>
              </a:rPr>
              <a:t>pravidelný-kruhový</a:t>
            </a:r>
            <a:r>
              <a:rPr lang="sk-SK" dirty="0">
                <a:cs typeface="Arial" charset="0"/>
                <a:sym typeface="Wingdings" pitchFamily="2" charset="2"/>
              </a:rPr>
              <a:t> tvar rovníka </a:t>
            </a:r>
            <a:r>
              <a:rPr lang="en-US" dirty="0">
                <a:cs typeface="Arial" charset="0"/>
                <a:sym typeface="Wingdings" pitchFamily="2" charset="2"/>
              </a:rPr>
              <a:t> </a:t>
            </a:r>
            <a:r>
              <a:rPr lang="sk-SK" dirty="0">
                <a:cs typeface="Arial" charset="0"/>
                <a:sym typeface="Wingdings" pitchFamily="2" charset="2"/>
              </a:rPr>
              <a:t>vznik rušivých polohových „oscilácií“ (</a:t>
            </a:r>
            <a:r>
              <a:rPr lang="sk-SK" dirty="0" err="1">
                <a:cs typeface="Arial" charset="0"/>
                <a:sym typeface="Wingdings" pitchFamily="2" charset="2"/>
              </a:rPr>
              <a:t>L,R,Z</a:t>
            </a:r>
            <a:r>
              <a:rPr lang="sk-SK" dirty="0">
                <a:cs typeface="Arial" charset="0"/>
                <a:sym typeface="Wingdings" pitchFamily="2" charset="2"/>
              </a:rPr>
              <a:t> oscilácie v pravouhlom systéme </a:t>
            </a:r>
            <a:r>
              <a:rPr lang="sk-SK" dirty="0" err="1">
                <a:cs typeface="Arial" charset="0"/>
                <a:sym typeface="Wingdings" pitchFamily="2" charset="2"/>
              </a:rPr>
              <a:t>R-Radiálny</a:t>
            </a:r>
            <a:r>
              <a:rPr lang="sk-SK" dirty="0">
                <a:cs typeface="Arial" charset="0"/>
                <a:sym typeface="Wingdings" pitchFamily="2" charset="2"/>
              </a:rPr>
              <a:t>, </a:t>
            </a:r>
            <a:r>
              <a:rPr lang="sk-SK" dirty="0" err="1">
                <a:cs typeface="Arial" charset="0"/>
                <a:sym typeface="Wingdings" pitchFamily="2" charset="2"/>
              </a:rPr>
              <a:t>L-tangenciálny</a:t>
            </a:r>
            <a:r>
              <a:rPr lang="sk-SK" dirty="0">
                <a:cs typeface="Arial" charset="0"/>
                <a:sym typeface="Wingdings" pitchFamily="2" charset="2"/>
              </a:rPr>
              <a:t>, </a:t>
            </a:r>
            <a:r>
              <a:rPr lang="sk-SK" dirty="0" err="1">
                <a:cs typeface="Arial" charset="0"/>
                <a:sym typeface="Wingdings" pitchFamily="2" charset="2"/>
              </a:rPr>
              <a:t>Z-kolmo</a:t>
            </a:r>
            <a:r>
              <a:rPr lang="sk-SK" dirty="0">
                <a:cs typeface="Arial" charset="0"/>
                <a:sym typeface="Wingdings" pitchFamily="2" charset="2"/>
              </a:rPr>
              <a:t> na rovinu </a:t>
            </a:r>
            <a:r>
              <a:rPr lang="sk-SK" dirty="0" err="1">
                <a:cs typeface="Arial" charset="0"/>
                <a:sym typeface="Wingdings" pitchFamily="2" charset="2"/>
              </a:rPr>
              <a:t>R,L</a:t>
            </a:r>
            <a:r>
              <a:rPr lang="sk-SK" dirty="0">
                <a:cs typeface="Arial" charset="0"/>
                <a:sym typeface="Wingdings" pitchFamily="2" charset="2"/>
              </a:rPr>
              <a:t>)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s tým súvisia potom </a:t>
            </a:r>
            <a:r>
              <a:rPr lang="sk-SK" b="1" dirty="0">
                <a:cs typeface="Arial" charset="0"/>
                <a:sym typeface="Wingdings" pitchFamily="2" charset="2"/>
              </a:rPr>
              <a:t>odchýlky pokrytia </a:t>
            </a:r>
            <a:r>
              <a:rPr lang="sk-SK" dirty="0">
                <a:cs typeface="Arial" charset="0"/>
                <a:sym typeface="Wingdings" pitchFamily="2" charset="2"/>
              </a:rPr>
              <a:t>(pri posudzovaní komunikácie užívateľ–satelit)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/>
              <a:t>musia sa systematicky korigovať – riadením družice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089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PROBLEMATIKA PORÚCH OBEŽNÝCH DRÁH</a:t>
            </a:r>
            <a:r>
              <a:rPr lang="sk-SK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3A257-17E0-4707-B829-D7E25C83FE2B}" type="slidenum">
              <a:rPr lang="en-US" altLang="sk-SK" smtClean="0"/>
              <a:pPr eaLnBrk="1" hangingPunct="1"/>
              <a:t>27</a:t>
            </a:fld>
            <a:endParaRPr lang="en-US" altLang="sk-SK" smtClean="0"/>
          </a:p>
        </p:txBody>
      </p:sp>
      <p:sp>
        <p:nvSpPr>
          <p:cNvPr id="36867" name="BlokTextu 2"/>
          <p:cNvSpPr txBox="1">
            <a:spLocks noChangeArrowheads="1"/>
          </p:cNvSpPr>
          <p:nvPr/>
        </p:nvSpPr>
        <p:spPr bwMode="auto">
          <a:xfrm>
            <a:off x="1403350" y="2781300"/>
            <a:ext cx="66246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altLang="sk-SK" sz="3200"/>
              <a:t>Nastavenie prijímacej satelitnej antény</a:t>
            </a:r>
          </a:p>
        </p:txBody>
      </p:sp>
    </p:spTree>
    <p:extLst>
      <p:ext uri="{BB962C8B-B14F-4D97-AF65-F5344CB8AC3E}">
        <p14:creationId xmlns:p14="http://schemas.microsoft.com/office/powerpoint/2010/main" val="2685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28</a:t>
            </a:fld>
            <a:endParaRPr lang="en-US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51831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err="1"/>
              <a:t>Poz</a:t>
            </a:r>
            <a:r>
              <a:rPr lang="sk-SK" altLang="sk-SK" sz="2400" b="1" dirty="0" err="1"/>
              <a:t>ícia</a:t>
            </a:r>
            <a:r>
              <a:rPr lang="sk-SK" altLang="sk-SK" sz="2400" b="1" dirty="0"/>
              <a:t> satelitu: azimut a </a:t>
            </a:r>
            <a:r>
              <a:rPr lang="sk-SK" altLang="sk-SK" sz="2400" b="1" dirty="0" err="1"/>
              <a:t>elevácia</a:t>
            </a:r>
            <a:endParaRPr lang="en-US" alt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5894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80318"/>
              </p:ext>
            </p:extLst>
          </p:nvPr>
        </p:nvGraphicFramePr>
        <p:xfrm>
          <a:off x="604838" y="1484313"/>
          <a:ext cx="31146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4" name="Equation" r:id="rId3" imgW="2031840" imgH="431640" progId="Equation.3">
                  <p:embed/>
                </p:oleObj>
              </mc:Choice>
              <mc:Fallback>
                <p:oleObj name="Equation" r:id="rId3" imgW="2031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484313"/>
                        <a:ext cx="31146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533935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5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1053458"/>
              </p:ext>
            </p:extLst>
          </p:nvPr>
        </p:nvGraphicFramePr>
        <p:xfrm>
          <a:off x="582613" y="3292475"/>
          <a:ext cx="313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6" name="Equation" r:id="rId7" imgW="2323800" imgH="444240" progId="Equation.3">
                  <p:embed/>
                </p:oleObj>
              </mc:Choice>
              <mc:Fallback>
                <p:oleObj name="Equation" r:id="rId7" imgW="23238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292475"/>
                        <a:ext cx="31384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9463540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7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1844845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8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0712895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9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520017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Spresnenie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0487952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0" name="Rovnica" r:id="rId15" imgW="2260440" imgH="431640" progId="Equation.3">
                  <p:embed/>
                </p:oleObj>
              </mc:Choice>
              <mc:Fallback>
                <p:oleObj name="Rovnica" r:id="rId15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8171145"/>
              </p:ext>
            </p:extLst>
          </p:nvPr>
        </p:nvGraphicFramePr>
        <p:xfrm>
          <a:off x="4926013" y="3509963"/>
          <a:ext cx="3038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1" name="Equation" r:id="rId17" imgW="2438280" imgH="228600" progId="Equation.3">
                  <p:embed/>
                </p:oleObj>
              </mc:Choice>
              <mc:Fallback>
                <p:oleObj name="Equation" r:id="rId17" imgW="2438280" imgH="228600" progId="Equation.3">
                  <p:embed/>
                  <p:pic>
                    <p:nvPicPr>
                      <p:cNvPr id="0" name="Objek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509963"/>
                        <a:ext cx="30384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2258489"/>
              </p:ext>
            </p:extLst>
          </p:nvPr>
        </p:nvGraphicFramePr>
        <p:xfrm>
          <a:off x="5002213" y="3806825"/>
          <a:ext cx="316071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2" name="Equation" r:id="rId19" imgW="2361960" imgH="228600" progId="Equation.3">
                  <p:embed/>
                </p:oleObj>
              </mc:Choice>
              <mc:Fallback>
                <p:oleObj name="Equation" r:id="rId19" imgW="2361960" imgH="228600" progId="Equation.3">
                  <p:embed/>
                  <p:pic>
                    <p:nvPicPr>
                      <p:cNvPr id="0" name="Objek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06825"/>
                        <a:ext cx="3160712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3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E5BA12-DE71-48F1-9F02-B8246DD835A2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sk-SK" sz="1400" smtClean="0"/>
          </a:p>
        </p:txBody>
      </p:sp>
      <p:pic>
        <p:nvPicPr>
          <p:cNvPr id="5123" name="Picture 5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736"/>
            <a:ext cx="770572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3241675" cy="1404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sk-SK" sz="1800" b="1"/>
              <a:t>Kozmic</a:t>
            </a:r>
            <a:r>
              <a:rPr lang="el-GR" altLang="sk-SK" sz="1800" b="1"/>
              <a:t>κ</a:t>
            </a:r>
            <a:r>
              <a:rPr lang="sk-SK" altLang="sk-SK" sz="1800" b="1"/>
              <a:t>ý segment (satelit):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pohonný sytém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riadenie a telemetria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transponder</a:t>
            </a:r>
            <a:endParaRPr lang="cs-CZ" altLang="sk-SK" sz="1800" b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300788" y="1052513"/>
            <a:ext cx="2557462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 b="1"/>
              <a:t>Pozemný segment </a:t>
            </a:r>
            <a:r>
              <a:rPr lang="sk-SK" altLang="sk-SK" sz="1800"/>
              <a:t>(pozem.stanica)</a:t>
            </a:r>
          </a:p>
          <a:p>
            <a:pPr eaLnBrk="1" hangingPunct="1">
              <a:spcBef>
                <a:spcPct val="25000"/>
              </a:spcBef>
              <a:buFontTx/>
              <a:buChar char="-"/>
            </a:pPr>
            <a:r>
              <a:rPr lang="sk-SK" altLang="sk-SK" sz="1800"/>
              <a:t>vysielač</a:t>
            </a:r>
          </a:p>
          <a:p>
            <a:pPr eaLnBrk="1" hangingPunct="1">
              <a:spcBef>
                <a:spcPct val="25000"/>
              </a:spcBef>
              <a:buFontTx/>
              <a:buChar char="-"/>
            </a:pPr>
            <a:r>
              <a:rPr lang="sk-SK" altLang="sk-SK" sz="1800"/>
              <a:t>prijímač</a:t>
            </a:r>
            <a:endParaRPr lang="cs-CZ" altLang="sk-SK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563888" y="92075"/>
            <a:ext cx="5834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>
                <a:solidFill>
                  <a:schemeClr val="accent2"/>
                </a:solidFill>
              </a:rPr>
              <a:t>Základné </a:t>
            </a:r>
            <a:r>
              <a:rPr lang="sk-SK" altLang="sk-SK" sz="2400" b="1" dirty="0" smtClean="0">
                <a:solidFill>
                  <a:schemeClr val="accent2"/>
                </a:solidFill>
              </a:rPr>
              <a:t>časti satelitného komunikačného systému</a:t>
            </a:r>
            <a:endParaRPr lang="en-US" altLang="sk-SK" sz="2400" b="1" dirty="0">
              <a:solidFill>
                <a:schemeClr val="accent2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50825" y="6333609"/>
            <a:ext cx="80655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en-US" b="1" dirty="0" err="1" smtClean="0"/>
              <a:t>Prenosov</a:t>
            </a:r>
            <a:r>
              <a:rPr lang="sk-SK" b="1" dirty="0" smtClean="0"/>
              <a:t>é systémy (</a:t>
            </a:r>
            <a:r>
              <a:rPr lang="sk-SK" b="1" dirty="0" err="1" smtClean="0"/>
              <a:t>kódovanie,modulácie,zabezpečenie</a:t>
            </a:r>
            <a:r>
              <a:rPr lang="sk-SK" b="1" dirty="0" smtClean="0"/>
              <a:t>,...)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08720"/>
            <a:ext cx="70739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Nastavenie</a:t>
            </a:r>
            <a:r>
              <a:rPr lang="en-US" dirty="0" smtClean="0"/>
              <a:t> AZ a EL </a:t>
            </a:r>
            <a:r>
              <a:rPr lang="en-US" dirty="0" err="1" smtClean="0"/>
              <a:t>prakticky</a:t>
            </a:r>
            <a:r>
              <a:rPr lang="en-US" dirty="0" smtClean="0"/>
              <a:t>  [</a:t>
            </a:r>
            <a:r>
              <a:rPr lang="en-US" dirty="0"/>
              <a:t>5</a:t>
            </a:r>
            <a:r>
              <a:rPr lang="en-US" dirty="0" smtClean="0"/>
              <a:t>]: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04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BlokTextu 1"/>
          <p:cNvSpPr txBox="1">
            <a:spLocks noChangeArrowheads="1"/>
          </p:cNvSpPr>
          <p:nvPr/>
        </p:nvSpPr>
        <p:spPr bwMode="auto">
          <a:xfrm>
            <a:off x="1043608" y="3068960"/>
            <a:ext cx="7308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dirty="0"/>
              <a:t>.... čo všetko potrebujem vedieť?</a:t>
            </a:r>
          </a:p>
          <a:p>
            <a:pPr eaLnBrk="1" hangingPunct="1"/>
            <a:endParaRPr lang="sk-SK" altLang="sk-SK" dirty="0"/>
          </a:p>
          <a:p>
            <a:pPr eaLnBrk="1" hangingPunct="1"/>
            <a:r>
              <a:rPr lang="sk-SK" altLang="sk-SK" dirty="0"/>
              <a:t>... môžeme si pomôcť aj softvérmi alebo internetovými aplikáciami</a:t>
            </a:r>
          </a:p>
        </p:txBody>
      </p:sp>
    </p:spTree>
    <p:extLst>
      <p:ext uri="{BB962C8B-B14F-4D97-AF65-F5344CB8AC3E}">
        <p14:creationId xmlns:p14="http://schemas.microsoft.com/office/powerpoint/2010/main" val="1743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831215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BlokTextu 3"/>
          <p:cNvSpPr txBox="1">
            <a:spLocks noChangeArrowheads="1"/>
          </p:cNvSpPr>
          <p:nvPr/>
        </p:nvSpPr>
        <p:spPr bwMode="auto">
          <a:xfrm>
            <a:off x="179388" y="6278563"/>
            <a:ext cx="869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600"/>
              <a:t>Ukážka okna aplikácie Orbitron</a:t>
            </a:r>
            <a:r>
              <a:rPr lang="en-US" altLang="sk-SK" sz="1600"/>
              <a:t> (</a:t>
            </a:r>
            <a:r>
              <a:rPr lang="sk-SK" altLang="sk-SK" sz="1600"/>
              <a:t>napr. zo str. </a:t>
            </a:r>
            <a:r>
              <a:rPr lang="sk-SK" altLang="sk-SK" sz="1600">
                <a:hlinkClick r:id="rId3"/>
              </a:rPr>
              <a:t>http://www.stoff.pl/</a:t>
            </a:r>
            <a:r>
              <a:rPr lang="sk-SK" altLang="sk-SK" sz="1600"/>
              <a:t>   + aktualizácia TLE zo str. </a:t>
            </a:r>
            <a:r>
              <a:rPr lang="sk-SK" altLang="sk-SK" sz="1600">
                <a:hlinkClick r:id="rId4"/>
              </a:rPr>
              <a:t>http://www.stoff.pl/downloads.php</a:t>
            </a:r>
            <a:r>
              <a:rPr lang="sk-SK" altLang="sk-SK" sz="1600"/>
              <a:t>)</a:t>
            </a:r>
            <a:r>
              <a:rPr lang="el-GR" altLang="sk-SK" sz="1600"/>
              <a:t>  - </a:t>
            </a:r>
            <a:r>
              <a:rPr lang="sk-SK" altLang="sk-SK" sz="1600"/>
              <a:t>stiahnuť, pracovať s tým pri učení a úlohách!</a:t>
            </a:r>
          </a:p>
        </p:txBody>
      </p:sp>
    </p:spTree>
    <p:extLst>
      <p:ext uri="{BB962C8B-B14F-4D97-AF65-F5344CB8AC3E}">
        <p14:creationId xmlns:p14="http://schemas.microsoft.com/office/powerpoint/2010/main" val="31425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ts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36613"/>
            <a:ext cx="84756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BlokTextu 1"/>
          <p:cNvSpPr txBox="1">
            <a:spLocks noChangeArrowheads="1"/>
          </p:cNvSpPr>
          <p:nvPr/>
        </p:nvSpPr>
        <p:spPr bwMode="auto">
          <a:xfrm>
            <a:off x="611188" y="549275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Výber satelitu...</a:t>
            </a:r>
          </a:p>
        </p:txBody>
      </p:sp>
    </p:spTree>
    <p:extLst>
      <p:ext uri="{BB962C8B-B14F-4D97-AF65-F5344CB8AC3E}">
        <p14:creationId xmlns:p14="http://schemas.microsoft.com/office/powerpoint/2010/main" val="2440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611188" y="1412875"/>
          <a:ext cx="7921627" cy="495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9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Name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3"/>
                        </a:rPr>
                        <a:t>NORAD ID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hlinkClick r:id="rId4"/>
                        </a:rPr>
                        <a:t>Int'l Code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5"/>
                        </a:rPr>
                        <a:t>Launch date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6"/>
                        </a:rPr>
                        <a:t>Period</a:t>
                      </a:r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[minutes]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7"/>
                        </a:rPr>
                        <a:t>Longitude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Action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8"/>
                        </a:rPr>
                        <a:t>INTELSAT 16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36397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9"/>
                        </a:rPr>
                        <a:t>February 12, 2010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1538.2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0°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0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1"/>
                        </a:rPr>
                        <a:t>TELECOM 2C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23730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1995-067A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2"/>
                        </a:rPr>
                        <a:t>December 6, 1995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1470.3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3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4"/>
                        </a:rPr>
                        <a:t>INMARSAT 2-F1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20918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1990-093A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5"/>
                        </a:rPr>
                        <a:t>October 30, 1990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142.1°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6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7"/>
                        </a:rPr>
                        <a:t>GALAXY 15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28884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2005-041A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8"/>
                        </a:rPr>
                        <a:t>October 13, 2005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133°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9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0"/>
                        </a:rPr>
                        <a:t>DIRECTV 7S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28238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2004-016A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1"/>
                        </a:rPr>
                        <a:t>May 4, 2004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119.1°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2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3"/>
                        </a:rPr>
                        <a:t>ECHOSTAR 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27378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2002-006A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4"/>
                        </a:rPr>
                        <a:t>February 21, 2002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5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effectLst/>
                          <a:hlinkClick r:id="rId26"/>
                        </a:rPr>
                        <a:t>GSTAR</a:t>
                      </a:r>
                      <a:r>
                        <a:rPr lang="en-US" sz="1800" u="sng" dirty="0">
                          <a:effectLst/>
                          <a:hlinkClick r:id="rId26"/>
                        </a:rPr>
                        <a:t> 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15677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1985-035A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7"/>
                        </a:rPr>
                        <a:t>May 8, 1985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1436.1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105.7°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8"/>
                        </a:rPr>
                        <a:t>Track it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012" name="BlokTextu 2"/>
          <p:cNvSpPr txBox="1">
            <a:spLocks noChangeArrowheads="1"/>
          </p:cNvSpPr>
          <p:nvPr/>
        </p:nvSpPr>
        <p:spPr bwMode="auto">
          <a:xfrm>
            <a:off x="539750" y="836613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alebo z iných dostupných údajov...</a:t>
            </a:r>
          </a:p>
        </p:txBody>
      </p:sp>
    </p:spTree>
    <p:extLst>
      <p:ext uri="{BB962C8B-B14F-4D97-AF65-F5344CB8AC3E}">
        <p14:creationId xmlns:p14="http://schemas.microsoft.com/office/powerpoint/2010/main" val="8682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k-SK" altLang="sk-SK" sz="2400" smtClean="0"/>
              <a:t>Prehľad všetkých družíc (pozícia, názov, operátor, dátum spustenia, komentár) je napr. na str. </a:t>
            </a:r>
          </a:p>
          <a:p>
            <a:pPr marL="0" indent="0">
              <a:buFontTx/>
              <a:buNone/>
            </a:pPr>
            <a:r>
              <a:rPr lang="sk-SK" altLang="sk-SK" sz="2400" smtClean="0">
                <a:hlinkClick r:id="rId2"/>
              </a:rPr>
              <a:t>http://www.satbeams.com/satellites</a:t>
            </a:r>
            <a:endParaRPr lang="sk-SK" altLang="sk-SK" sz="2400" smtClean="0"/>
          </a:p>
          <a:p>
            <a:pPr marL="0" indent="0">
              <a:buFontTx/>
              <a:buNone/>
            </a:pPr>
            <a:endParaRPr lang="sk-SK" altLang="sk-SK" sz="2400" smtClean="0"/>
          </a:p>
          <a:p>
            <a:pPr marL="0" indent="0">
              <a:buFontTx/>
              <a:buNone/>
            </a:pPr>
            <a:r>
              <a:rPr lang="sk-SK" altLang="sk-SK" sz="2400" smtClean="0"/>
              <a:t>Dá sa tam tiež zobraziť pokrytie zem.povrchu (</a:t>
            </a:r>
            <a:r>
              <a:rPr lang="sk-SK" altLang="sk-SK" sz="2400" b="1" smtClean="0"/>
              <a:t>footprint, stopa</a:t>
            </a:r>
            <a:r>
              <a:rPr lang="sk-SK" altLang="sk-SK" sz="2400" smtClean="0"/>
              <a:t>) zvolenou družicou</a:t>
            </a:r>
          </a:p>
        </p:txBody>
      </p:sp>
      <p:sp>
        <p:nvSpPr>
          <p:cNvPr id="40963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CB6C7-04F6-475E-89A0-66456BC42037}" type="slidenum">
              <a:rPr lang="en-US" altLang="sk-SK" smtClean="0"/>
              <a:pPr eaLnBrk="1" hangingPunct="1"/>
              <a:t>35</a:t>
            </a:fld>
            <a:endParaRPr lang="en-US" altLang="sk-SK" smtClean="0"/>
          </a:p>
        </p:txBody>
      </p:sp>
    </p:spTree>
    <p:extLst>
      <p:ext uri="{BB962C8B-B14F-4D97-AF65-F5344CB8AC3E}">
        <p14:creationId xmlns:p14="http://schemas.microsoft.com/office/powerpoint/2010/main" val="10098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A7A3AC-8F3A-40B8-A4D9-E6D6DE9FB6E9}" type="slidenum">
              <a:rPr lang="en-US" altLang="sk-SK" smtClean="0"/>
              <a:pPr eaLnBrk="1" hangingPunct="1"/>
              <a:t>36</a:t>
            </a:fld>
            <a:endParaRPr lang="en-US" altLang="sk-SK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sk-SK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064500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Čo je čo?</a:t>
            </a:r>
          </a:p>
          <a:p>
            <a:pPr eaLnBrk="1" hangingPunct="1">
              <a:spcBef>
                <a:spcPct val="50000"/>
              </a:spcBef>
            </a:pPr>
            <a:endParaRPr lang="sk-SK" alt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 </a:t>
            </a:r>
            <a:r>
              <a:rPr lang="sk-SK" altLang="sk-SK" b="1"/>
              <a:t>separácia – </a:t>
            </a:r>
            <a:r>
              <a:rPr lang="sk-SK" altLang="sk-SK"/>
              <a:t>odstup medzi družicami na tej istej dráhe (u GEO systémov...2 až 3</a:t>
            </a:r>
            <a:r>
              <a:rPr lang="en-US" altLang="sk-SK">
                <a:cs typeface="Arial" charset="0"/>
              </a:rPr>
              <a:t>°</a:t>
            </a:r>
            <a:r>
              <a:rPr lang="sk-SK" altLang="sk-SK">
                <a:cs typeface="Arial" charset="0"/>
              </a:rPr>
              <a:t>)</a:t>
            </a:r>
            <a:endParaRPr lang="en-US" altLang="sk-SK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b="1"/>
              <a:t>elev</a:t>
            </a:r>
            <a:r>
              <a:rPr lang="sk-SK" altLang="sk-SK" b="1"/>
              <a:t>á</a:t>
            </a:r>
            <a:r>
              <a:rPr lang="en-US" altLang="sk-SK" b="1"/>
              <a:t>cia</a:t>
            </a:r>
            <a:r>
              <a:rPr lang="sk-SK" altLang="sk-SK"/>
              <a:t> (uhol nad horizontom) a </a:t>
            </a:r>
            <a:r>
              <a:rPr lang="sk-SK" altLang="sk-SK" b="1"/>
              <a:t>azimut</a:t>
            </a:r>
            <a:r>
              <a:rPr lang="sk-SK" altLang="sk-SK"/>
              <a:t> (uhol pravo-ľavého natočenia antény) viditeľnej družice na danom mieste, </a:t>
            </a:r>
            <a:r>
              <a:rPr lang="sk-SK" altLang="sk-SK" b="1"/>
              <a:t>dĺžka</a:t>
            </a:r>
            <a:r>
              <a:rPr lang="sk-SK" altLang="sk-SK"/>
              <a:t> (šikmej) zostupnej dráhy družice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b="1"/>
              <a:t>magn. deklinácia</a:t>
            </a:r>
            <a:r>
              <a:rPr lang="sk-SK" altLang="sk-SK"/>
              <a:t> (odklon) skutočného sev. pólu Zeme od magnetického sev. pólu – musí sa zohľadniť pri výpočte azimutu a elevácie prijímacej antény  (čiary na mape, spájajúce miesta s rovnakými magn. deklináciami = </a:t>
            </a:r>
            <a:r>
              <a:rPr lang="sk-SK" altLang="sk-SK" b="1"/>
              <a:t>izogóny</a:t>
            </a:r>
            <a:r>
              <a:rPr lang="sk-SK" altLang="sk-SK"/>
              <a:t>) – mení sa s časom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k-SK"/>
              <a:t>(</a:t>
            </a:r>
            <a:r>
              <a:rPr lang="pl-PL" altLang="sk-SK" smtClean="0"/>
              <a:t>DOBRÁ STRÁNKA </a:t>
            </a:r>
            <a:r>
              <a:rPr lang="pl-PL" altLang="sk-SK"/>
              <a:t>PRE ZISTENIE magn. </a:t>
            </a:r>
            <a:r>
              <a:rPr lang="pl-PL" altLang="sk-SK" smtClean="0"/>
              <a:t>deklinácie</a:t>
            </a:r>
            <a:r>
              <a:rPr lang="pl-PL" altLang="sk-SK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l-PL" altLang="sk-SK"/>
              <a:t>http://www.ngdc.noaa.gov/geomagmodels/struts/calcDeclination)</a:t>
            </a:r>
            <a:endParaRPr lang="sk-SK" alt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Zem. šírka (</a:t>
            </a:r>
            <a:r>
              <a:rPr lang="sk-SK" altLang="sk-SK" b="1"/>
              <a:t>latitude) . .. </a:t>
            </a:r>
            <a:r>
              <a:rPr lang="sk-SK" altLang="sk-SK"/>
              <a:t>viď ďalej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Zem. dĺžka </a:t>
            </a:r>
            <a:r>
              <a:rPr lang="sk-SK" altLang="sk-SK" sz="2000"/>
              <a:t>(</a:t>
            </a:r>
            <a:r>
              <a:rPr lang="sk-SK" altLang="sk-SK" sz="2000" b="1"/>
              <a:t>longitude) ....</a:t>
            </a:r>
            <a:r>
              <a:rPr lang="sk-SK" altLang="sk-SK"/>
              <a:t> viď ďalej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Deklinácia</a:t>
            </a:r>
          </a:p>
          <a:p>
            <a:pPr eaLnBrk="1" hangingPunct="1">
              <a:spcBef>
                <a:spcPct val="50000"/>
              </a:spcBef>
            </a:pP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45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titude and Longitude, World Map with Latitude and Longitude, Equator, Prime Mer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BlokTextu 1"/>
          <p:cNvSpPr txBox="1">
            <a:spLocks noChangeArrowheads="1"/>
          </p:cNvSpPr>
          <p:nvPr/>
        </p:nvSpPr>
        <p:spPr bwMode="auto">
          <a:xfrm>
            <a:off x="611188" y="1557338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Latitude</a:t>
            </a:r>
            <a:endParaRPr lang="sk-SK" altLang="sk-SK" sz="180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827088" y="1925638"/>
            <a:ext cx="431800" cy="135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900113" y="1925638"/>
            <a:ext cx="468312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BlokTextu 7"/>
          <p:cNvSpPr txBox="1">
            <a:spLocks noChangeArrowheads="1"/>
          </p:cNvSpPr>
          <p:nvPr/>
        </p:nvSpPr>
        <p:spPr bwMode="auto">
          <a:xfrm>
            <a:off x="2555875" y="765175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Longitude</a:t>
            </a:r>
            <a:endParaRPr lang="sk-SK" altLang="sk-SK" sz="180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2124075" y="1133475"/>
            <a:ext cx="863600" cy="200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2124075" y="1133475"/>
            <a:ext cx="863600" cy="1719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BlokTextu 14"/>
          <p:cNvSpPr txBox="1">
            <a:spLocks noChangeArrowheads="1"/>
          </p:cNvSpPr>
          <p:nvPr/>
        </p:nvSpPr>
        <p:spPr bwMode="auto">
          <a:xfrm>
            <a:off x="1042988" y="6092825"/>
            <a:ext cx="5329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200"/>
              <a:t>source: http://www.worldatlas.com/aatlas/imageg.htm</a:t>
            </a:r>
            <a:endParaRPr lang="sk-SK" altLang="sk-SK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6E10D2-EB51-4118-97B0-0EE38C45177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sk-SK" sz="1400" smtClean="0"/>
          </a:p>
        </p:txBody>
      </p:sp>
      <p:pic>
        <p:nvPicPr>
          <p:cNvPr id="33795" name="Picture 10" descr="latitude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3845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179388" y="3213100"/>
            <a:ext cx="345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200"/>
              <a:t>www.sailtrain.co.uk/.../images/latitude46.gif </a:t>
            </a:r>
          </a:p>
        </p:txBody>
      </p:sp>
      <p:pic>
        <p:nvPicPr>
          <p:cNvPr id="33797" name="Picture 13" descr="longit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5213"/>
            <a:ext cx="33845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3708400" y="404813"/>
            <a:ext cx="54356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Osový systém „</a:t>
            </a:r>
            <a:r>
              <a:rPr lang="en-US" altLang="sk-SK" sz="1800" b="1">
                <a:solidFill>
                  <a:schemeClr val="bg1"/>
                </a:solidFill>
              </a:rPr>
              <a:t>Zemepisn</a:t>
            </a:r>
            <a:r>
              <a:rPr lang="sk-SK" altLang="sk-SK" sz="1800" b="1">
                <a:solidFill>
                  <a:schemeClr val="bg1"/>
                </a:solidFill>
              </a:rPr>
              <a:t>á šírka (latitude) </a:t>
            </a:r>
            <a:r>
              <a:rPr lang="en-US" altLang="sk-SK" sz="1800" b="1">
                <a:solidFill>
                  <a:schemeClr val="bg1"/>
                </a:solidFill>
              </a:rPr>
              <a:t>[°]</a:t>
            </a:r>
            <a:r>
              <a:rPr lang="sk-SK" altLang="sk-SK" sz="1800" b="1">
                <a:solidFill>
                  <a:schemeClr val="bg1"/>
                </a:solidFill>
              </a:rPr>
              <a:t>,</a:t>
            </a:r>
            <a:endParaRPr lang="en-US" altLang="sk-SK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Z</a:t>
            </a:r>
            <a:r>
              <a:rPr lang="en-US" altLang="sk-SK" sz="1800" b="1">
                <a:solidFill>
                  <a:schemeClr val="bg1"/>
                </a:solidFill>
              </a:rPr>
              <a:t>emepisn</a:t>
            </a:r>
            <a:r>
              <a:rPr lang="sk-SK" altLang="sk-SK" sz="1800" b="1">
                <a:solidFill>
                  <a:schemeClr val="bg1"/>
                </a:solidFill>
              </a:rPr>
              <a:t>á dĺžka (longitude) </a:t>
            </a:r>
            <a:r>
              <a:rPr lang="en-US" altLang="sk-SK" sz="1800" b="1">
                <a:solidFill>
                  <a:schemeClr val="bg1"/>
                </a:solidFill>
              </a:rPr>
              <a:t>[</a:t>
            </a:r>
            <a:r>
              <a:rPr lang="en-US" altLang="sk-SK" sz="18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altLang="sk-SK" sz="1800" b="1">
                <a:solidFill>
                  <a:schemeClr val="bg1"/>
                </a:solidFill>
              </a:rPr>
              <a:t>]</a:t>
            </a:r>
            <a:r>
              <a:rPr lang="sk-SK" altLang="sk-SK" sz="1800" b="1">
                <a:solidFill>
                  <a:schemeClr val="bg1"/>
                </a:solidFill>
              </a:rPr>
              <a:t>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>
                <a:solidFill>
                  <a:schemeClr val="bg1"/>
                </a:solidFill>
              </a:rPr>
              <a:t>vystupujú vo vzťahoch pre výpočet Az. a El.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(nebudeme počítať  </a:t>
            </a: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 , ale treba rozumieť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(viac v prezentácii </a:t>
            </a:r>
            <a:r>
              <a:rPr lang="en-US" altLang="sk-SK" sz="1800">
                <a:solidFill>
                  <a:schemeClr val="bg1"/>
                </a:solidFill>
                <a:sym typeface="Wingdings" pitchFamily="2" charset="2"/>
              </a:rPr>
              <a:t>[1] - </a:t>
            </a: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lec02.ppt</a:t>
            </a:r>
            <a:r>
              <a:rPr lang="en-US" altLang="sk-SK" sz="180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en-US" altLang="sk-SK" sz="180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World Magnetic Declination 2010.pd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300"/>
            <a:ext cx="8434388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BlokTextu 2"/>
          <p:cNvSpPr txBox="1">
            <a:spLocks noChangeArrowheads="1"/>
          </p:cNvSpPr>
          <p:nvPr/>
        </p:nvSpPr>
        <p:spPr bwMode="auto">
          <a:xfrm>
            <a:off x="1042988" y="6453188"/>
            <a:ext cx="7129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 dirty="0"/>
              <a:t>http://en.wikipedia.org/wiki/Magnetic_declination</a:t>
            </a:r>
          </a:p>
        </p:txBody>
      </p:sp>
      <p:sp>
        <p:nvSpPr>
          <p:cNvPr id="34820" name="BlokTextu 1"/>
          <p:cNvSpPr txBox="1">
            <a:spLocks noChangeArrowheads="1"/>
          </p:cNvSpPr>
          <p:nvPr/>
        </p:nvSpPr>
        <p:spPr bwMode="auto">
          <a:xfrm>
            <a:off x="323850" y="188913"/>
            <a:ext cx="3311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Magnetická deklinácia – izogóny  </a:t>
            </a:r>
            <a:r>
              <a:rPr lang="sk-SK" altLang="sk-SK" sz="1800"/>
              <a:t>v r. 2010</a:t>
            </a:r>
            <a:endParaRPr lang="sk-SK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D09CBB-D4E2-4849-A9DE-DB38065F0D6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k-SK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772400" cy="762000"/>
          </a:xfrm>
        </p:spPr>
        <p:txBody>
          <a:bodyPr/>
          <a:lstStyle/>
          <a:p>
            <a:pPr eaLnBrk="1" hangingPunct="1"/>
            <a:r>
              <a:rPr lang="sk-SK" altLang="sk-SK" sz="2800" b="1" dirty="0" smtClean="0"/>
              <a:t>Kozmický</a:t>
            </a:r>
            <a:r>
              <a:rPr lang="en-US" altLang="sk-SK" sz="2800" b="1" dirty="0" smtClean="0"/>
              <a:t> </a:t>
            </a:r>
            <a:r>
              <a:rPr lang="sk-SK" altLang="sk-SK" sz="2800" b="1" dirty="0" smtClean="0"/>
              <a:t>s</a:t>
            </a:r>
            <a:r>
              <a:rPr lang="en-US" altLang="sk-SK" sz="2800" b="1" dirty="0" err="1" smtClean="0"/>
              <a:t>egment</a:t>
            </a:r>
            <a:r>
              <a:rPr lang="en-US" altLang="sk-SK" sz="2800" b="1" dirty="0" smtClean="0"/>
              <a:t> </a:t>
            </a:r>
            <a:r>
              <a:rPr lang="sk-SK" altLang="sk-SK" sz="2800" b="1" dirty="0" smtClean="0"/>
              <a:t>– fázy existencie </a:t>
            </a:r>
            <a:r>
              <a:rPr lang="en-US" altLang="sk-SK" sz="2800" b="1" dirty="0" smtClean="0"/>
              <a:t>[1]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5125"/>
            <a:ext cx="7772400" cy="4427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Vypustenie satelitu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fáza premiestnenia na orbitu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Rozmiestnenie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Činnosť</a:t>
            </a:r>
            <a:endParaRPr lang="en-US" altLang="sk-SK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sk-SK" sz="2000" smtClean="0"/>
              <a:t>TT&amp;C - Tracking Telemetry and Command Station: </a:t>
            </a:r>
            <a:endParaRPr lang="sk-SK" altLang="sk-SK" sz="20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altLang="sk-SK" sz="1800" smtClean="0"/>
              <a:t>	Zriaďuje riadiacu a monitorovaciu linku so satelitom. Sleduje chyby orbity a umožňuje plánovanie korekcie. Chyby sú spôsobené nepravidlnosťami zemskej gravitácie z dôvodu jej nesférického tvaru a tiež vplyvom Slnka a Mesiaca.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sk-SK" sz="2000" smtClean="0"/>
              <a:t>SSC - Satellite Control Center: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en-US" altLang="sk-SK" sz="1800" smtClean="0"/>
              <a:t>OCC -  Operations Control Center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en-US" altLang="sk-SK" sz="1800" smtClean="0"/>
              <a:t>SCF  -  Satellite Control Facility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altLang="sk-SK" sz="2000" smtClean="0"/>
              <a:t>Poskytuje monitorovanie linkového signálu pre obsluhu linky</a:t>
            </a:r>
            <a:r>
              <a:rPr lang="en-US" altLang="sk-SK" sz="2000" smtClean="0"/>
              <a:t>	</a:t>
            </a:r>
            <a:r>
              <a:rPr lang="sk-SK" altLang="sk-SK" sz="2000" smtClean="0"/>
              <a:t>a monitorovanie interfencie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fá</a:t>
            </a:r>
            <a:r>
              <a:rPr lang="en-US" altLang="sk-SK" sz="2400" smtClean="0"/>
              <a:t>za </a:t>
            </a:r>
            <a:r>
              <a:rPr lang="sk-SK" altLang="sk-SK" sz="2400" smtClean="0"/>
              <a:t>vyradenia (ukončenia činnosti)</a:t>
            </a:r>
            <a:endParaRPr lang="en-US" altLang="sk-SK" sz="2400" smtClean="0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40</a:t>
            </a:fld>
            <a:endParaRPr lang="en-US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51831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err="1" smtClean="0"/>
              <a:t>Tak</a:t>
            </a:r>
            <a:r>
              <a:rPr lang="sk-SK" altLang="sk-SK" sz="2400" b="1" dirty="0" smtClean="0"/>
              <a:t>že </a:t>
            </a:r>
            <a:r>
              <a:rPr lang="sk-SK" altLang="sk-SK" sz="2400" b="1" dirty="0" err="1" smtClean="0"/>
              <a:t>tera</a:t>
            </a:r>
            <a:r>
              <a:rPr lang="en-US" altLang="sk-SK" sz="2400" b="1" smtClean="0"/>
              <a:t>z</a:t>
            </a:r>
            <a:r>
              <a:rPr lang="sk-SK" altLang="sk-SK" sz="2400" b="1" smtClean="0"/>
              <a:t> </a:t>
            </a:r>
            <a:r>
              <a:rPr lang="sk-SK" altLang="sk-SK" sz="2400" b="1" dirty="0" smtClean="0"/>
              <a:t>už </a:t>
            </a:r>
            <a:r>
              <a:rPr lang="sk-SK" altLang="sk-SK" sz="2400" b="1" smtClean="0"/>
              <a:t>môžem vypočítať </a:t>
            </a:r>
            <a:r>
              <a:rPr lang="sk-SK" altLang="sk-SK" sz="2400" b="1" dirty="0" smtClean="0"/>
              <a:t>a nastaviť: azimut </a:t>
            </a:r>
            <a:r>
              <a:rPr lang="sk-SK" altLang="sk-SK" sz="2400" b="1" dirty="0"/>
              <a:t>a </a:t>
            </a:r>
            <a:r>
              <a:rPr lang="sk-SK" altLang="sk-SK" sz="2400" b="1" dirty="0" err="1"/>
              <a:t>elevácia</a:t>
            </a:r>
            <a:endParaRPr lang="en-US" alt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9565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34035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BlokTextu 1"/>
          <p:cNvSpPr txBox="1">
            <a:spLocks noChangeArrowheads="1"/>
          </p:cNvSpPr>
          <p:nvPr/>
        </p:nvSpPr>
        <p:spPr bwMode="auto">
          <a:xfrm>
            <a:off x="5508625" y="3213100"/>
            <a:ext cx="27352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dirty="0" smtClean="0"/>
              <a:t>Ešte trochu</a:t>
            </a:r>
            <a:r>
              <a:rPr lang="en-US" altLang="sk-SK" sz="2800" dirty="0" smtClean="0"/>
              <a:t> o </a:t>
            </a:r>
            <a:r>
              <a:rPr lang="en-US" altLang="sk-SK" sz="2800" dirty="0"/>
              <a:t>ant</a:t>
            </a:r>
            <a:r>
              <a:rPr lang="sk-SK" altLang="sk-SK" sz="2800" dirty="0"/>
              <a:t>é</a:t>
            </a:r>
            <a:r>
              <a:rPr lang="en-US" altLang="sk-SK" sz="2800" dirty="0" err="1"/>
              <a:t>nach</a:t>
            </a:r>
            <a:r>
              <a:rPr lang="sk-SK" altLang="sk-SK" sz="2800" dirty="0"/>
              <a:t> </a:t>
            </a:r>
            <a:r>
              <a:rPr lang="sk-SK" altLang="sk-SK" sz="2800" dirty="0">
                <a:sym typeface="Wingdings" pitchFamily="2" charset="2"/>
              </a:rPr>
              <a:t>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dirty="0"/>
          </a:p>
        </p:txBody>
      </p:sp>
      <p:sp>
        <p:nvSpPr>
          <p:cNvPr id="2" name="BlokTextu 1"/>
          <p:cNvSpPr txBox="1"/>
          <p:nvPr/>
        </p:nvSpPr>
        <p:spPr>
          <a:xfrm>
            <a:off x="5076056" y="5157192"/>
            <a:ext cx="37444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err="1" smtClean="0"/>
              <a:t>e-m</a:t>
            </a:r>
            <a:r>
              <a:rPr lang="sk-SK" dirty="0" smtClean="0"/>
              <a:t> žiarenie/vlnenie,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čo je anténa, aktívne a pasívne prvky antény a ich konštrukcia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smerový uhol, zisk antény, 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8A196F-1AC8-40BE-88C4-D8A44C72BF97}" type="slidenum">
              <a:rPr lang="cs-CZ" altLang="sk-SK" smtClean="0"/>
              <a:pPr eaLnBrk="1" hangingPunct="1"/>
              <a:t>42</a:t>
            </a:fld>
            <a:endParaRPr lang="cs-CZ" altLang="sk-SK" smtClean="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400" b="1"/>
              <a:t>Problematika antén – základné tvary</a:t>
            </a:r>
            <a:endParaRPr lang="en-US" altLang="sk-SK" sz="2400" b="1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30972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/>
              <a:t>Izotropný žiarič</a:t>
            </a:r>
            <a:r>
              <a:rPr lang="sk-SK" altLang="sk-SK"/>
              <a:t> (</a:t>
            </a:r>
            <a:r>
              <a:rPr lang="en-US" altLang="sk-SK"/>
              <a:t>isotropic radiator) </a:t>
            </a:r>
            <a:r>
              <a:rPr lang="sk-SK" altLang="sk-SK"/>
              <a:t>všesmerová anténa – fiktívna – často používaná ako vzťažná pri vyjadrení zisku iných antén v </a:t>
            </a:r>
            <a:r>
              <a:rPr lang="en-US" altLang="sk-SK"/>
              <a:t>[</a:t>
            </a:r>
            <a:r>
              <a:rPr lang="sk-SK" altLang="sk-SK"/>
              <a:t>dBi</a:t>
            </a:r>
            <a:r>
              <a:rPr lang="en-US" altLang="sk-SK"/>
              <a:t>]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175125" y="1143000"/>
            <a:ext cx="4968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b="1"/>
              <a:t>Smerov</a:t>
            </a:r>
            <a:r>
              <a:rPr lang="sk-SK" altLang="sk-SK" b="1"/>
              <a:t>é antény </a:t>
            </a:r>
            <a:r>
              <a:rPr lang="sk-SK" altLang="sk-SK"/>
              <a:t>(vyžarovaný výkon sústredený do užšieho lúča</a:t>
            </a:r>
            <a:r>
              <a:rPr lang="en-US" altLang="sk-SK"/>
              <a:t> </a:t>
            </a:r>
            <a:r>
              <a:rPr lang="en-US" altLang="sk-SK">
                <a:sym typeface="Wingdings" pitchFamily="2" charset="2"/>
              </a:rPr>
              <a:t> smerov</a:t>
            </a:r>
            <a:r>
              <a:rPr lang="sk-SK" altLang="sk-SK">
                <a:sym typeface="Wingdings" pitchFamily="2" charset="2"/>
              </a:rPr>
              <a:t>á charakteristika</a:t>
            </a:r>
            <a:r>
              <a:rPr lang="sk-SK" altLang="sk-SK"/>
              <a:t> tvarovaná konštrukčným prevedením antény)</a:t>
            </a:r>
            <a:r>
              <a:rPr lang="en-US" altLang="sk-SK"/>
              <a:t>. Z</a:t>
            </a:r>
            <a:r>
              <a:rPr lang="sk-SK" altLang="sk-SK"/>
              <a:t>ákladný prvok smerovej antény - dipól</a:t>
            </a:r>
            <a:endParaRPr lang="en-US" altLang="sk-SK"/>
          </a:p>
        </p:txBody>
      </p:sp>
      <p:pic>
        <p:nvPicPr>
          <p:cNvPr id="47110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2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1619250" y="4292600"/>
            <a:ext cx="619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>
                <a:solidFill>
                  <a:srgbClr val="FF0000"/>
                </a:solidFill>
              </a:rPr>
              <a:t>žiarič</a:t>
            </a:r>
            <a:r>
              <a:rPr lang="sk-SK" altLang="sk-SK"/>
              <a:t> – aktívny prvok antény – napr. polvlnový dipól</a:t>
            </a:r>
            <a:endParaRPr lang="en-US" altLang="sk-SK"/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>
            <a:off x="16922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5"/>
          <p:cNvSpPr txBox="1">
            <a:spLocks noChangeArrowheads="1"/>
          </p:cNvSpPr>
          <p:nvPr/>
        </p:nvSpPr>
        <p:spPr bwMode="auto">
          <a:xfrm>
            <a:off x="2951163" y="5449888"/>
            <a:ext cx="2773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smer dopadajúceho e-m žiarenia - signálu</a:t>
            </a:r>
            <a:endParaRPr lang="en-US" altLang="sk-SK"/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2627313" y="4718050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>
                <a:solidFill>
                  <a:srgbClr val="FF0000"/>
                </a:solidFill>
              </a:rPr>
              <a:t>direktory</a:t>
            </a:r>
            <a:r>
              <a:rPr lang="sk-SK" altLang="sk-SK"/>
              <a:t> – pasívne prvky antény – formujú tvar charakteristiky, zvyšujú zisk</a:t>
            </a:r>
            <a:endParaRPr lang="en-US" altLang="sk-SK"/>
          </a:p>
        </p:txBody>
      </p:sp>
      <p:sp>
        <p:nvSpPr>
          <p:cNvPr id="47118" name="Text Box 21"/>
          <p:cNvSpPr txBox="1">
            <a:spLocks noChangeArrowheads="1"/>
          </p:cNvSpPr>
          <p:nvPr/>
        </p:nvSpPr>
        <p:spPr bwMode="auto">
          <a:xfrm>
            <a:off x="0" y="4076700"/>
            <a:ext cx="867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400" b="1">
                <a:solidFill>
                  <a:srgbClr val="FF0000"/>
                </a:solidFill>
              </a:rPr>
              <a:t>reflektor</a:t>
            </a:r>
            <a:r>
              <a:rPr lang="sk-SK" altLang="sk-SK" sz="1400"/>
              <a:t>– pasívny prvok antény – odráža e-m žiarenie na žiarič,formuje tvar charakteristiky, zvyšuje zisk</a:t>
            </a:r>
            <a:endParaRPr lang="en-US" altLang="sk-SK" sz="1400"/>
          </a:p>
        </p:txBody>
      </p:sp>
      <p:sp>
        <p:nvSpPr>
          <p:cNvPr id="47119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0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1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2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7123" name="Skupina 2"/>
          <p:cNvGrpSpPr>
            <a:grpSpLocks/>
          </p:cNvGrpSpPr>
          <p:nvPr/>
        </p:nvGrpSpPr>
        <p:grpSpPr bwMode="auto">
          <a:xfrm>
            <a:off x="611188" y="2616200"/>
            <a:ext cx="720725" cy="719138"/>
            <a:chOff x="611188" y="1773238"/>
            <a:chExt cx="720725" cy="719137"/>
          </a:xfrm>
        </p:grpSpPr>
        <p:sp>
          <p:nvSpPr>
            <p:cNvPr id="47141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42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3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4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5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6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7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8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9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7124" name="Skupina 3"/>
          <p:cNvGrpSpPr>
            <a:grpSpLocks/>
          </p:cNvGrpSpPr>
          <p:nvPr/>
        </p:nvGrpSpPr>
        <p:grpSpPr bwMode="auto">
          <a:xfrm>
            <a:off x="4618038" y="2470150"/>
            <a:ext cx="4030662" cy="1131888"/>
            <a:chOff x="1979613" y="2225675"/>
            <a:chExt cx="4030662" cy="1131888"/>
          </a:xfrm>
        </p:grpSpPr>
        <p:sp>
          <p:nvSpPr>
            <p:cNvPr id="47128" name="Line 38"/>
            <p:cNvSpPr>
              <a:spLocks noChangeShapeType="1"/>
            </p:cNvSpPr>
            <p:nvPr/>
          </p:nvSpPr>
          <p:spPr bwMode="auto">
            <a:xfrm>
              <a:off x="2843213" y="23701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29" name="Line 39"/>
            <p:cNvSpPr>
              <a:spLocks noChangeShapeType="1"/>
            </p:cNvSpPr>
            <p:nvPr/>
          </p:nvSpPr>
          <p:spPr bwMode="auto">
            <a:xfrm>
              <a:off x="2843213" y="28749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0" name="Text Box 40"/>
            <p:cNvSpPr txBox="1">
              <a:spLocks noChangeArrowheads="1"/>
            </p:cNvSpPr>
            <p:nvPr/>
          </p:nvSpPr>
          <p:spPr bwMode="auto">
            <a:xfrm>
              <a:off x="3563938" y="2441575"/>
              <a:ext cx="12954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b="1"/>
                <a:t>dipól</a:t>
              </a:r>
              <a:r>
                <a:rPr lang="sk-SK" altLang="sk-SK"/>
                <a:t> (polvlnový: l=</a:t>
              </a:r>
              <a:r>
                <a:rPr lang="el-GR" altLang="sk-SK"/>
                <a:t>λ</a:t>
              </a:r>
              <a:r>
                <a:rPr lang="sk-SK" altLang="sk-SK"/>
                <a:t>/2</a:t>
              </a:r>
              <a:endParaRPr lang="en-US" altLang="sk-SK"/>
            </a:p>
          </p:txBody>
        </p:sp>
        <p:sp>
          <p:nvSpPr>
            <p:cNvPr id="47131" name="Oval 41"/>
            <p:cNvSpPr>
              <a:spLocks noChangeArrowheads="1"/>
            </p:cNvSpPr>
            <p:nvPr/>
          </p:nvSpPr>
          <p:spPr bwMode="auto">
            <a:xfrm>
              <a:off x="2843213" y="2441575"/>
              <a:ext cx="719137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32" name="Oval 42"/>
            <p:cNvSpPr>
              <a:spLocks noChangeArrowheads="1"/>
            </p:cNvSpPr>
            <p:nvPr/>
          </p:nvSpPr>
          <p:spPr bwMode="auto">
            <a:xfrm>
              <a:off x="2124075" y="2441575"/>
              <a:ext cx="719138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33" name="Line 43"/>
            <p:cNvSpPr>
              <a:spLocks noChangeShapeType="1"/>
            </p:cNvSpPr>
            <p:nvPr/>
          </p:nvSpPr>
          <p:spPr bwMode="auto">
            <a:xfrm>
              <a:off x="1979613" y="2801938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4" name="Line 44"/>
            <p:cNvSpPr>
              <a:spLocks noChangeShapeType="1"/>
            </p:cNvSpPr>
            <p:nvPr/>
          </p:nvSpPr>
          <p:spPr bwMode="auto">
            <a:xfrm flipV="1">
              <a:off x="2843213" y="2441575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5" name="Line 45"/>
            <p:cNvSpPr>
              <a:spLocks noChangeShapeType="1"/>
            </p:cNvSpPr>
            <p:nvPr/>
          </p:nvSpPr>
          <p:spPr bwMode="auto">
            <a:xfrm flipV="1">
              <a:off x="2843213" y="2514600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6" name="Line 46"/>
            <p:cNvSpPr>
              <a:spLocks noChangeShapeType="1"/>
            </p:cNvSpPr>
            <p:nvPr/>
          </p:nvSpPr>
          <p:spPr bwMode="auto">
            <a:xfrm flipV="1">
              <a:off x="2916238" y="2659063"/>
              <a:ext cx="6477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7" name="Line 47"/>
            <p:cNvSpPr>
              <a:spLocks noChangeShapeType="1"/>
            </p:cNvSpPr>
            <p:nvPr/>
          </p:nvSpPr>
          <p:spPr bwMode="auto">
            <a:xfrm flipV="1">
              <a:off x="2843213" y="280193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8" name="Line 48"/>
            <p:cNvSpPr>
              <a:spLocks noChangeShapeType="1"/>
            </p:cNvSpPr>
            <p:nvPr/>
          </p:nvSpPr>
          <p:spPr bwMode="auto">
            <a:xfrm>
              <a:off x="2843213" y="2801938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9" name="Line 49"/>
            <p:cNvSpPr>
              <a:spLocks noChangeShapeType="1"/>
            </p:cNvSpPr>
            <p:nvPr/>
          </p:nvSpPr>
          <p:spPr bwMode="auto">
            <a:xfrm>
              <a:off x="4859338" y="280193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0" name="Text Box 50"/>
            <p:cNvSpPr txBox="1">
              <a:spLocks noChangeArrowheads="1"/>
            </p:cNvSpPr>
            <p:nvPr/>
          </p:nvSpPr>
          <p:spPr bwMode="auto">
            <a:xfrm>
              <a:off x="4859338" y="2225675"/>
              <a:ext cx="11509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smer max.príjmu</a:t>
              </a:r>
              <a:endParaRPr lang="en-US" altLang="sk-SK" sz="1400"/>
            </a:p>
          </p:txBody>
        </p:sp>
      </p:grpSp>
      <p:sp>
        <p:nvSpPr>
          <p:cNvPr id="47125" name="BlokTextu 1"/>
          <p:cNvSpPr txBox="1">
            <a:spLocks noChangeArrowheads="1"/>
          </p:cNvSpPr>
          <p:nvPr/>
        </p:nvSpPr>
        <p:spPr bwMode="auto">
          <a:xfrm>
            <a:off x="876300" y="6205538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- všetko upevnené na vodivej, alebo nevodivej tyči</a:t>
            </a:r>
          </a:p>
        </p:txBody>
      </p:sp>
      <p:sp>
        <p:nvSpPr>
          <p:cNvPr id="47126" name="BlokTextu 4"/>
          <p:cNvSpPr txBox="1">
            <a:spLocks noChangeArrowheads="1"/>
          </p:cNvSpPr>
          <p:nvPr/>
        </p:nvSpPr>
        <p:spPr bwMode="auto">
          <a:xfrm>
            <a:off x="252413" y="349726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b="1"/>
              <a:t>Ďalšie tvary smerových antén</a:t>
            </a:r>
          </a:p>
        </p:txBody>
      </p:sp>
      <p:sp>
        <p:nvSpPr>
          <p:cNvPr id="47127" name="BlokTextu 5"/>
          <p:cNvSpPr txBox="1">
            <a:spLocks noChangeArrowheads="1"/>
          </p:cNvSpPr>
          <p:nvPr/>
        </p:nvSpPr>
        <p:spPr bwMode="auto">
          <a:xfrm>
            <a:off x="719138" y="3757613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Anténa typu Yagi</a:t>
            </a:r>
          </a:p>
        </p:txBody>
      </p:sp>
    </p:spTree>
    <p:extLst>
      <p:ext uri="{BB962C8B-B14F-4D97-AF65-F5344CB8AC3E}">
        <p14:creationId xmlns:p14="http://schemas.microsoft.com/office/powerpoint/2010/main" val="4154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8"/>
          <p:cNvSpPr>
            <a:spLocks noChangeShapeType="1"/>
          </p:cNvSpPr>
          <p:nvPr/>
        </p:nvSpPr>
        <p:spPr bwMode="auto">
          <a:xfrm flipH="1" flipV="1">
            <a:off x="3397250" y="5011738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31" name="Text Box 45"/>
          <p:cNvSpPr txBox="1">
            <a:spLocks noChangeArrowheads="1"/>
          </p:cNvSpPr>
          <p:nvPr/>
        </p:nvSpPr>
        <p:spPr bwMode="auto">
          <a:xfrm>
            <a:off x="1812925" y="12668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altLang="sk-SK"/>
          </a:p>
        </p:txBody>
      </p:sp>
      <p:sp>
        <p:nvSpPr>
          <p:cNvPr id="48132" name="Text Box 77"/>
          <p:cNvSpPr txBox="1">
            <a:spLocks noChangeArrowheads="1"/>
          </p:cNvSpPr>
          <p:nvPr/>
        </p:nvSpPr>
        <p:spPr bwMode="auto">
          <a:xfrm>
            <a:off x="1668463" y="141128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altLang="sk-SK"/>
          </a:p>
        </p:txBody>
      </p:sp>
      <p:sp>
        <p:nvSpPr>
          <p:cNvPr id="48133" name="Text Box 94"/>
          <p:cNvSpPr txBox="1">
            <a:spLocks noChangeArrowheads="1"/>
          </p:cNvSpPr>
          <p:nvPr/>
        </p:nvSpPr>
        <p:spPr bwMode="auto">
          <a:xfrm>
            <a:off x="1884363" y="3427413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400"/>
              <a:t>žiarič (dipól)</a:t>
            </a:r>
            <a:endParaRPr lang="cs-CZ" altLang="sk-SK" sz="1400"/>
          </a:p>
        </p:txBody>
      </p:sp>
      <p:pic>
        <p:nvPicPr>
          <p:cNvPr id="48134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906463"/>
            <a:ext cx="213201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106"/>
          <p:cNvSpPr>
            <a:spLocks noChangeShapeType="1"/>
          </p:cNvSpPr>
          <p:nvPr/>
        </p:nvSpPr>
        <p:spPr bwMode="auto">
          <a:xfrm flipH="1">
            <a:off x="3598863" y="3748088"/>
            <a:ext cx="603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36" name="Text Box 107"/>
          <p:cNvSpPr txBox="1">
            <a:spLocks noChangeArrowheads="1"/>
          </p:cNvSpPr>
          <p:nvPr/>
        </p:nvSpPr>
        <p:spPr bwMode="auto">
          <a:xfrm>
            <a:off x="4260850" y="416560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sz="1400"/>
              <a:t>0</a:t>
            </a:r>
            <a:r>
              <a:rPr lang="sk-SK" altLang="sk-SK" sz="1400"/>
              <a:t>dB</a:t>
            </a:r>
            <a:endParaRPr lang="cs-CZ" altLang="sk-SK" sz="1400"/>
          </a:p>
        </p:txBody>
      </p:sp>
      <p:sp>
        <p:nvSpPr>
          <p:cNvPr id="48137" name="Text Box 108"/>
          <p:cNvSpPr txBox="1">
            <a:spLocks noChangeArrowheads="1"/>
          </p:cNvSpPr>
          <p:nvPr/>
        </p:nvSpPr>
        <p:spPr bwMode="auto">
          <a:xfrm>
            <a:off x="4092575" y="4557713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sz="1400"/>
              <a:t>smerov</a:t>
            </a:r>
            <a:r>
              <a:rPr lang="sk-SK" altLang="sk-SK" sz="1400"/>
              <a:t>ý uhol</a:t>
            </a:r>
            <a:endParaRPr lang="cs-CZ" altLang="sk-SK" sz="1400"/>
          </a:p>
        </p:txBody>
      </p:sp>
      <p:sp>
        <p:nvSpPr>
          <p:cNvPr id="48138" name="Line 109"/>
          <p:cNvSpPr>
            <a:spLocks noChangeShapeType="1"/>
          </p:cNvSpPr>
          <p:nvPr/>
        </p:nvSpPr>
        <p:spPr bwMode="auto">
          <a:xfrm flipH="1" flipV="1">
            <a:off x="3629025" y="4352925"/>
            <a:ext cx="54610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8139" name="Group 111"/>
          <p:cNvGrpSpPr>
            <a:grpSpLocks/>
          </p:cNvGrpSpPr>
          <p:nvPr/>
        </p:nvGrpSpPr>
        <p:grpSpPr bwMode="auto">
          <a:xfrm>
            <a:off x="1668463" y="3354388"/>
            <a:ext cx="3540125" cy="2462212"/>
            <a:chOff x="3243" y="2205"/>
            <a:chExt cx="2230" cy="1551"/>
          </a:xfrm>
        </p:grpSpPr>
        <p:sp>
          <p:nvSpPr>
            <p:cNvPr id="48142" name="Line 85"/>
            <p:cNvSpPr>
              <a:spLocks noChangeShapeType="1"/>
            </p:cNvSpPr>
            <p:nvPr/>
          </p:nvSpPr>
          <p:spPr bwMode="auto">
            <a:xfrm>
              <a:off x="3300" y="2800"/>
              <a:ext cx="1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3" name="Line 86"/>
            <p:cNvSpPr>
              <a:spLocks noChangeShapeType="1"/>
            </p:cNvSpPr>
            <p:nvPr/>
          </p:nvSpPr>
          <p:spPr bwMode="auto">
            <a:xfrm flipV="1">
              <a:off x="4008" y="2386"/>
              <a:ext cx="85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4" name="Line 87"/>
            <p:cNvSpPr>
              <a:spLocks noChangeShapeType="1"/>
            </p:cNvSpPr>
            <p:nvPr/>
          </p:nvSpPr>
          <p:spPr bwMode="auto">
            <a:xfrm>
              <a:off x="4008" y="2800"/>
              <a:ext cx="87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5" name="Text Box 88"/>
            <p:cNvSpPr txBox="1">
              <a:spLocks noChangeArrowheads="1"/>
            </p:cNvSpPr>
            <p:nvPr/>
          </p:nvSpPr>
          <p:spPr bwMode="auto">
            <a:xfrm>
              <a:off x="4350" y="2311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-3dB</a:t>
              </a:r>
              <a:endParaRPr lang="cs-CZ" altLang="sk-SK" sz="1400"/>
            </a:p>
          </p:txBody>
        </p:sp>
        <p:sp>
          <p:nvSpPr>
            <p:cNvPr id="48146" name="Text Box 89"/>
            <p:cNvSpPr txBox="1">
              <a:spLocks noChangeArrowheads="1"/>
            </p:cNvSpPr>
            <p:nvPr/>
          </p:nvSpPr>
          <p:spPr bwMode="auto">
            <a:xfrm>
              <a:off x="4793" y="2436"/>
              <a:ext cx="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hlavný lalok</a:t>
              </a:r>
              <a:endParaRPr lang="cs-CZ" altLang="sk-SK" sz="1400"/>
            </a:p>
          </p:txBody>
        </p:sp>
        <p:sp>
          <p:nvSpPr>
            <p:cNvPr id="48147" name="Text Box 90"/>
            <p:cNvSpPr txBox="1">
              <a:spLocks noChangeArrowheads="1"/>
            </p:cNvSpPr>
            <p:nvPr/>
          </p:nvSpPr>
          <p:spPr bwMode="auto">
            <a:xfrm>
              <a:off x="4105" y="3430"/>
              <a:ext cx="8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postranný lalok</a:t>
              </a:r>
              <a:endParaRPr lang="cs-CZ" altLang="sk-SK" sz="1400"/>
            </a:p>
          </p:txBody>
        </p:sp>
        <p:sp>
          <p:nvSpPr>
            <p:cNvPr id="48148" name="Text Box 91"/>
            <p:cNvSpPr txBox="1">
              <a:spLocks noChangeArrowheads="1"/>
            </p:cNvSpPr>
            <p:nvPr/>
          </p:nvSpPr>
          <p:spPr bwMode="auto">
            <a:xfrm>
              <a:off x="3243" y="2903"/>
              <a:ext cx="68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zadný lalok (tiež môže byť hlavný a ďalšie)</a:t>
              </a:r>
              <a:endParaRPr lang="cs-CZ" altLang="sk-SK" sz="1400"/>
            </a:p>
          </p:txBody>
        </p:sp>
        <p:sp>
          <p:nvSpPr>
            <p:cNvPr id="48149" name="Freeform 92"/>
            <p:cNvSpPr>
              <a:spLocks/>
            </p:cNvSpPr>
            <p:nvPr/>
          </p:nvSpPr>
          <p:spPr bwMode="auto">
            <a:xfrm>
              <a:off x="4377" y="2619"/>
              <a:ext cx="85" cy="337"/>
            </a:xfrm>
            <a:custGeom>
              <a:avLst/>
              <a:gdLst>
                <a:gd name="T0" fmla="*/ 0 w 144"/>
                <a:gd name="T1" fmla="*/ 0 h 545"/>
                <a:gd name="T2" fmla="*/ 80 w 144"/>
                <a:gd name="T3" fmla="*/ 197 h 545"/>
                <a:gd name="T4" fmla="*/ 27 w 144"/>
                <a:gd name="T5" fmla="*/ 337 h 5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545">
                  <a:moveTo>
                    <a:pt x="0" y="0"/>
                  </a:moveTo>
                  <a:cubicBezTo>
                    <a:pt x="64" y="113"/>
                    <a:pt x="128" y="227"/>
                    <a:pt x="136" y="318"/>
                  </a:cubicBezTo>
                  <a:cubicBezTo>
                    <a:pt x="144" y="409"/>
                    <a:pt x="60" y="507"/>
                    <a:pt x="45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50" name="Line 93"/>
            <p:cNvSpPr>
              <a:spLocks noChangeShapeType="1"/>
            </p:cNvSpPr>
            <p:nvPr/>
          </p:nvSpPr>
          <p:spPr bwMode="auto">
            <a:xfrm>
              <a:off x="3742" y="2478"/>
              <a:ext cx="23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48151" name="Group 110"/>
            <p:cNvGrpSpPr>
              <a:grpSpLocks/>
            </p:cNvGrpSpPr>
            <p:nvPr/>
          </p:nvGrpSpPr>
          <p:grpSpPr bwMode="auto">
            <a:xfrm>
              <a:off x="3612" y="2205"/>
              <a:ext cx="1251" cy="1186"/>
              <a:chOff x="3612" y="2205"/>
              <a:chExt cx="1251" cy="1186"/>
            </a:xfrm>
          </p:grpSpPr>
          <p:sp>
            <p:nvSpPr>
              <p:cNvPr id="48152" name="Oval 83"/>
              <p:cNvSpPr>
                <a:spLocks noChangeArrowheads="1"/>
              </p:cNvSpPr>
              <p:nvPr/>
            </p:nvSpPr>
            <p:spPr bwMode="auto">
              <a:xfrm rot="-7140943">
                <a:off x="3876" y="3061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3" name="Oval 81"/>
              <p:cNvSpPr>
                <a:spLocks noChangeArrowheads="1"/>
              </p:cNvSpPr>
              <p:nvPr/>
            </p:nvSpPr>
            <p:spPr bwMode="auto">
              <a:xfrm rot="5400000">
                <a:off x="4208" y="2367"/>
                <a:ext cx="446" cy="8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4" name="Oval 82"/>
              <p:cNvSpPr>
                <a:spLocks noChangeArrowheads="1"/>
              </p:cNvSpPr>
              <p:nvPr/>
            </p:nvSpPr>
            <p:spPr bwMode="auto">
              <a:xfrm rot="7190591">
                <a:off x="3876" y="2425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5" name="Oval 84"/>
              <p:cNvSpPr>
                <a:spLocks noChangeArrowheads="1"/>
              </p:cNvSpPr>
              <p:nvPr/>
            </p:nvSpPr>
            <p:spPr bwMode="auto">
              <a:xfrm rot="5400000">
                <a:off x="3716" y="2603"/>
                <a:ext cx="178" cy="3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6" name="Line 80"/>
              <p:cNvSpPr>
                <a:spLocks noChangeShapeType="1"/>
              </p:cNvSpPr>
              <p:nvPr/>
            </p:nvSpPr>
            <p:spPr bwMode="auto">
              <a:xfrm rot="5400000">
                <a:off x="3663" y="2872"/>
                <a:ext cx="669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48140" name="Text Box 4"/>
          <p:cNvSpPr txBox="1">
            <a:spLocks noChangeArrowheads="1"/>
          </p:cNvSpPr>
          <p:nvPr/>
        </p:nvSpPr>
        <p:spPr bwMode="auto">
          <a:xfrm>
            <a:off x="435770" y="387648"/>
            <a:ext cx="799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/>
              <a:t>- Potom </a:t>
            </a:r>
            <a:r>
              <a:rPr lang="sk-SK" altLang="sk-SK" b="1" dirty="0"/>
              <a:t>smerový uhol </a:t>
            </a:r>
            <a:r>
              <a:rPr lang="sk-SK" altLang="sk-SK" dirty="0" err="1"/>
              <a:t>Yagiho</a:t>
            </a:r>
            <a:r>
              <a:rPr lang="sk-SK" altLang="sk-SK" dirty="0"/>
              <a:t> antény (je už užší než uhol samotného dipólu):</a:t>
            </a:r>
            <a:endParaRPr lang="en-US" altLang="sk-SK" dirty="0"/>
          </a:p>
        </p:txBody>
      </p:sp>
      <p:sp>
        <p:nvSpPr>
          <p:cNvPr id="48141" name="BlokTextu 1"/>
          <p:cNvSpPr txBox="1">
            <a:spLocks noChangeArrowheads="1"/>
          </p:cNvSpPr>
          <p:nvPr/>
        </p:nvSpPr>
        <p:spPr bwMode="auto">
          <a:xfrm>
            <a:off x="5795963" y="1504950"/>
            <a:ext cx="30368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b="1"/>
              <a:t>Ďalšie konštrukčné tvary antén</a:t>
            </a:r>
          </a:p>
          <a:p>
            <a:pPr eaLnBrk="1" hangingPunct="1"/>
            <a:r>
              <a:rPr lang="sk-SK" altLang="sk-SK"/>
              <a:t>Žiariče môžu mať rôzny tvar (slučkový dipól, „krídelká“- tvar V, ...), reflektory majú rôzny tvar (viac tyčí, ploché mreže vodivo pospájané, tvarované do „vankúša“ alebo do paraboloidu, tanierové v tvare paraboloidu,...), direktorov v Yagiho anténach može byť viac.</a:t>
            </a:r>
          </a:p>
          <a:p>
            <a:pPr eaLnBrk="1" hangingPunct="1"/>
            <a:r>
              <a:rPr lang="sk-SK" altLang="sk-SK"/>
              <a:t>To všetko ovplyvňuje zisk a smerovosť antény (účinnosť smerovej charakteristiky, počet lalokov, smerový uhol)</a:t>
            </a:r>
          </a:p>
        </p:txBody>
      </p:sp>
    </p:spTree>
    <p:extLst>
      <p:ext uri="{BB962C8B-B14F-4D97-AF65-F5344CB8AC3E}">
        <p14:creationId xmlns:p14="http://schemas.microsoft.com/office/powerpoint/2010/main" val="14829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58800" y="4222750"/>
            <a:ext cx="3875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Obr. Ukážka anténovej charakteristiky v </a:t>
            </a:r>
            <a:r>
              <a:rPr lang="sk-SK" altLang="sk-SK" b="1"/>
              <a:t>pravouhlých súradniciach</a:t>
            </a:r>
            <a:r>
              <a:rPr lang="sk-SK" altLang="sk-SK"/>
              <a:t> (rovina „E“, horizontálna) pre typickú 10-prvkovú Yagi-anténu</a:t>
            </a:r>
            <a:endParaRPr lang="cs-CZ" altLang="sk-SK" b="1"/>
          </a:p>
        </p:txBody>
      </p:sp>
      <p:pic>
        <p:nvPicPr>
          <p:cNvPr id="49156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a v</a:t>
            </a:r>
            <a:r>
              <a:rPr lang="sk-SK" altLang="sk-SK" b="1"/>
              <a:t> polárnych súradniciach</a:t>
            </a:r>
            <a:endParaRPr lang="cs-CZ" altLang="sk-SK" b="1"/>
          </a:p>
        </p:txBody>
      </p:sp>
    </p:spTree>
    <p:extLst>
      <p:ext uri="{BB962C8B-B14F-4D97-AF65-F5344CB8AC3E}">
        <p14:creationId xmlns:p14="http://schemas.microsoft.com/office/powerpoint/2010/main" val="9733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c/ca/A6-3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67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moonraker.com.au/techni/marconi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0" y="1916831"/>
            <a:ext cx="47910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206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tiež </a:t>
            </a:r>
            <a:r>
              <a:rPr lang="sk-SK" b="1" dirty="0" smtClean="0"/>
              <a:t>1/4-vlnovú</a:t>
            </a:r>
            <a:r>
              <a:rPr lang="sk-SK" dirty="0" smtClean="0"/>
              <a:t> anténu (</a:t>
            </a:r>
            <a:r>
              <a:rPr lang="sk-SK" b="1" dirty="0" err="1" smtClean="0"/>
              <a:t>Marconi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dirty="0" smtClean="0"/>
              <a:t>):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2411760" y="6250706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Obr</a:t>
            </a:r>
            <a:r>
              <a:rPr lang="sk-SK" dirty="0" smtClean="0"/>
              <a:t>.: </a:t>
            </a:r>
            <a:r>
              <a:rPr lang="sk-SK" smtClean="0"/>
              <a:t>Priebeh napäťovej </a:t>
            </a:r>
            <a:r>
              <a:rPr lang="sk-SK" dirty="0" smtClean="0"/>
              <a:t>a prúdovej vlny indukovanej v anténe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46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47137" cy="6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956376" y="587727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ym typeface="Wingdings" pitchFamily="2" charset="2"/>
              </a:rPr>
              <a:t>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4361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1DC92-73B1-4DA7-854B-3B26320A96F9}" type="slidenum">
              <a:rPr lang="cs-CZ" altLang="sk-SK" smtClean="0"/>
              <a:pPr eaLnBrk="1" hangingPunct="1"/>
              <a:t>47</a:t>
            </a:fld>
            <a:endParaRPr lang="cs-CZ" altLang="sk-SK" smtClean="0"/>
          </a:p>
        </p:txBody>
      </p:sp>
      <p:sp>
        <p:nvSpPr>
          <p:cNvPr id="50179" name="BlokTextu 1"/>
          <p:cNvSpPr txBox="1">
            <a:spLocks noChangeArrowheads="1"/>
          </p:cNvSpPr>
          <p:nvPr/>
        </p:nvSpPr>
        <p:spPr bwMode="auto">
          <a:xfrm>
            <a:off x="1258888" y="213360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k-SK" altLang="sk-SK" dirty="0"/>
              <a:t>snaha konštruktérov: zlepšiť </a:t>
            </a:r>
            <a:r>
              <a:rPr lang="sk-SK" altLang="sk-SK" dirty="0" err="1"/>
              <a:t>smerovosť</a:t>
            </a:r>
            <a:r>
              <a:rPr lang="sk-SK" altLang="sk-SK" dirty="0"/>
              <a:t> a zvýšiť zisk </a:t>
            </a:r>
            <a:r>
              <a:rPr lang="sk-SK" altLang="sk-SK" dirty="0">
                <a:sym typeface="Wingdings" pitchFamily="2" charset="2"/>
              </a:rPr>
              <a:t></a:t>
            </a:r>
            <a:r>
              <a:rPr lang="el-GR" altLang="sk-SK" dirty="0">
                <a:sym typeface="Wingdings" pitchFamily="2" charset="2"/>
              </a:rPr>
              <a:t> </a:t>
            </a:r>
            <a:r>
              <a:rPr lang="sk-SK" altLang="sk-SK" dirty="0">
                <a:sym typeface="Wingdings" pitchFamily="2" charset="2"/>
              </a:rPr>
              <a:t>rôzne </a:t>
            </a:r>
            <a:r>
              <a:rPr lang="sk-SK" altLang="sk-SK" dirty="0" smtClean="0">
                <a:sym typeface="Wingdings" pitchFamily="2" charset="2"/>
              </a:rPr>
              <a:t>tvary žiaričov a reflektorov</a:t>
            </a:r>
            <a:endParaRPr lang="el-GR" altLang="sk-SK" b="1" dirty="0"/>
          </a:p>
        </p:txBody>
      </p:sp>
    </p:spTree>
    <p:extLst>
      <p:ext uri="{BB962C8B-B14F-4D97-AF65-F5344CB8AC3E}">
        <p14:creationId xmlns:p14="http://schemas.microsoft.com/office/powerpoint/2010/main" val="1542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2982-004-919158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19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9dBi 2.4GHz Square Grid/Dish Anten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.4GHz Omni WiFi Antenn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10591"/>
            <a:ext cx="1136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626586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/>
              <a:t>Antény</a:t>
            </a:r>
            <a:r>
              <a:rPr lang="en-US" dirty="0" smtClean="0"/>
              <a:t> – </a:t>
            </a:r>
            <a:r>
              <a:rPr lang="sk-SK" dirty="0" smtClean="0"/>
              <a:t>rôzne tvary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987824" y="3579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flat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37890" name="Picture 2" descr="http://www.o-digital.com/uploads/2169/2173-1/Flat_Antenna_91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3" y="980728"/>
            <a:ext cx="2419609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195736" y="5304102"/>
            <a:ext cx="21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mikrovlnová anténa; parabolický reflektor</a:t>
            </a:r>
            <a:endParaRPr lang="sk-SK" dirty="0"/>
          </a:p>
        </p:txBody>
      </p:sp>
      <p:pic>
        <p:nvPicPr>
          <p:cNvPr id="37894" name="Picture 6" descr="http://t2.gstatic.com/images?q=tbn:ANd9GcSNFQTCeDNvsn2ZglawKNUtYhUvA_kK6_IszjboLUDCixXdWVENY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42189"/>
            <a:ext cx="194471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žiariče (poprepájané vodivé plôšky)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81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3E718E-C540-4436-95CF-CE3EFF1AA99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sk-SK" sz="14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1375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/>
              <a:t>História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viď iná literatúra (napr. prezentácie v angličtine </a:t>
            </a:r>
            <a:r>
              <a:rPr lang="en-US" altLang="sk-SK" sz="1800" dirty="0"/>
              <a:t>[1], DP Pillara-Satelity-diplomovka.pdf a pod.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vznik myšlienky satelit. komunikácií a konceptu </a:t>
            </a:r>
            <a:r>
              <a:rPr lang="sk-SK" altLang="sk-SK" sz="1800" dirty="0" err="1"/>
              <a:t>geostac</a:t>
            </a:r>
            <a:r>
              <a:rPr lang="sk-SK" altLang="sk-SK" sz="1800" dirty="0"/>
              <a:t>. konštelácie 3 satelitov, smerových </a:t>
            </a:r>
            <a:r>
              <a:rPr lang="sk-SK" altLang="sk-SK" sz="1800" dirty="0" err="1"/>
              <a:t>sat</a:t>
            </a:r>
            <a:r>
              <a:rPr lang="sk-SK" altLang="sk-SK" sz="1800" dirty="0"/>
              <a:t>. antén a rádiovej, resp. </a:t>
            </a:r>
            <a:r>
              <a:rPr lang="sk-SK" altLang="sk-SK" sz="1800" dirty="0" err="1"/>
              <a:t>opt</a:t>
            </a:r>
            <a:r>
              <a:rPr lang="sk-SK" altLang="sk-SK" sz="1800" dirty="0"/>
              <a:t>. komunikácie oboma smermi, príp. distribúcie služieb </a:t>
            </a:r>
            <a:r>
              <a:rPr lang="sk-SK" altLang="sk-SK" sz="1800" dirty="0">
                <a:sym typeface="Wingdings" pitchFamily="2" charset="2"/>
              </a:rPr>
              <a:t> </a:t>
            </a:r>
            <a:r>
              <a:rPr lang="sk-SK" altLang="sk-SK" sz="1800" b="1" dirty="0" err="1">
                <a:sym typeface="Wingdings" pitchFamily="2" charset="2"/>
              </a:rPr>
              <a:t>Arthur</a:t>
            </a:r>
            <a:r>
              <a:rPr lang="sk-SK" altLang="sk-SK" sz="1800" b="1" dirty="0">
                <a:sym typeface="Wingdings" pitchFamily="2" charset="2"/>
              </a:rPr>
              <a:t> C. </a:t>
            </a:r>
            <a:r>
              <a:rPr lang="sk-SK" altLang="sk-SK" sz="1800" b="1" dirty="0" err="1">
                <a:sym typeface="Wingdings" pitchFamily="2" charset="2"/>
              </a:rPr>
              <a:t>Clarke</a:t>
            </a:r>
            <a:r>
              <a:rPr lang="sk-SK" altLang="sk-SK" sz="1800" dirty="0">
                <a:sym typeface="Wingdings" pitchFamily="2" charset="2"/>
              </a:rPr>
              <a:t> – článok: „Extra – </a:t>
            </a:r>
            <a:r>
              <a:rPr lang="sk-SK" altLang="sk-SK" sz="1800" dirty="0" err="1">
                <a:sym typeface="Wingdings" pitchFamily="2" charset="2"/>
              </a:rPr>
              <a:t>Terrestrial</a:t>
            </a:r>
            <a:r>
              <a:rPr lang="sk-SK" altLang="sk-SK" sz="1800" dirty="0">
                <a:sym typeface="Wingdings" pitchFamily="2" charset="2"/>
              </a:rPr>
              <a:t> </a:t>
            </a:r>
            <a:r>
              <a:rPr lang="sk-SK" altLang="sk-SK" sz="1800" dirty="0" err="1">
                <a:sym typeface="Wingdings" pitchFamily="2" charset="2"/>
              </a:rPr>
              <a:t>Relays</a:t>
            </a:r>
            <a:r>
              <a:rPr lang="sk-SK" altLang="sk-SK" sz="1800" dirty="0">
                <a:sym typeface="Wingdings" pitchFamily="2" charset="2"/>
              </a:rPr>
              <a:t>“ (r. </a:t>
            </a:r>
            <a:r>
              <a:rPr lang="sk-SK" altLang="sk-SK" sz="1800" b="1" dirty="0">
                <a:sym typeface="Wingdings" pitchFamily="2" charset="2"/>
              </a:rPr>
              <a:t>1945</a:t>
            </a:r>
            <a:r>
              <a:rPr lang="sk-SK" altLang="sk-SK" sz="1800" dirty="0">
                <a:sym typeface="Wingdings" pitchFamily="2" charset="2"/>
              </a:rPr>
              <a:t>)</a:t>
            </a:r>
            <a:endParaRPr lang="en-US" altLang="sk-SK" sz="18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sz="1800" dirty="0">
                <a:sym typeface="Wingdings" pitchFamily="2" charset="2"/>
              </a:rPr>
              <a:t>1964- </a:t>
            </a:r>
            <a:r>
              <a:rPr lang="en-US" altLang="sk-SK" sz="1800" dirty="0" err="1">
                <a:sym typeface="Wingdings" pitchFamily="2" charset="2"/>
              </a:rPr>
              <a:t>vznik</a:t>
            </a:r>
            <a:r>
              <a:rPr lang="en-US" altLang="sk-SK" sz="1800" dirty="0">
                <a:sym typeface="Wingdings" pitchFamily="2" charset="2"/>
              </a:rPr>
              <a:t> INTELSAT-u – </a:t>
            </a:r>
            <a:r>
              <a:rPr lang="en-US" altLang="sk-SK" sz="1800" dirty="0" err="1">
                <a:sym typeface="Wingdings" pitchFamily="2" charset="2"/>
              </a:rPr>
              <a:t>medzin</a:t>
            </a:r>
            <a:r>
              <a:rPr lang="sk-SK" altLang="sk-SK" sz="1800" dirty="0">
                <a:sym typeface="Wingdings" pitchFamily="2" charset="2"/>
              </a:rPr>
              <a:t>ár. </a:t>
            </a:r>
            <a:r>
              <a:rPr lang="sk-SK" altLang="sk-SK" sz="1800" dirty="0" smtClean="0">
                <a:sym typeface="Wingdings" pitchFamily="2" charset="2"/>
              </a:rPr>
              <a:t>organizácia</a:t>
            </a:r>
            <a:r>
              <a:rPr lang="en-US" altLang="sk-SK" sz="1800" dirty="0" smtClean="0">
                <a:sym typeface="Wingdings" pitchFamily="2" charset="2"/>
              </a:rPr>
              <a:t>, GEO </a:t>
            </a:r>
            <a:r>
              <a:rPr lang="en-US" altLang="sk-SK" sz="1800" dirty="0" err="1" smtClean="0">
                <a:sym typeface="Wingdings" pitchFamily="2" charset="2"/>
              </a:rPr>
              <a:t>satelity</a:t>
            </a:r>
            <a:r>
              <a:rPr lang="en-US" altLang="sk-SK" sz="1800" dirty="0" smtClean="0">
                <a:sym typeface="Wingdings" pitchFamily="2" charset="2"/>
              </a:rPr>
              <a:t> </a:t>
            </a:r>
            <a:r>
              <a:rPr lang="sk-SK" altLang="sk-SK" sz="1800" dirty="0" smtClean="0">
                <a:sym typeface="Wingdings" pitchFamily="2" charset="2"/>
              </a:rPr>
              <a:t>postupne až </a:t>
            </a:r>
            <a:r>
              <a:rPr lang="en-US" altLang="sk-SK" sz="1800" smtClean="0">
                <a:sym typeface="Wingdings" pitchFamily="2" charset="2"/>
              </a:rPr>
              <a:t>pre </a:t>
            </a:r>
            <a:r>
              <a:rPr lang="sk-SK" altLang="sk-SK" sz="1800" smtClean="0">
                <a:sym typeface="Wingdings" pitchFamily="2" charset="2"/>
              </a:rPr>
              <a:t>80 </a:t>
            </a:r>
            <a:r>
              <a:rPr lang="sk-SK" altLang="sk-SK" sz="1800" dirty="0" smtClean="0">
                <a:sym typeface="Wingdings" pitchFamily="2" charset="2"/>
              </a:rPr>
              <a:t>000 </a:t>
            </a:r>
            <a:r>
              <a:rPr lang="sk-SK" altLang="sk-SK" sz="1800" dirty="0" err="1" smtClean="0">
                <a:sym typeface="Wingdings" pitchFamily="2" charset="2"/>
              </a:rPr>
              <a:t>telef.kanálov</a:t>
            </a:r>
            <a:r>
              <a:rPr lang="sk-SK" altLang="sk-SK" sz="1800" dirty="0" smtClean="0">
                <a:sym typeface="Wingdings" pitchFamily="2" charset="2"/>
              </a:rPr>
              <a:t>, prenos dát, TV, </a:t>
            </a:r>
            <a:r>
              <a:rPr lang="sk-SK" altLang="sk-SK" sz="1800" dirty="0" err="1" smtClean="0">
                <a:sym typeface="Wingdings" pitchFamily="2" charset="2"/>
              </a:rPr>
              <a:t>telemedicínu</a:t>
            </a:r>
            <a:r>
              <a:rPr lang="sk-SK" altLang="sk-SK" sz="1800" dirty="0" smtClean="0">
                <a:sym typeface="Wingdings" pitchFamily="2" charset="2"/>
              </a:rPr>
              <a:t>, </a:t>
            </a:r>
            <a:r>
              <a:rPr lang="sk-SK" altLang="sk-SK" sz="1800" dirty="0" err="1" smtClean="0">
                <a:sym typeface="Wingdings" pitchFamily="2" charset="2"/>
              </a:rPr>
              <a:t>tele-education</a:t>
            </a:r>
            <a:r>
              <a:rPr lang="sk-SK" altLang="sk-SK" sz="1800" dirty="0" smtClean="0">
                <a:sym typeface="Wingdings" pitchFamily="2" charset="2"/>
              </a:rPr>
              <a:t>, interaktívne video a multimédiá</a:t>
            </a:r>
            <a:endParaRPr lang="sk-SK" altLang="sk-SK" sz="18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>
                <a:sym typeface="Wingdings" pitchFamily="2" charset="2"/>
              </a:rPr>
              <a:t> r. </a:t>
            </a:r>
            <a:r>
              <a:rPr lang="sk-SK" altLang="sk-SK" sz="1800" b="1" dirty="0">
                <a:sym typeface="Wingdings" pitchFamily="2" charset="2"/>
              </a:rPr>
              <a:t>1962 – AT</a:t>
            </a:r>
            <a:r>
              <a:rPr lang="en-US" altLang="sk-SK" sz="1800" b="1" dirty="0">
                <a:sym typeface="Wingdings" pitchFamily="2" charset="2"/>
              </a:rPr>
              <a:t>&amp;T </a:t>
            </a:r>
            <a:r>
              <a:rPr lang="sk-SK" altLang="sk-SK" sz="1800" dirty="0">
                <a:sym typeface="Wingdings" pitchFamily="2" charset="2"/>
              </a:rPr>
              <a:t>(</a:t>
            </a:r>
            <a:r>
              <a:rPr lang="en-US" altLang="sk-SK" sz="1800" dirty="0">
                <a:sym typeface="Wingdings" pitchFamily="2" charset="2"/>
              </a:rPr>
              <a:t>USA</a:t>
            </a:r>
            <a:r>
              <a:rPr lang="sk-SK" altLang="sk-SK" sz="1800" dirty="0">
                <a:sym typeface="Wingdings" pitchFamily="2" charset="2"/>
              </a:rPr>
              <a:t>) – vypustili prvú komunikačnú družicu </a:t>
            </a:r>
            <a:r>
              <a:rPr lang="sk-SK" altLang="sk-SK" sz="1800" dirty="0" err="1">
                <a:sym typeface="Wingdings" pitchFamily="2" charset="2"/>
              </a:rPr>
              <a:t>TELSTAR</a:t>
            </a:r>
            <a:endParaRPr lang="en-US" altLang="sk-SK" sz="1800" b="1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Výhody sat. kom.: ...</a:t>
            </a:r>
            <a:endParaRPr lang="en-US" altLang="sk-SK" sz="2400" b="1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Nevýhody: ...</a:t>
            </a:r>
            <a:endParaRPr lang="en-US" altLang="sk-SK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1D48B-6A90-4E0E-BBA5-EA7B60CC4454}" type="slidenum">
              <a:rPr lang="cs-CZ" altLang="sk-SK" smtClean="0"/>
              <a:pPr eaLnBrk="1" hangingPunct="1"/>
              <a:t>50</a:t>
            </a:fld>
            <a:endParaRPr lang="cs-CZ" altLang="sk-SK" smtClean="0"/>
          </a:p>
        </p:txBody>
      </p:sp>
      <p:pic>
        <p:nvPicPr>
          <p:cNvPr id="51203" name="Picture 5" descr="Directional%20Antenna%20(500%20x%203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9532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BlokTextu 1"/>
          <p:cNvSpPr txBox="1">
            <a:spLocks noChangeArrowheads="1"/>
          </p:cNvSpPr>
          <p:nvPr/>
        </p:nvSpPr>
        <p:spPr bwMode="auto">
          <a:xfrm>
            <a:off x="3563938" y="2349500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plošné antény</a:t>
            </a:r>
          </a:p>
        </p:txBody>
      </p:sp>
    </p:spTree>
    <p:extLst>
      <p:ext uri="{BB962C8B-B14F-4D97-AF65-F5344CB8AC3E}">
        <p14:creationId xmlns:p14="http://schemas.microsoft.com/office/powerpoint/2010/main" val="29859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259632" y="213285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3600" dirty="0" smtClean="0">
                <a:sym typeface="Wingdings" pitchFamily="2" charset="2"/>
              </a:rPr>
              <a:t>pre </a:t>
            </a:r>
            <a:r>
              <a:rPr lang="sk-SK" altLang="sk-SK" sz="3600">
                <a:sym typeface="Wingdings" pitchFamily="2" charset="2"/>
              </a:rPr>
              <a:t>satelitný </a:t>
            </a:r>
            <a:r>
              <a:rPr lang="sk-SK" altLang="sk-SK" sz="3600" smtClean="0">
                <a:sym typeface="Wingdings" pitchFamily="2" charset="2"/>
              </a:rPr>
              <a:t>príjem:</a:t>
            </a:r>
          </a:p>
          <a:p>
            <a:pPr algn="ctr"/>
            <a:r>
              <a:rPr lang="sk-SK" altLang="sk-SK" sz="3600" smtClean="0">
                <a:sym typeface="Wingdings" pitchFamily="2" charset="2"/>
              </a:rPr>
              <a:t> </a:t>
            </a:r>
            <a:endParaRPr lang="sk-SK" altLang="sk-SK" sz="3600" dirty="0" smtClean="0">
              <a:sym typeface="Wingdings" pitchFamily="2" charset="2"/>
            </a:endParaRPr>
          </a:p>
          <a:p>
            <a:pPr algn="ctr"/>
            <a:r>
              <a:rPr lang="sk-SK" altLang="sk-SK" sz="3600" b="1" dirty="0">
                <a:sym typeface="Wingdings" pitchFamily="2" charset="2"/>
              </a:rPr>
              <a:t>P</a:t>
            </a:r>
            <a:r>
              <a:rPr lang="sk-SK" altLang="sk-SK" sz="3600" b="1" smtClean="0">
                <a:sym typeface="Wingdings" pitchFamily="2" charset="2"/>
              </a:rPr>
              <a:t>arabolické </a:t>
            </a:r>
            <a:r>
              <a:rPr lang="sk-SK" altLang="sk-SK" sz="3600" b="1" dirty="0">
                <a:sym typeface="Wingdings" pitchFamily="2" charset="2"/>
              </a:rPr>
              <a:t>reflektory</a:t>
            </a:r>
            <a:endParaRPr lang="el-GR" altLang="sk-SK" sz="3600" b="1" dirty="0"/>
          </a:p>
          <a:p>
            <a:pPr algn="ctr"/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37010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D0808-2147-434C-8D7A-F79C9719355E}" type="slidenum">
              <a:rPr lang="cs-CZ" altLang="sk-SK" smtClean="0"/>
              <a:pPr eaLnBrk="1" hangingPunct="1"/>
              <a:t>52</a:t>
            </a:fld>
            <a:endParaRPr lang="cs-CZ" altLang="sk-SK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400" smtClean="0"/>
              <a:t>Reflektorové antény – parabolové, „tanierové“ (Dish) antény</a:t>
            </a:r>
            <a:endParaRPr lang="en-US" altLang="sk-SK" sz="2400" smtClean="0"/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304800 w 240"/>
              <a:gd name="T1" fmla="*/ 0 h 336"/>
              <a:gd name="T2" fmla="*/ 0 w 240"/>
              <a:gd name="T3" fmla="*/ 424543 h 336"/>
              <a:gd name="T4" fmla="*/ 304800 w 240"/>
              <a:gd name="T5" fmla="*/ 99060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4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3 h 627"/>
              <a:gd name="T4" fmla="*/ 47625 w 174"/>
              <a:gd name="T5" fmla="*/ 995363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5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6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7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8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7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76200 w 48"/>
              <a:gd name="T1" fmla="*/ 0 h 96"/>
              <a:gd name="T2" fmla="*/ 0 w 48"/>
              <a:gd name="T3" fmla="*/ 114300 h 96"/>
              <a:gd name="T4" fmla="*/ 76200 w 48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0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4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76200 w 48"/>
              <a:gd name="T3" fmla="*/ 152400 h 192"/>
              <a:gd name="T4" fmla="*/ 0 w 48"/>
              <a:gd name="T5" fmla="*/ 3048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9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1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Symmetric</a:t>
            </a:r>
            <a:r>
              <a:rPr lang="sk-SK" altLang="sk-SK" sz="2000" b="1">
                <a:latin typeface="Times New Roman" charset="0"/>
              </a:rPr>
              <a:t>ká </a:t>
            </a:r>
            <a:r>
              <a:rPr lang="sk-SK" altLang="sk-SK" sz="2000">
                <a:latin typeface="Times New Roman" charset="0"/>
              </a:rPr>
              <a:t>spredu napájaná (žiarič je vpredu, na strane dopadajúceho e-m žiarenia</a:t>
            </a:r>
            <a:r>
              <a:rPr lang="sk-SK" altLang="sk-SK" sz="2000" b="1">
                <a:latin typeface="Times New Roman" charset="0"/>
              </a:rPr>
              <a:t>)</a:t>
            </a:r>
            <a:endParaRPr lang="en-US" altLang="sk-SK" sz="2000" b="1">
              <a:latin typeface="Times New Roman" charset="0"/>
            </a:endParaRPr>
          </a:p>
        </p:txBody>
      </p:sp>
      <p:sp>
        <p:nvSpPr>
          <p:cNvPr id="53282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Ofset</a:t>
            </a:r>
            <a:r>
              <a:rPr lang="sk-SK" altLang="sk-SK" sz="2000" b="1">
                <a:latin typeface="Times New Roman" charset="0"/>
              </a:rPr>
              <a:t>ová </a:t>
            </a:r>
            <a:r>
              <a:rPr lang="sk-SK" altLang="sk-SK" sz="2000">
                <a:latin typeface="Times New Roman" charset="0"/>
              </a:rPr>
              <a:t>(výrez z hornej časti parabolickej plochy – výhody: menší rozmer, nenasneží</a:t>
            </a:r>
            <a:r>
              <a:rPr lang="sk-SK" altLang="sk-SK" sz="2000" b="1">
                <a:latin typeface="Times New Roman" charset="0"/>
              </a:rPr>
              <a:t> ...) - </a:t>
            </a:r>
            <a:r>
              <a:rPr lang="sk-SK" altLang="sk-SK" sz="2000">
                <a:latin typeface="Times New Roman" charset="0"/>
              </a:rPr>
              <a:t>spredu napájaná</a:t>
            </a:r>
            <a:endParaRPr lang="en-US" altLang="sk-SK" sz="2000">
              <a:latin typeface="Times New Roman" charset="0"/>
            </a:endParaRPr>
          </a:p>
        </p:txBody>
      </p:sp>
      <p:sp>
        <p:nvSpPr>
          <p:cNvPr id="53283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</a:t>
            </a:r>
            <a:r>
              <a:rPr lang="sk-SK" altLang="sk-SK" sz="2000" b="1">
                <a:latin typeface="Times New Roman" charset="0"/>
              </a:rPr>
              <a:t>setová – Cassegrain (</a:t>
            </a:r>
            <a:r>
              <a:rPr lang="sk-SK" altLang="sk-SK" sz="2000">
                <a:latin typeface="Times New Roman" charset="0"/>
              </a:rPr>
              <a:t>2 reflektory...)</a:t>
            </a:r>
            <a:endParaRPr lang="en-US" altLang="sk-SK" sz="2000" b="1">
              <a:latin typeface="Times New Roman" charset="0"/>
            </a:endParaRPr>
          </a:p>
        </p:txBody>
      </p:sp>
      <p:sp>
        <p:nvSpPr>
          <p:cNvPr id="53284" name="Text Box 37"/>
          <p:cNvSpPr txBox="1">
            <a:spLocks noChangeArrowheads="1"/>
          </p:cNvSpPr>
          <p:nvPr/>
        </p:nvSpPr>
        <p:spPr bwMode="auto">
          <a:xfrm>
            <a:off x="5203825" y="62674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Offset-Fed, Gregorian</a:t>
            </a:r>
          </a:p>
        </p:txBody>
      </p:sp>
      <p:sp>
        <p:nvSpPr>
          <p:cNvPr id="53285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3 h 627"/>
              <a:gd name="T4" fmla="*/ 47625 w 174"/>
              <a:gd name="T5" fmla="*/ 995363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6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2 h 627"/>
              <a:gd name="T4" fmla="*/ 47625 w 174"/>
              <a:gd name="T5" fmla="*/ 995362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7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žiarič</a:t>
            </a:r>
            <a:endParaRPr lang="en-US" altLang="sk-SK"/>
          </a:p>
        </p:txBody>
      </p:sp>
      <p:sp>
        <p:nvSpPr>
          <p:cNvPr id="53288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reflektor</a:t>
            </a: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90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5575" y="115888"/>
            <a:ext cx="871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Satelitn</a:t>
            </a:r>
            <a:r>
              <a:rPr lang="sk-SK" altLang="sk-SK" sz="2800" b="1">
                <a:solidFill>
                  <a:srgbClr val="0D3566"/>
                </a:solidFill>
                <a:latin typeface="Calibri" pitchFamily="34" charset="0"/>
                <a:ea typeface="Times New Roman" charset="0"/>
                <a:cs typeface="Arial" charset="0"/>
              </a:rPr>
              <a:t>é</a:t>
            </a:r>
            <a:r>
              <a:rPr lang="sk-SK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 konvertory – LNB</a:t>
            </a:r>
            <a:r>
              <a:rPr lang="en-US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 -  Low Noise Block</a:t>
            </a:r>
          </a:p>
        </p:txBody>
      </p:sp>
      <p:pic>
        <p:nvPicPr>
          <p:cNvPr id="54275" name="Obrázok 7" descr="Popis: http://www.dipol.com.pl/img/konwer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357563"/>
            <a:ext cx="63357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BlokTextu 3"/>
          <p:cNvSpPr txBox="1">
            <a:spLocks noChangeArrowheads="1"/>
          </p:cNvSpPr>
          <p:nvPr/>
        </p:nvSpPr>
        <p:spPr bwMode="auto">
          <a:xfrm>
            <a:off x="179388" y="908050"/>
            <a:ext cx="8569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zariadenie používané pre zosilnenie a prenos signálov z pásiem 10.7-11.7 a 11.7-12.75 GHz do pásma prvej satelitnej medzi frekvencie (IF - 950-2150 MHz).</a:t>
            </a:r>
            <a:endParaRPr lang="en-US" altLang="sk-SK" sz="1600">
              <a:solidFill>
                <a:srgbClr val="333333"/>
              </a:solidFill>
              <a:ea typeface="Times New Roman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Ich základnými parametrami sú: zosilnenie, šumový činiteľ, spotreba energie (prúdu) a schopnosť pracovať s MPEG2/MPEG4 prijímačom</a:t>
            </a:r>
            <a:endParaRPr lang="en-US" altLang="sk-SK" sz="1600">
              <a:solidFill>
                <a:srgbClr val="333333"/>
              </a:solidFill>
              <a:ea typeface="Times New Roman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Typické parametre celopásmového konvertora sú: zosilnenie  55dB, šumový činiteľ  0.3 až 0.7dB, spotreba energie 100mA. V prípade twin, dual alebo quatro konvertorov môže spotreba prúdu dosiahnuť 400mA.</a:t>
            </a:r>
            <a:endParaRPr lang="sk-SK" altLang="sk-SK" sz="1600"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277319" y="263691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/>
              <a:t>Satelitné frekvenčné pásma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4024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6DD127-C8CA-40D7-920F-9FA5AC4553B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sk-SK" sz="1400" smtClean="0"/>
          </a:p>
        </p:txBody>
      </p:sp>
      <p:sp>
        <p:nvSpPr>
          <p:cNvPr id="38915" name="Text Box 425"/>
          <p:cNvSpPr txBox="1">
            <a:spLocks noChangeArrowheads="1"/>
          </p:cNvSpPr>
          <p:nvPr/>
        </p:nvSpPr>
        <p:spPr bwMode="auto">
          <a:xfrm>
            <a:off x="0" y="1700213"/>
            <a:ext cx="1403350" cy="13287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Rádiofrek-venčné pásma –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všetky</a:t>
            </a:r>
            <a:endParaRPr lang="en-US" altLang="sk-SK" sz="1800" b="1">
              <a:solidFill>
                <a:schemeClr val="bg1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3238" y="-649288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/>
            </a:r>
            <a:br>
              <a:rPr lang="en-US" altLang="sk-SK" sz="1800"/>
            </a:br>
            <a:endParaRPr lang="en-US" altLang="sk-SK" sz="1800"/>
          </a:p>
          <a:p>
            <a:pPr>
              <a:spcBef>
                <a:spcPct val="0"/>
              </a:spcBef>
              <a:buFontTx/>
              <a:buNone/>
            </a:pPr>
            <a:endParaRPr lang="en-US" altLang="sk-SK" sz="1800"/>
          </a:p>
        </p:txBody>
      </p:sp>
      <p:graphicFrame>
        <p:nvGraphicFramePr>
          <p:cNvPr id="9654" name="Group 438"/>
          <p:cNvGraphicFramePr>
            <a:graphicFrameLocks noGrp="1"/>
          </p:cNvGraphicFramePr>
          <p:nvPr/>
        </p:nvGraphicFramePr>
        <p:xfrm>
          <a:off x="1835150" y="549275"/>
          <a:ext cx="6591300" cy="5211810"/>
        </p:xfrm>
        <a:graphic>
          <a:graphicData uri="http://schemas.openxmlformats.org/drawingml/2006/table">
            <a:tbl>
              <a:tblPr/>
              <a:tblGrid>
                <a:gridCol w="79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Číslo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pásma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 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účel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Abecedný symbol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Frekvencia 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kHz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kHz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MHz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(TV a i.)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MHz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(TV a i.)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MHz÷3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(Super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3÷30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1÷2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2÷4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4÷8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8÷12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12÷18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18÷27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30÷300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27÷40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7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Milimetrové vlny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40÷300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THF 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Tremendously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Submilimetrové vlny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300÷3000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8992" name="Rectangle 420"/>
          <p:cNvSpPr>
            <a:spLocks noChangeArrowheads="1"/>
          </p:cNvSpPr>
          <p:nvPr/>
        </p:nvSpPr>
        <p:spPr bwMode="auto">
          <a:xfrm>
            <a:off x="4983163" y="68675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/>
          </a:p>
          <a:p>
            <a:pPr>
              <a:spcBef>
                <a:spcPct val="0"/>
              </a:spcBef>
              <a:buFontTx/>
              <a:buNone/>
            </a:pPr>
            <a:endParaRPr lang="en-US" altLang="sk-SK" sz="1800"/>
          </a:p>
        </p:txBody>
      </p:sp>
      <p:sp>
        <p:nvSpPr>
          <p:cNvPr id="38993" name="Text Box 427"/>
          <p:cNvSpPr txBox="1">
            <a:spLocks noChangeArrowheads="1"/>
          </p:cNvSpPr>
          <p:nvPr/>
        </p:nvSpPr>
        <p:spPr bwMode="auto">
          <a:xfrm>
            <a:off x="0" y="4149725"/>
            <a:ext cx="19081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z toho satelitné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918850-F678-499F-8C25-C7A03F8AA4DC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sk-SK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7175"/>
            <a:ext cx="7315200" cy="619125"/>
          </a:xfrm>
        </p:spPr>
        <p:txBody>
          <a:bodyPr/>
          <a:lstStyle/>
          <a:p>
            <a:pPr eaLnBrk="1" hangingPunct="1"/>
            <a:r>
              <a:rPr lang="sk-SK" altLang="sk-SK" sz="2400" b="1" smtClean="0"/>
              <a:t>Možnosti využitia spektra s ohľadom na tlmiaci efekt kyslíka a vodných pár </a:t>
            </a:r>
            <a:r>
              <a:rPr lang="en-US" altLang="sk-SK" sz="2400" b="1" smtClean="0"/>
              <a:t>[1]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>
            <a:fillRect/>
          </a:stretch>
        </p:blipFill>
        <p:spPr bwMode="auto">
          <a:xfrm>
            <a:off x="533400" y="1447800"/>
            <a:ext cx="54864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838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600">
                <a:latin typeface="Times New Roman" charset="0"/>
              </a:rPr>
              <a:t>Atmospheric attenuation effects for Space-to-Earth as a function of frequency (clear air conditions). (a) Oxygen; (b) Water vapor. [Source: ITU © 1988]</a:t>
            </a: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943600" y="2971800"/>
            <a:ext cx="2819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>
                <a:latin typeface="Times New Roman" charset="0"/>
              </a:rPr>
              <a:t>Resonance frequencies below 100GHz: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k-SK" sz="1800">
                <a:latin typeface="Times New Roman" charset="0"/>
              </a:rPr>
              <a:t> 22.2GHz (H</a:t>
            </a:r>
            <a:r>
              <a:rPr lang="en-US" altLang="sk-SK" sz="1800" baseline="-25000">
                <a:latin typeface="Times New Roman" charset="0"/>
              </a:rPr>
              <a:t>2</a:t>
            </a:r>
            <a:r>
              <a:rPr lang="en-US" altLang="sk-SK" sz="1800">
                <a:latin typeface="Times New Roman" charset="0"/>
              </a:rPr>
              <a:t>0)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k-SK" sz="1800">
                <a:latin typeface="Times New Roman" charset="0"/>
              </a:rPr>
              <a:t> 53.5-65.2 GHz (Oxygen)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A67AE4-F4CD-45F3-9F83-4B468CFD2F2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sk-SK" sz="1400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8429625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Tab. </a:t>
            </a:r>
            <a:r>
              <a:rPr lang="sk-SK" altLang="sk-SK" sz="1800"/>
              <a:t>Alokácia satelitných komunikačných frekv. pásiem</a:t>
            </a:r>
            <a:endParaRPr lang="en-US" altLang="sk-SK" sz="1800" b="1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68313" y="5445125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0EE2E6-A9E8-4BD5-A4F6-A7156DD8CEA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sk-SK" sz="1400" smtClean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2162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11188" y="0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/>
              <a:t>Tab. : </a:t>
            </a:r>
            <a:r>
              <a:rPr lang="en-US" altLang="sk-SK" sz="1800" dirty="0" err="1"/>
              <a:t>Pr</a:t>
            </a:r>
            <a:r>
              <a:rPr lang="sk-SK" altLang="sk-SK" sz="1800" dirty="0" err="1"/>
              <a:t>íklady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up</a:t>
            </a:r>
            <a:r>
              <a:rPr lang="sk-SK" altLang="sk-SK" sz="1800" dirty="0"/>
              <a:t> a </a:t>
            </a:r>
            <a:r>
              <a:rPr lang="sk-SK" altLang="sk-SK" sz="1800" dirty="0" err="1"/>
              <a:t>down</a:t>
            </a:r>
            <a:r>
              <a:rPr lang="sk-SK" altLang="sk-SK" sz="1800" dirty="0"/>
              <a:t> dráh pri </a:t>
            </a:r>
            <a:r>
              <a:rPr lang="sk-SK" altLang="sk-SK" sz="1800" dirty="0" err="1"/>
              <a:t>sat</a:t>
            </a:r>
            <a:r>
              <a:rPr lang="sk-SK" altLang="sk-SK" sz="1800" dirty="0"/>
              <a:t>. kom. (vyššia </a:t>
            </a:r>
            <a:r>
              <a:rPr lang="sk-SK" altLang="sk-SK" sz="1800" dirty="0" err="1"/>
              <a:t>frekv</a:t>
            </a:r>
            <a:r>
              <a:rPr lang="sk-SK" altLang="sk-SK" sz="1800" dirty="0"/>
              <a:t>. je pre </a:t>
            </a:r>
            <a:r>
              <a:rPr lang="sk-SK" altLang="sk-SK" sz="1800" dirty="0" err="1"/>
              <a:t>uplink</a:t>
            </a:r>
            <a:r>
              <a:rPr lang="sk-SK" altLang="sk-SK" sz="1800" dirty="0"/>
              <a:t>)</a:t>
            </a:r>
            <a:endParaRPr lang="en-US" alt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ECBC35-21F7-404A-B7B0-9389999DC1E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sk-SK" sz="140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11188" y="188913"/>
          <a:ext cx="7345362" cy="6280152"/>
        </p:xfrm>
        <a:graphic>
          <a:graphicData uri="http://schemas.openxmlformats.org/drawingml/2006/table">
            <a:tbl>
              <a:tblPr/>
              <a:tblGrid>
                <a:gridCol w="131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985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EARTHSTATION FREQUENCIES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2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FREQUENCY</a:t>
                      </a:r>
                      <a:endParaRPr lang="sk-SK" sz="160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IF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70 - 150 </a:t>
                      </a:r>
                      <a:r>
                        <a:rPr lang="sk-SK" sz="1600" dirty="0" smtClean="0"/>
                        <a:t>MHz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L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800 - 2150 MHz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24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SATELLITE FREQUENCIES (</a:t>
                      </a:r>
                      <a:r>
                        <a:rPr lang="sk-SK" sz="1600" b="1" dirty="0" smtClean="0"/>
                        <a:t>GHz</a:t>
                      </a:r>
                      <a:r>
                        <a:rPr lang="sk-SK" sz="1600" b="1" dirty="0"/>
                        <a:t>) 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2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DOWNLINK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UPLINK</a:t>
                      </a:r>
                      <a:endParaRPr lang="sk-SK" sz="160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C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3.700 - 4.200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5.925 - 6.425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183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X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Military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7.250 - 7.745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7.900 - 8.395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58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Europe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10.700 - 11.700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11.700 - 12.500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Telecom: 12.500 - 12.750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hlinkClick r:id="" action="ppaction://hlinkfile"/>
                        </a:rPr>
                        <a:t>FSS</a:t>
                      </a:r>
                      <a:r>
                        <a:rPr lang="sk-SK" sz="1600"/>
                        <a:t> &amp; Telecom: 14.000 - 14.800</a:t>
                      </a:r>
                      <a:br>
                        <a:rPr lang="sk-SK" sz="1600"/>
                      </a:br>
                      <a:r>
                        <a:rPr lang="sk-SK" sz="1600">
                          <a:hlinkClick r:id="" action="ppaction://hlinkfile"/>
                        </a:rPr>
                        <a:t>DBS</a:t>
                      </a:r>
                      <a:r>
                        <a:rPr lang="sk-SK" sz="1600"/>
                        <a:t>: 17.300 - 18.100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6732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America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11.700 - 12.200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12.200 - 12.700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" action="ppaction://hlinkfile"/>
                        </a:rPr>
                        <a:t>FSS</a:t>
                      </a:r>
                      <a:r>
                        <a:rPr lang="en-US" sz="1600"/>
                        <a:t>: 14.000 - 14.500</a:t>
                      </a:r>
                      <a:br>
                        <a:rPr lang="en-US" sz="1600"/>
                      </a:br>
                      <a:r>
                        <a:rPr lang="en-US" sz="1600">
                          <a:hlinkClick r:id="" action="ppaction://hlinkfile"/>
                        </a:rPr>
                        <a:t>DBS</a:t>
                      </a:r>
                      <a:r>
                        <a:rPr lang="en-US" sz="1600"/>
                        <a:t>: 17.300 - 17.800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/>
                        <a:t>Ka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~18 - ~31 GHz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EHF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30 - 300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V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36 - 51.4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5389">
                <a:tc gridSpan="3"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DBS = </a:t>
                      </a:r>
                      <a:r>
                        <a:rPr lang="sk-SK" sz="1600" dirty="0" err="1"/>
                        <a:t>Direct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Broadcast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Consumer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direct-to-home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TV) 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FSS = </a:t>
                      </a:r>
                      <a:r>
                        <a:rPr lang="sk-SK" sz="1600" dirty="0" err="1"/>
                        <a:t>Fixed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Service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Geostationary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Comms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for</a:t>
                      </a:r>
                      <a:r>
                        <a:rPr lang="sk-SK" sz="1600" dirty="0"/>
                        <a:t> TV/</a:t>
                      </a:r>
                      <a:r>
                        <a:rPr lang="sk-SK" sz="1600" dirty="0" err="1"/>
                        <a:t>Radio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stations</a:t>
                      </a:r>
                      <a:r>
                        <a:rPr lang="sk-SK" sz="1600" dirty="0"/>
                        <a:t> and </a:t>
                      </a:r>
                      <a:r>
                        <a:rPr lang="sk-SK" sz="1600" dirty="0" err="1"/>
                        <a:t>networks</a:t>
                      </a:r>
                      <a:r>
                        <a:rPr lang="sk-SK" sz="1600" dirty="0"/>
                        <a:t>)</a:t>
                      </a:r>
                    </a:p>
                    <a:p>
                      <a:pPr algn="l"/>
                      <a:r>
                        <a:rPr lang="sk-SK" sz="1600" dirty="0"/>
                        <a:t>(Hz = Hertz, </a:t>
                      </a:r>
                      <a:r>
                        <a:rPr lang="sk-SK" sz="1600" dirty="0" smtClean="0"/>
                        <a:t>MHz 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Megahertz</a:t>
                      </a:r>
                      <a:r>
                        <a:rPr lang="sk-SK" sz="1600" dirty="0"/>
                        <a:t>, </a:t>
                      </a:r>
                      <a:r>
                        <a:rPr lang="sk-SK" sz="1600" dirty="0" smtClean="0"/>
                        <a:t>GHz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Gigahertz</a:t>
                      </a:r>
                      <a:r>
                        <a:rPr lang="sk-SK" sz="1600" dirty="0"/>
                        <a:t>)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3062" name="BlokTextu 4"/>
          <p:cNvSpPr txBox="1">
            <a:spLocks noChangeArrowheads="1"/>
          </p:cNvSpPr>
          <p:nvPr/>
        </p:nvSpPr>
        <p:spPr bwMode="auto">
          <a:xfrm>
            <a:off x="468313" y="6524625"/>
            <a:ext cx="7199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/>
              <a:t>http://www.inetdaemon.com/tutorials/satellite/satellite-frequency-bands.shtml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CA7890-C942-4346-9431-C8AECF38AA9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k-SK" sz="140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460851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Pojmy </a:t>
            </a:r>
            <a:r>
              <a:rPr lang="sk-SK" altLang="sk-SK" sz="1800" b="1"/>
              <a:t>    </a:t>
            </a:r>
            <a:r>
              <a:rPr lang="sk-SK" altLang="sk-SK" sz="1800"/>
              <a:t> – signál v </a:t>
            </a:r>
            <a:r>
              <a:rPr lang="sk-SK" altLang="sk-SK" sz="1800" u="sng"/>
              <a:t>základnom pásme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	     ... </a:t>
            </a:r>
            <a:r>
              <a:rPr lang="sk-SK" altLang="sk-SK" sz="1800" u="sng"/>
              <a:t>v preloženom pásme</a:t>
            </a:r>
            <a:endParaRPr lang="en-US" altLang="sk-SK" sz="1800" u="sng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6480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uplink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downlink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feederlink</a:t>
            </a:r>
            <a:r>
              <a:rPr lang="sk-SK" altLang="sk-SK" sz="1800"/>
              <a:t> – komunikačná linka medzi ústredňovou pozemnou stanicou a satelitom</a:t>
            </a:r>
            <a:endParaRPr lang="en-US" altLang="sk-SK" sz="1800" u="sng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835150" y="6207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1620838" y="170180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1620838" y="19891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620838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763713" y="3429000"/>
            <a:ext cx="6840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</a:t>
            </a:r>
            <a:r>
              <a:rPr lang="sk-SK" altLang="sk-SK" sz="1800" b="1" dirty="0"/>
              <a:t>transpondér</a:t>
            </a:r>
            <a:r>
              <a:rPr lang="en-US" altLang="sk-SK" sz="1800" b="1" dirty="0"/>
              <a:t> (</a:t>
            </a:r>
            <a:r>
              <a:rPr lang="en-US" altLang="sk-SK" sz="1800" dirty="0"/>
              <a:t>Transmitter + Responder)</a:t>
            </a:r>
            <a:r>
              <a:rPr lang="sk-SK" altLang="sk-SK" sz="1800" dirty="0"/>
              <a:t> – automatické zariadenie, ktoré prijíma, zosilňuje a znovu vysiela signál </a:t>
            </a:r>
            <a:r>
              <a:rPr lang="sk-SK" altLang="sk-SK" sz="1800" dirty="0" smtClean="0"/>
              <a:t>(na </a:t>
            </a:r>
            <a:r>
              <a:rPr lang="sk-SK" altLang="sk-SK" sz="1800" dirty="0"/>
              <a:t>inej frekvencii) – pre tieto funkcie má na palube elektronické vybavenie...</a:t>
            </a:r>
            <a:endParaRPr lang="en-US" altLang="sk-SK" sz="1800" dirty="0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692275" y="4941888"/>
            <a:ext cx="6911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transpondér – </a:t>
            </a:r>
            <a:r>
              <a:rPr lang="sk-SK" altLang="sk-SK" sz="1800"/>
              <a:t>druhý význam tohto slova: satelitný kanál; predtým s 1 video- alebo audiosignálom, dnes s viacerými digitálnymi kanálmi</a:t>
            </a:r>
            <a:endParaRPr lang="en-US" altLang="sk-SK" sz="1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A20957-6501-4645-8F5F-064286F6322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sk-SK" sz="1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8425"/>
            <a:ext cx="7772400" cy="472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mtClean="0"/>
              <a:t>Najčastejšie používané frekv.pásma</a:t>
            </a:r>
            <a:r>
              <a:rPr lang="sk-SK" altLang="sk-SK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C pásmo</a:t>
            </a:r>
            <a:r>
              <a:rPr lang="sk-SK" altLang="sk-SK" sz="2800" smtClean="0"/>
              <a:t> (4-8 GHz): </a:t>
            </a:r>
            <a:r>
              <a:rPr lang="sk-SK" altLang="sk-SK" sz="2400" smtClean="0"/>
              <a:t>už veľmi preťažené</a:t>
            </a:r>
            <a:r>
              <a:rPr lang="sk-SK" altLang="sk-SK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Ku pásmo</a:t>
            </a:r>
            <a:r>
              <a:rPr lang="sk-SK" altLang="sk-SK" sz="2800" smtClean="0"/>
              <a:t> (10-18 GHz): Väčšina systémov DBS (Direct Broadcast Satellite), rovnako ako existujúce systémy Internet DTH (Direct to the Home).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Ka pásmo</a:t>
            </a:r>
            <a:r>
              <a:rPr lang="sk-SK" altLang="sk-SK" sz="2800" smtClean="0"/>
              <a:t> (18-31 GHz): Ponúka väčšiu šírku pásma s menšími anténami, ale trpí viac poruchami prostredia a je dnes menej používané (väčšie náklady) v porovnaní s C a Ka.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46100" y="136366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95288" y="6381750"/>
            <a:ext cx="3313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200"/>
              <a:t>[zdroj: G.Mason Univ., 2003]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k-SK" altLang="sk-SK" sz="2400" smtClean="0"/>
              <a:t>Prehľad všetkých družíc (pozícia, názov, operátor, dátum spustenia, komentár) je napr. na str. </a:t>
            </a:r>
          </a:p>
          <a:p>
            <a:pPr marL="0" indent="0">
              <a:buFontTx/>
              <a:buNone/>
            </a:pPr>
            <a:r>
              <a:rPr lang="sk-SK" altLang="sk-SK" sz="2400" smtClean="0">
                <a:hlinkClick r:id="rId2"/>
              </a:rPr>
              <a:t>http://www.satbeams.com/satellites</a:t>
            </a:r>
            <a:endParaRPr lang="sk-SK" altLang="sk-SK" sz="2400" smtClean="0"/>
          </a:p>
          <a:p>
            <a:pPr marL="0" indent="0">
              <a:buFontTx/>
              <a:buNone/>
            </a:pPr>
            <a:endParaRPr lang="sk-SK" altLang="sk-SK" sz="2400" smtClean="0"/>
          </a:p>
          <a:p>
            <a:pPr marL="0" indent="0">
              <a:buFontTx/>
              <a:buNone/>
            </a:pPr>
            <a:r>
              <a:rPr lang="sk-SK" altLang="sk-SK" sz="2400" smtClean="0"/>
              <a:t>Dá sa tam tiež zobraziť pokrytie zem.povrchu (footprint) zvolenou družicou</a:t>
            </a:r>
          </a:p>
        </p:txBody>
      </p:sp>
      <p:sp>
        <p:nvSpPr>
          <p:cNvPr id="45059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E33502-A514-4F04-AAB3-F994E643E9E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sk-SK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4CD0B2-0C78-4320-8346-89DC3122FB6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sk-SK" sz="1400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777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vlastnosti a alokované pásma definované </a:t>
            </a:r>
            <a:r>
              <a:rPr lang="sk-SK" altLang="sk-SK" sz="1800" b="1"/>
              <a:t>RR (Radio Regulations), IEEE a ITU</a:t>
            </a:r>
            <a:endParaRPr lang="en-US" altLang="sk-SK" sz="1800" b="1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777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3600" b="1"/>
              <a:t>Medzinárodná koordinácia</a:t>
            </a:r>
            <a:endParaRPr lang="cs-CZ" altLang="sk-SK" sz="3600" b="1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11188" y="2565400"/>
            <a:ext cx="83534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ITU – alokácia pásiem, pravidlá (štandardy, odporúčania, mediácia pri riešení problémov, konferencie)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ETSI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FA6260-D605-4400-9603-4C48EE31ADF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sk-SK" sz="1400" smtClean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353425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 err="1"/>
              <a:t>Zdroje</a:t>
            </a:r>
            <a:r>
              <a:rPr lang="sk-SK" altLang="sk-SK" sz="1800" dirty="0"/>
              <a:t>:</a:t>
            </a:r>
            <a:endParaRPr lang="en-US" altLang="sk-SK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/>
              <a:t>[1] J. </a:t>
            </a:r>
            <a:r>
              <a:rPr lang="en-US" altLang="sk-SK" sz="1800" dirty="0">
                <a:solidFill>
                  <a:schemeClr val="tx2"/>
                </a:solidFill>
              </a:rPr>
              <a:t>Montana:</a:t>
            </a:r>
            <a:r>
              <a:rPr lang="sk-SK" altLang="sk-SK" sz="1800" dirty="0">
                <a:solidFill>
                  <a:schemeClr val="tx2"/>
                </a:solidFill>
              </a:rPr>
              <a:t> </a:t>
            </a:r>
            <a:r>
              <a:rPr lang="en-US" altLang="sk-SK" sz="1800" dirty="0">
                <a:solidFill>
                  <a:schemeClr val="tx2"/>
                </a:solidFill>
              </a:rPr>
              <a:t>Introduction to Satellite Communications</a:t>
            </a:r>
            <a:r>
              <a:rPr lang="sk-SK" altLang="sk-SK" sz="1800" dirty="0">
                <a:solidFill>
                  <a:schemeClr val="tx2"/>
                </a:solidFill>
              </a:rPr>
              <a:t>, </a:t>
            </a:r>
            <a:r>
              <a:rPr lang="sk-SK" altLang="sk-SK" sz="1800" dirty="0" err="1">
                <a:solidFill>
                  <a:schemeClr val="tx2"/>
                </a:solidFill>
              </a:rPr>
              <a:t>George</a:t>
            </a:r>
            <a:r>
              <a:rPr lang="sk-SK" altLang="sk-SK" sz="1800" dirty="0">
                <a:solidFill>
                  <a:schemeClr val="tx2"/>
                </a:solidFill>
              </a:rPr>
              <a:t> </a:t>
            </a:r>
            <a:r>
              <a:rPr lang="sk-SK" altLang="sk-SK" sz="1800" dirty="0" err="1">
                <a:solidFill>
                  <a:schemeClr val="tx2"/>
                </a:solidFill>
              </a:rPr>
              <a:t>Mason</a:t>
            </a:r>
            <a:r>
              <a:rPr lang="sk-SK" altLang="sk-SK" sz="1800" dirty="0">
                <a:solidFill>
                  <a:schemeClr val="tx2"/>
                </a:solidFill>
              </a:rPr>
              <a:t> Univ. 2003</a:t>
            </a:r>
            <a:endParaRPr lang="en-US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[2] </a:t>
            </a:r>
            <a:r>
              <a:rPr lang="en-US" altLang="sk-SK" sz="1800" dirty="0" err="1">
                <a:solidFill>
                  <a:schemeClr val="tx2"/>
                </a:solidFill>
              </a:rPr>
              <a:t>Mobiln</a:t>
            </a:r>
            <a:r>
              <a:rPr lang="sk-SK" altLang="sk-SK" sz="1800" dirty="0">
                <a:solidFill>
                  <a:schemeClr val="tx2"/>
                </a:solidFill>
              </a:rPr>
              <a:t>é satelitné komunikácie (Preklad </a:t>
            </a:r>
            <a:r>
              <a:rPr lang="en-US" altLang="sk-SK" sz="1800" dirty="0">
                <a:solidFill>
                  <a:schemeClr val="tx2"/>
                </a:solidFill>
              </a:rPr>
              <a:t>[4])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[3] </a:t>
            </a:r>
            <a:r>
              <a:rPr lang="en-US" altLang="sk-SK" sz="1800" dirty="0" err="1">
                <a:solidFill>
                  <a:schemeClr val="tx2"/>
                </a:solidFill>
              </a:rPr>
              <a:t>M.O.Kolawole</a:t>
            </a:r>
            <a:r>
              <a:rPr lang="en-US" altLang="sk-SK" sz="1800" dirty="0">
                <a:solidFill>
                  <a:schemeClr val="tx2"/>
                </a:solidFill>
              </a:rPr>
              <a:t>: Sat. Comm. </a:t>
            </a:r>
            <a:r>
              <a:rPr lang="en-US" altLang="sk-SK" sz="1800" dirty="0" err="1">
                <a:solidFill>
                  <a:schemeClr val="tx2"/>
                </a:solidFill>
              </a:rPr>
              <a:t>Engineering.,Marcel</a:t>
            </a:r>
            <a:r>
              <a:rPr lang="en-US" altLang="sk-SK" sz="1800" dirty="0">
                <a:solidFill>
                  <a:schemeClr val="tx2"/>
                </a:solidFill>
              </a:rPr>
              <a:t> Dekker, 2002, USA</a:t>
            </a:r>
            <a:endParaRPr lang="sk-SK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</a:t>
            </a:r>
            <a:r>
              <a:rPr lang="sk-SK" altLang="sk-SK" sz="1800" dirty="0">
                <a:solidFill>
                  <a:schemeClr val="tx2"/>
                </a:solidFill>
              </a:rPr>
              <a:t>4</a:t>
            </a:r>
            <a:r>
              <a:rPr lang="en-US" altLang="sk-SK" sz="1800" dirty="0">
                <a:solidFill>
                  <a:schemeClr val="tx2"/>
                </a:solidFill>
              </a:rPr>
              <a:t>] </a:t>
            </a:r>
            <a:r>
              <a:rPr lang="en-US" altLang="sk-SK" sz="1800" dirty="0" err="1">
                <a:solidFill>
                  <a:schemeClr val="tx2"/>
                </a:solidFill>
              </a:rPr>
              <a:t>S.Omori</a:t>
            </a:r>
            <a:r>
              <a:rPr lang="en-US" altLang="sk-SK" sz="1800" dirty="0">
                <a:solidFill>
                  <a:schemeClr val="tx2"/>
                </a:solidFill>
              </a:rPr>
              <a:t>, H. </a:t>
            </a:r>
            <a:r>
              <a:rPr lang="en-US" altLang="sk-SK" sz="1800" dirty="0" err="1">
                <a:solidFill>
                  <a:schemeClr val="tx2"/>
                </a:solidFill>
              </a:rPr>
              <a:t>Wakana</a:t>
            </a:r>
            <a:r>
              <a:rPr lang="en-US" altLang="sk-SK" sz="1800" dirty="0">
                <a:solidFill>
                  <a:schemeClr val="tx2"/>
                </a:solidFill>
              </a:rPr>
              <a:t>, S. </a:t>
            </a:r>
            <a:r>
              <a:rPr lang="en-US" altLang="sk-SK" sz="1800" dirty="0" err="1">
                <a:solidFill>
                  <a:schemeClr val="tx2"/>
                </a:solidFill>
              </a:rPr>
              <a:t>Kawase</a:t>
            </a:r>
            <a:r>
              <a:rPr lang="en-US" altLang="sk-SK" sz="1800" dirty="0">
                <a:solidFill>
                  <a:schemeClr val="tx2"/>
                </a:solidFill>
              </a:rPr>
              <a:t>: Mobile satellite Communications, 1998, </a:t>
            </a:r>
            <a:r>
              <a:rPr lang="en-US" altLang="sk-SK" sz="1800" dirty="0" err="1">
                <a:solidFill>
                  <a:schemeClr val="tx2"/>
                </a:solidFill>
              </a:rPr>
              <a:t>Artech</a:t>
            </a:r>
            <a:r>
              <a:rPr lang="en-US" altLang="sk-SK" sz="1800" dirty="0">
                <a:solidFill>
                  <a:schemeClr val="tx2"/>
                </a:solidFill>
              </a:rPr>
              <a:t> House, USA</a:t>
            </a:r>
            <a:r>
              <a:rPr lang="en-US" altLang="sk-SK" sz="1800" dirty="0" smtClean="0">
                <a:solidFill>
                  <a:schemeClr val="tx2"/>
                </a:solidFill>
              </a:rPr>
              <a:t>.</a:t>
            </a:r>
            <a:endParaRPr lang="sk-SK" altLang="sk-SK" sz="1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sk-SK" sz="1800" dirty="0" smtClean="0">
                <a:solidFill>
                  <a:schemeClr val="tx2"/>
                </a:solidFill>
              </a:rPr>
              <a:t>[5]</a:t>
            </a:r>
            <a:r>
              <a:rPr lang="el-GR" sz="1800" dirty="0" smtClean="0"/>
              <a:t> </a:t>
            </a:r>
            <a:r>
              <a:rPr lang="sk-SK" sz="1800" dirty="0"/>
              <a:t>J. Bradáč: Družicový </a:t>
            </a:r>
            <a:r>
              <a:rPr lang="sk-SK" sz="1800" dirty="0" err="1"/>
              <a:t>přenos</a:t>
            </a:r>
            <a:r>
              <a:rPr lang="sk-SK" sz="1800" dirty="0"/>
              <a:t> signálu,  Elektronika 3/90.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AE9528-B746-4876-9DE0-FF2480153AF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k-SK" sz="1400" dirty="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777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Transparentné družice</a:t>
            </a:r>
            <a:r>
              <a:rPr lang="en-US" altLang="sk-SK" sz="1800" b="1"/>
              <a:t> (</a:t>
            </a:r>
            <a:r>
              <a:rPr lang="sk-SK" altLang="sk-SK" sz="1800"/>
              <a:t>staré) – spracovanie signálu sa prevádza na Zemi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69668" y="1773238"/>
            <a:ext cx="835305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/>
              <a:t>Moderné </a:t>
            </a:r>
            <a:r>
              <a:rPr lang="sk-SK" altLang="sk-SK" sz="1800" b="1" dirty="0" err="1" smtClean="0"/>
              <a:t>sat</a:t>
            </a:r>
            <a:r>
              <a:rPr lang="sk-SK" altLang="sk-SK" sz="1800" b="1" dirty="0" smtClean="0"/>
              <a:t>. </a:t>
            </a:r>
            <a:r>
              <a:rPr lang="sk-SK" altLang="sk-SK" sz="1800" b="1" dirty="0"/>
              <a:t>systémy</a:t>
            </a:r>
            <a:r>
              <a:rPr lang="sk-SK" altLang="sk-SK" sz="1800" dirty="0"/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rýchly </a:t>
            </a:r>
            <a:r>
              <a:rPr lang="sk-SK" altLang="sk-SK" sz="1800" dirty="0"/>
              <a:t>prenos dát s protokolmi IP a </a:t>
            </a:r>
            <a:r>
              <a:rPr lang="en-US" altLang="sk-SK" sz="1800" dirty="0"/>
              <a:t>SAT </a:t>
            </a:r>
            <a:r>
              <a:rPr lang="sk-SK" altLang="sk-SK" sz="1800" dirty="0"/>
              <a:t>ATM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možnosť </a:t>
            </a:r>
            <a:r>
              <a:rPr lang="sk-SK" altLang="sk-SK" sz="1800" dirty="0"/>
              <a:t>dynamického využitia spektra (</a:t>
            </a:r>
            <a:r>
              <a:rPr lang="sk-SK" altLang="sk-SK" sz="1800" b="1" dirty="0" err="1"/>
              <a:t>Bandwidth</a:t>
            </a:r>
            <a:r>
              <a:rPr lang="sk-SK" altLang="sk-SK" sz="1800" b="1" dirty="0"/>
              <a:t> on </a:t>
            </a:r>
            <a:r>
              <a:rPr lang="sk-SK" altLang="sk-SK" sz="1800" b="1" dirty="0" err="1"/>
              <a:t>Demand</a:t>
            </a:r>
            <a:r>
              <a:rPr lang="sk-SK" altLang="sk-SK" sz="1800" b="1" dirty="0"/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/>
              <a:t>	</a:t>
            </a:r>
            <a:r>
              <a:rPr lang="sk-SK" altLang="sk-SK" sz="1800" b="1" dirty="0" smtClean="0"/>
              <a:t>- </a:t>
            </a:r>
            <a:r>
              <a:rPr lang="sk-SK" altLang="sk-SK" sz="1800" b="1" dirty="0"/>
              <a:t>štatistický </a:t>
            </a:r>
            <a:r>
              <a:rPr lang="sk-SK" altLang="sk-SK" sz="1800" b="1" dirty="0" err="1"/>
              <a:t>multiplex</a:t>
            </a:r>
            <a:endParaRPr lang="sk-SK" altLang="sk-SK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palubné </a:t>
            </a:r>
            <a:r>
              <a:rPr lang="sk-SK" altLang="sk-SK" sz="1800" dirty="0"/>
              <a:t>spracovanie signálu (</a:t>
            </a:r>
            <a:r>
              <a:rPr lang="sk-SK" altLang="sk-SK" sz="1800" b="1" dirty="0" err="1"/>
              <a:t>Onboard</a:t>
            </a:r>
            <a:r>
              <a:rPr lang="sk-SK" altLang="sk-SK" sz="1800" b="1" dirty="0"/>
              <a:t> </a:t>
            </a:r>
            <a:r>
              <a:rPr lang="sk-SK" altLang="sk-SK" sz="1800" b="1" dirty="0" err="1"/>
              <a:t>Processing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Satellites</a:t>
            </a:r>
            <a:r>
              <a:rPr lang="sk-SK" altLang="sk-SK" sz="1800" dirty="0"/>
              <a:t>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satelity </a:t>
            </a:r>
            <a:r>
              <a:rPr lang="sk-SK" altLang="sk-SK" sz="1800" dirty="0"/>
              <a:t>s vlastnými prepínačmi</a:t>
            </a:r>
            <a:r>
              <a:rPr lang="en-US" altLang="sk-SK" sz="1800" dirty="0"/>
              <a:t> (</a:t>
            </a:r>
            <a:r>
              <a:rPr lang="sk-SK" altLang="sk-SK" sz="1800" dirty="0"/>
              <a:t>prepínač</a:t>
            </a:r>
            <a:r>
              <a:rPr lang="en-US" altLang="sk-SK" sz="1800" dirty="0"/>
              <a:t>e</a:t>
            </a:r>
            <a:r>
              <a:rPr lang="sk-SK" altLang="sk-SK" sz="1800" dirty="0"/>
              <a:t> buniek ATM a </a:t>
            </a:r>
            <a:r>
              <a:rPr lang="sk-SK" altLang="sk-SK" sz="1800" dirty="0" err="1"/>
              <a:t>smerovan</a:t>
            </a:r>
            <a:r>
              <a:rPr lang="en-US" altLang="sk-SK" sz="1800" dirty="0" err="1" smtClean="0"/>
              <a:t>ie</a:t>
            </a:r>
            <a:r>
              <a:rPr lang="sk-SK" altLang="sk-SK" sz="1800" dirty="0" smtClean="0"/>
              <a:t> </a:t>
            </a:r>
            <a:r>
              <a:rPr lang="sk-SK" altLang="sk-SK" sz="1800" dirty="0" err="1"/>
              <a:t>paketov</a:t>
            </a:r>
            <a:r>
              <a:rPr lang="sk-SK" altLang="sk-SK" sz="1800" dirty="0"/>
              <a:t> k adresovaným účastníkom siete pomocou oddelených anténových zväzkov (</a:t>
            </a:r>
            <a:r>
              <a:rPr lang="sk-SK" altLang="sk-SK" sz="1800" b="1" dirty="0"/>
              <a:t>Spot </a:t>
            </a:r>
            <a:r>
              <a:rPr lang="sk-SK" altLang="sk-SK" sz="1800" b="1" dirty="0" err="1"/>
              <a:t>Beams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</a:t>
            </a:r>
            <a:r>
              <a:rPr lang="sk-SK" altLang="sk-SK" sz="1800" b="1" dirty="0" smtClean="0"/>
              <a:t>hybridné </a:t>
            </a:r>
            <a:r>
              <a:rPr lang="sk-SK" altLang="sk-SK" sz="1800" b="1" dirty="0"/>
              <a:t>siete – </a:t>
            </a:r>
            <a:r>
              <a:rPr lang="sk-SK" altLang="sk-SK" sz="1800" dirty="0"/>
              <a:t>prenos možný cez ľubovoľné médium (</a:t>
            </a:r>
            <a:r>
              <a:rPr lang="sk-SK" altLang="sk-SK" sz="1800" dirty="0" smtClean="0"/>
              <a:t>satelit, </a:t>
            </a:r>
            <a:r>
              <a:rPr lang="sk-SK" altLang="sk-SK" sz="1800" dirty="0" err="1" smtClean="0"/>
              <a:t>terestriálne</a:t>
            </a:r>
            <a:r>
              <a:rPr lang="sk-SK" altLang="sk-SK" sz="1800" dirty="0"/>
              <a:t>, bezdrôtovo....), čo je možné len s jednotným </a:t>
            </a:r>
            <a:r>
              <a:rPr lang="sk-SK" altLang="sk-SK" sz="1800" dirty="0" smtClean="0"/>
              <a:t>protokolom </a:t>
            </a:r>
            <a:r>
              <a:rPr lang="sk-SK" altLang="sk-SK" sz="1800" dirty="0"/>
              <a:t>(TCP/IP, ATM)</a:t>
            </a:r>
            <a:endParaRPr lang="cs-CZ" altLang="sk-SK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379D97-F9F5-4B76-A74F-7B2B1C7F79F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k-SK" sz="140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Charakteristiky satelitného dátového prenosu</a:t>
            </a:r>
            <a:endParaRPr lang="en-US" altLang="sk-SK" sz="2400" b="1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77755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útlm</a:t>
            </a:r>
            <a:r>
              <a:rPr lang="sk-SK" altLang="sk-SK" sz="1800" dirty="0"/>
              <a:t> signálu v dôsledku veľkej vzdialenosti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latencia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latency</a:t>
            </a:r>
            <a:r>
              <a:rPr lang="sk-SK" altLang="sk-SK" sz="1800" dirty="0"/>
              <a:t> – časové oneskorenie medzi 1. vyslaným a posledným prijatým bitom </a:t>
            </a:r>
            <a:r>
              <a:rPr lang="sk-SK" altLang="sk-SK" sz="1800" dirty="0" err="1"/>
              <a:t>paketu</a:t>
            </a:r>
            <a:r>
              <a:rPr lang="sk-SK" altLang="sk-SK" sz="1800" dirty="0"/>
              <a:t>, správy a pod.) - tiež v dôsledku vzdialenosti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pomerne úzke </a:t>
            </a:r>
            <a:r>
              <a:rPr lang="sk-SK" altLang="sk-SK" sz="1800" b="1" dirty="0"/>
              <a:t>frekvenčné pásmo</a:t>
            </a:r>
            <a:r>
              <a:rPr lang="sk-SK" altLang="sk-SK" sz="1800" dirty="0"/>
              <a:t> alokované pre tento typ prenosu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šum</a:t>
            </a:r>
            <a:r>
              <a:rPr lang="sk-SK" altLang="sk-SK" sz="1800" dirty="0"/>
              <a:t> – výrazne ovplyvňuje utlmený signál </a:t>
            </a:r>
            <a:r>
              <a:rPr lang="en-US" altLang="sk-SK" sz="1800" dirty="0">
                <a:sym typeface="Wingdings" pitchFamily="2" charset="2"/>
              </a:rPr>
              <a:t> </a:t>
            </a:r>
            <a:r>
              <a:rPr lang="sk-SK" altLang="sk-SK" sz="1800" dirty="0">
                <a:sym typeface="Wingdings" pitchFamily="2" charset="2"/>
              </a:rPr>
              <a:t>nutnosť aplikácie techník opravy chýb (</a:t>
            </a:r>
            <a:r>
              <a:rPr lang="sk-SK" altLang="sk-SK" sz="1800" b="1" dirty="0" err="1">
                <a:sym typeface="Wingdings" pitchFamily="2" charset="2"/>
              </a:rPr>
              <a:t>error</a:t>
            </a:r>
            <a:r>
              <a:rPr lang="sk-SK" altLang="sk-SK" sz="1800" b="1" dirty="0">
                <a:sym typeface="Wingdings" pitchFamily="2" charset="2"/>
              </a:rPr>
              <a:t> </a:t>
            </a:r>
            <a:r>
              <a:rPr lang="sk-SK" altLang="sk-SK" sz="1800" b="1" dirty="0" err="1">
                <a:sym typeface="Wingdings" pitchFamily="2" charset="2"/>
              </a:rPr>
              <a:t>correction</a:t>
            </a:r>
            <a:r>
              <a:rPr lang="sk-SK" altLang="sk-SK" sz="1800" b="1" dirty="0">
                <a:sym typeface="Wingdings" pitchFamily="2" charset="2"/>
              </a:rPr>
              <a:t>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FEC – </a:t>
            </a:r>
            <a:r>
              <a:rPr lang="sk-SK" altLang="sk-SK" sz="1800" dirty="0" err="1"/>
              <a:t>Forward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Error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Corection</a:t>
            </a: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ARR – </a:t>
            </a:r>
            <a:r>
              <a:rPr lang="sk-SK" altLang="sk-SK" sz="1800" dirty="0" err="1"/>
              <a:t>Automatic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Repeat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Request</a:t>
            </a:r>
            <a:r>
              <a:rPr lang="en-US" altLang="sk-SK" sz="1800" dirty="0"/>
              <a:t> </a:t>
            </a:r>
            <a:r>
              <a:rPr lang="sk-SK" altLang="sk-SK" sz="1800" dirty="0"/>
              <a:t> (metódy SW – Stop and </a:t>
            </a:r>
            <a:r>
              <a:rPr lang="sk-SK" altLang="sk-SK" sz="1800" dirty="0" err="1"/>
              <a:t>Wait</a:t>
            </a:r>
            <a:r>
              <a:rPr lang="sk-SK" altLang="sk-SK" sz="1800" dirty="0"/>
              <a:t>, GBN – </a:t>
            </a:r>
            <a:r>
              <a:rPr lang="sk-SK" altLang="sk-SK" sz="1800" dirty="0" err="1"/>
              <a:t>Go-back-N</a:t>
            </a:r>
            <a:r>
              <a:rPr lang="sk-SK" altLang="sk-SK" sz="1800" dirty="0"/>
              <a:t>, SR – </a:t>
            </a:r>
            <a:r>
              <a:rPr lang="sk-SK" altLang="sk-SK" sz="1800" dirty="0" err="1"/>
              <a:t>Selective-repeat</a:t>
            </a:r>
            <a:r>
              <a:rPr lang="sk-SK" altLang="sk-SK" sz="1800" dirty="0"/>
              <a:t> )</a:t>
            </a:r>
            <a:endParaRPr lang="en-US" altLang="sk-SK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F460FA-2C51-4A0F-8B1A-B6D76FCD6644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k-SK" sz="14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SLUŽBY UMOŽNENÉ VYUŽITÍM SATELITOV</a:t>
            </a:r>
            <a:endParaRPr lang="en-US" altLang="sk-SK" sz="2400" b="1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280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800"/>
              <a:t> medzikontinent. telefonovanie a tv prenosy, ...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rádiové a TV vysielanie pre domácnosti kdekoľvek na svete (</a:t>
            </a:r>
            <a:r>
              <a:rPr lang="sk-SK" altLang="sk-SK" sz="1800" b="1"/>
              <a:t>broadcast ...</a:t>
            </a:r>
            <a:r>
              <a:rPr lang="en-US" altLang="sk-SK" sz="1800" b="1"/>
              <a:t> - </a:t>
            </a:r>
            <a:r>
              <a:rPr lang="sk-SK" altLang="sk-SK" sz="1800"/>
              <a:t>šírenie</a:t>
            </a:r>
            <a:r>
              <a:rPr lang="sk-SK" altLang="sk-SK" sz="1800" b="1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 b="1"/>
              <a:t> </a:t>
            </a:r>
            <a:r>
              <a:rPr lang="sk-SK" altLang="sk-SK" sz="1800"/>
              <a:t>mobilná komunikácia pre účastníkov na mori, vo vzduchu, v odľahlých oblastiach, s použitím malých prenosných až vreckových prístrojov; GSM, UMTS, ...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prístup k Internetu a jeho službám (TCP/IP):  VSAT (Very Small Aperture Terminals) – pevné sat. siete určené pre prepojenie pobočiek multinár. spoločností, pre poskytnutie multimediálnych komunikačných širokopásmových služieb  aj úzkopásmových služieb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>
                <a:sym typeface="Wingdings" pitchFamily="2" charset="2"/>
              </a:rPr>
              <a:t> rádiové určovanie pozície a rádionavigácia:</a:t>
            </a:r>
            <a:r>
              <a:rPr lang="sk-SK" altLang="sk-SK" sz="1800"/>
              <a:t>  GPS (Global Positioning System, USA), Galileo (EU), ), Glonass (ruský), Beidou Navig. Syst. (čínsky...)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meteorológia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štandardné frekvenčné a časové signály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amatérske služby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intersatelitné služby</a:t>
            </a:r>
            <a:endParaRPr lang="en-US" altLang="sk-SK" sz="1800">
              <a:sym typeface="Wingdings" pitchFamily="2" charset="2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74675" y="62071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- a pásma pre nich: definované RR (Radio Regulations) a ITU (Intern. Telecomm. Union)</a:t>
            </a:r>
            <a:endParaRPr lang="cs-CZ" altLang="sk-SK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3450</Words>
  <Application>Microsoft Office PowerPoint</Application>
  <PresentationFormat>Prezentácia na obrazovke (4:3)</PresentationFormat>
  <Paragraphs>611</Paragraphs>
  <Slides>63</Slides>
  <Notes>3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63</vt:i4>
      </vt:variant>
    </vt:vector>
  </HeadingPairs>
  <TitlesOfParts>
    <vt:vector size="73" baseType="lpstr">
      <vt:lpstr>Arial</vt:lpstr>
      <vt:lpstr>Calibri</vt:lpstr>
      <vt:lpstr>Symbol</vt:lpstr>
      <vt:lpstr>Tahoma</vt:lpstr>
      <vt:lpstr>Times New Roman</vt:lpstr>
      <vt:lpstr>Wingdings</vt:lpstr>
      <vt:lpstr>Default Design</vt:lpstr>
      <vt:lpstr>Chart</vt:lpstr>
      <vt:lpstr>Equation</vt:lpstr>
      <vt:lpstr>Rovnica</vt:lpstr>
      <vt:lpstr>Satelitné technológie a služby</vt:lpstr>
      <vt:lpstr>Prezentácia programu PowerPoint</vt:lpstr>
      <vt:lpstr>Prezentácia programu PowerPoint</vt:lpstr>
      <vt:lpstr>Kozmický segment – fázy existencie [1]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Reflektorové antény – parabolové, „tanierové“ (Dish) antény</vt:lpstr>
      <vt:lpstr>Prezentácia programu PowerPoint</vt:lpstr>
      <vt:lpstr>Prezentácia programu PowerPoint</vt:lpstr>
      <vt:lpstr>Prezentácia programu PowerPoint</vt:lpstr>
      <vt:lpstr>Možnosti využitia spektra s ohľadom na tlmiaci efekt kyslíka a vodných pár [1]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Satelitné technológie a služby</dc:title>
  <dc:creator>L.Macekova</dc:creator>
  <cp:lastModifiedBy>Ludmila Macekova</cp:lastModifiedBy>
  <cp:revision>243</cp:revision>
  <dcterms:created xsi:type="dcterms:W3CDTF">2010-02-18T14:25:48Z</dcterms:created>
  <dcterms:modified xsi:type="dcterms:W3CDTF">2018-09-27T05:11:49Z</dcterms:modified>
</cp:coreProperties>
</file>