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S Mincho" pitchFamily="49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45" d="100"/>
          <a:sy n="45" d="100"/>
        </p:scale>
        <p:origin x="-211" y="-8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EF64F4-66CE-4B59-B93D-58821E82CA1C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613B16-C3FE-4EF3-BB9C-C68C28C0B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6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CF6A60-23E4-4802-8FCD-25BF5F889DF5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F4C151-524C-4672-9166-E2E97814A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27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4C151-524C-4672-9166-E2E97814A2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61D4-FB28-44A2-9A80-0BE784A0C206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BDFF-1BD4-4270-ACA2-709332C0F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3B2A5-C61A-424A-AE31-AE75645C1143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18AC-EC69-491B-8FAE-D44B74952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8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67B6-66C8-4749-81CB-A8FB13459F32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6924-E5CB-4E8C-8E2C-AF68E12D5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8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935F-6864-4412-9C76-BFBF0AEC90AF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B23A-B741-42E7-B61C-2B2D4D16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8BC9-05FA-46D4-9914-34A622E5C5FE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02D7-49C2-47F4-A83A-56DEDC248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tĺ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2734-8729-47CA-BC5E-A0F5B932430D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27A5-4D30-4FED-8DC8-B515B0BD2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0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8B80-7976-43EE-9E54-A5AC67653272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B1F7-141B-4D57-8B41-407E34128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4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788B-ED6A-40DF-A3E2-7AA4F03052AD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3635-6A08-4A16-8C16-FA99CCECE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1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63AC-4A8C-48C4-B816-C0550108F8A6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395EC-C15B-4066-B6E3-E1438F7A2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9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1E6F-35A1-48DF-B7A6-C8305073E405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992DB-0042-4D84-95A3-9E6F10C41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5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6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0"/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1029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CB05F672-A659-4593-9D57-4645D8653E7E}" type="datetimeFigureOut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9E74B487-4B11-43EE-9327-EBAB88B4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4" r:id="rId3"/>
    <p:sldLayoutId id="2147483653" r:id="rId4"/>
    <p:sldLayoutId id="2147483652" r:id="rId5"/>
    <p:sldLayoutId id="2147483651" r:id="rId6"/>
    <p:sldLayoutId id="2147483650" r:id="rId7"/>
    <p:sldLayoutId id="2147483656" r:id="rId8"/>
    <p:sldLayoutId id="2147483657" r:id="rId9"/>
    <p:sldLayoutId id="2147483658" r:id="rId10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err="1" smtClean="0"/>
              <a:t>Satelitn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technol</a:t>
            </a:r>
            <a:r>
              <a:rPr lang="sk-SK" dirty="0" err="1" smtClean="0"/>
              <a:t>ógie</a:t>
            </a:r>
            <a:r>
              <a:rPr lang="sk-SK" dirty="0" smtClean="0"/>
              <a:t> a služby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Príklady </a:t>
            </a:r>
            <a:r>
              <a:rPr lang="en-US" dirty="0" smtClean="0"/>
              <a:t>   </a:t>
            </a:r>
            <a:r>
              <a:rPr lang="sk-SK" dirty="0" smtClean="0"/>
              <a:t>1.časť.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Príklad 1. – oneskorenie t</a:t>
            </a:r>
            <a:r>
              <a:rPr lang="sk-SK" baseline="-25000" smtClean="0"/>
              <a:t>d</a:t>
            </a:r>
            <a:endParaRPr lang="en-US" smtClean="0"/>
          </a:p>
        </p:txBody>
      </p:sp>
      <p:sp>
        <p:nvSpPr>
          <p:cNvPr id="17424" name="Rectangle 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sk-SK" dirty="0" smtClean="0"/>
              <a:t>Vypočítajte oneskorenie </a:t>
            </a:r>
            <a:r>
              <a:rPr lang="sk-SK" dirty="0" err="1" smtClean="0"/>
              <a:t>t</a:t>
            </a:r>
            <a:r>
              <a:rPr lang="sk-SK" baseline="-25000" dirty="0" err="1" smtClean="0"/>
              <a:t>d</a:t>
            </a:r>
            <a:r>
              <a:rPr lang="sk-SK" dirty="0" smtClean="0"/>
              <a:t> signálu medzi 2 účastníkmi A </a:t>
            </a:r>
            <a:r>
              <a:rPr lang="sk-SK" dirty="0" err="1" smtClean="0"/>
              <a:t>a</a:t>
            </a:r>
            <a:r>
              <a:rPr lang="sk-SK" dirty="0" smtClean="0"/>
              <a:t> B na zemi pri satelitnom príjme pomocou systému </a:t>
            </a:r>
            <a:r>
              <a:rPr lang="sk-SK" dirty="0" err="1" smtClean="0"/>
              <a:t>GEO</a:t>
            </a:r>
            <a:r>
              <a:rPr lang="en-US" dirty="0" smtClean="0"/>
              <a:t> (</a:t>
            </a:r>
            <a:r>
              <a:rPr lang="sk-SK" dirty="0" smtClean="0">
                <a:latin typeface="Times New Roman" pitchFamily="18" charset="0"/>
              </a:rPr>
              <a:t>35 </a:t>
            </a:r>
            <a:r>
              <a:rPr lang="sk-SK" dirty="0">
                <a:latin typeface="Times New Roman" pitchFamily="18" charset="0"/>
              </a:rPr>
              <a:t>784</a:t>
            </a:r>
            <a:r>
              <a:rPr lang="sk-SK" dirty="0"/>
              <a:t> </a:t>
            </a:r>
            <a:r>
              <a:rPr lang="sk-SK" dirty="0" smtClean="0"/>
              <a:t>km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zemou</a:t>
            </a:r>
            <a:r>
              <a:rPr lang="en-US" dirty="0"/>
              <a:t>)</a:t>
            </a:r>
            <a:r>
              <a:rPr lang="sk-SK" dirty="0" smtClean="0"/>
              <a:t> Uvažujte  trasu A –B.</a:t>
            </a: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sk-SK" dirty="0" smtClean="0"/>
              <a:t>Vypočítajte oneskorenie odozvy </a:t>
            </a:r>
            <a:r>
              <a:rPr lang="sk-SK" dirty="0" err="1" smtClean="0"/>
              <a:t>t</a:t>
            </a:r>
            <a:r>
              <a:rPr lang="sk-SK" baseline="-25000" dirty="0" err="1" smtClean="0"/>
              <a:t>d</a:t>
            </a:r>
            <a:r>
              <a:rPr lang="sk-SK" baseline="-25000" dirty="0" smtClean="0"/>
              <a:t> echo</a:t>
            </a:r>
            <a:r>
              <a:rPr lang="sk-SK" dirty="0" smtClean="0"/>
              <a:t> pri komunikácii týchto účastníkov (trasa </a:t>
            </a:r>
            <a:r>
              <a:rPr lang="sk-SK" dirty="0" err="1" smtClean="0"/>
              <a:t>A-B-A</a:t>
            </a:r>
            <a:r>
              <a:rPr lang="sk-SK" dirty="0" smtClean="0"/>
              <a:t>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sk-SK" dirty="0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sk-SK" dirty="0" smtClean="0"/>
              <a:t>Pomôcka: ide o približný výpočet; uvažujte, že A aj B sú od satelitu vzdialení rovnako, a to o výšku satelitu nad Zemou, t.j. </a:t>
            </a:r>
            <a:r>
              <a:rPr lang="sk-SK" dirty="0" smtClean="0">
                <a:latin typeface="Times New Roman" pitchFamily="18" charset="0"/>
              </a:rPr>
              <a:t>35 784</a:t>
            </a:r>
            <a:r>
              <a:rPr lang="sk-SK" dirty="0" smtClean="0"/>
              <a:t> km</a:t>
            </a:r>
            <a:endParaRPr lang="en-US" dirty="0" smtClean="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57200" y="5867400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latin typeface="Arial" pitchFamily="34" charset="0"/>
              </a:rPr>
              <a:t>Výsledky: a) 0, 23856 sec., b) 2 x t</a:t>
            </a:r>
            <a:r>
              <a:rPr lang="sk-SK" baseline="-25000">
                <a:latin typeface="Arial" pitchFamily="34" charset="0"/>
              </a:rPr>
              <a:t>d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Príklad 2 – uhlová rýchlosť satelitu</a:t>
            </a:r>
            <a:endParaRPr lang="en-US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Vypočítajte uhlovú rýchlosť satelitu v systéme GEO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latin typeface="Arial" pitchFamily="34" charset="0"/>
              </a:rPr>
              <a:t>Výsledok: 4,17 . 10</a:t>
            </a:r>
            <a:r>
              <a:rPr lang="sk-SK" baseline="30000">
                <a:latin typeface="Arial" pitchFamily="34" charset="0"/>
              </a:rPr>
              <a:t>-3</a:t>
            </a:r>
            <a:r>
              <a:rPr lang="sk-SK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</a:rPr>
              <a:t>°</a:t>
            </a:r>
            <a:r>
              <a:rPr lang="sk-SK">
                <a:latin typeface="Arial" pitchFamily="34" charset="0"/>
                <a:cs typeface="Arial" pitchFamily="34" charset="0"/>
              </a:rPr>
              <a:t>/sec alebo 72,93 . 10</a:t>
            </a:r>
            <a:r>
              <a:rPr lang="sk-SK" baseline="30000">
                <a:latin typeface="Arial" pitchFamily="34" charset="0"/>
                <a:cs typeface="Arial" pitchFamily="34" charset="0"/>
              </a:rPr>
              <a:t>-6</a:t>
            </a:r>
            <a:r>
              <a:rPr lang="sk-SK">
                <a:latin typeface="Arial" pitchFamily="34" charset="0"/>
                <a:cs typeface="Arial" pitchFamily="34" charset="0"/>
              </a:rPr>
              <a:t> rad/sec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8567-EC8B-45FD-81D2-D5ADB10A90E2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23851" y="188913"/>
            <a:ext cx="554429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Poz</a:t>
            </a:r>
            <a:r>
              <a:rPr lang="sk-SK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ícia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satelitu a nastavenie prijímacej antény- 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azimut a </a:t>
            </a:r>
            <a:r>
              <a:rPr lang="sk-SK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elevácia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107" name="Picture 3" descr="azelz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5472857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8" name="Picture 4" descr="angles_azimu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25538"/>
            <a:ext cx="2790825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84888" y="4076700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www.physicalgeography.net/.../angles_azimuth.jpg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" y="5589588"/>
            <a:ext cx="5688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www.srrb.noaa.gov/highlights/sunrise/azelzen.gif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011863" y="0"/>
            <a:ext cx="313213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AZIMUT – orientovaný uhol medzi určitým smerom a severným smerom (z pohľadu užívateľa)</a:t>
            </a: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924300" y="2420938"/>
            <a:ext cx="1800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rovina horizontu alebo hladiny mora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3708400" y="2708275"/>
            <a:ext cx="28733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95288" y="6021388"/>
            <a:ext cx="489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Elevácia</a:t>
            </a: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(h) - uhol vo zvislej rovine meraný od vodorovnej roviny k smeru pohľadu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3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</a:t>
            </a:r>
            <a:r>
              <a:rPr lang="sk-SK" dirty="0" smtClean="0"/>
              <a:t>ýpočet uhlov pre nastavenie satelitnej antény </a:t>
            </a:r>
            <a:r>
              <a:rPr lang="sk-SK" dirty="0" err="1" smtClean="0"/>
              <a:t>EL-elevácie</a:t>
            </a:r>
            <a:r>
              <a:rPr lang="sk-SK" dirty="0" smtClean="0"/>
              <a:t>, </a:t>
            </a:r>
            <a:r>
              <a:rPr lang="sk-SK" dirty="0" err="1" smtClean="0"/>
              <a:t>AZ-azimutu</a:t>
            </a:r>
            <a:r>
              <a:rPr lang="sk-SK" dirty="0"/>
              <a:t>:</a:t>
            </a:r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413189"/>
              </p:ext>
            </p:extLst>
          </p:nvPr>
        </p:nvGraphicFramePr>
        <p:xfrm>
          <a:off x="546882" y="1484784"/>
          <a:ext cx="3233030" cy="66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0" name="Rovnica" r:id="rId3" imgW="2108160" imgH="431640" progId="Equation.3">
                  <p:embed/>
                </p:oleObj>
              </mc:Choice>
              <mc:Fallback>
                <p:oleObj name="Rovnica" r:id="rId3" imgW="21081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82" y="1484784"/>
                        <a:ext cx="3233030" cy="661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45668" y="216421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Výpočet pomocného parametra h: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6878054"/>
              </p:ext>
            </p:extLst>
          </p:nvPr>
        </p:nvGraphicFramePr>
        <p:xfrm>
          <a:off x="611560" y="2533546"/>
          <a:ext cx="2851484" cy="326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1" name="Rovnica" r:id="rId5" imgW="1892160" imgH="215640" progId="Equation.3">
                  <p:embed/>
                </p:oleObj>
              </mc:Choice>
              <mc:Fallback>
                <p:oleObj name="Rovnica" r:id="rId5" imgW="1892160" imgH="215640" progId="Equation.3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533546"/>
                        <a:ext cx="2851484" cy="326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45668" y="292324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Hodnota 0.1513:</a:t>
            </a:r>
            <a:endParaRPr lang="sk-SK" dirty="0"/>
          </a:p>
        </p:txBody>
      </p:sp>
      <p:graphicFrame>
        <p:nvGraphicFramePr>
          <p:cNvPr id="10" name="Obj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23221237"/>
              </p:ext>
            </p:extLst>
          </p:nvPr>
        </p:nvGraphicFramePr>
        <p:xfrm>
          <a:off x="539552" y="3292579"/>
          <a:ext cx="3223860" cy="59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2" name="Rovnica" r:id="rId7" imgW="2387520" imgH="444240" progId="Equation.3">
                  <p:embed/>
                </p:oleObj>
              </mc:Choice>
              <mc:Fallback>
                <p:oleObj name="Rovnica" r:id="rId7" imgW="2387520" imgH="444240" progId="Equation.3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92579"/>
                        <a:ext cx="3223860" cy="599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lokTextu 10"/>
          <p:cNvSpPr txBox="1"/>
          <p:nvPr/>
        </p:nvSpPr>
        <p:spPr>
          <a:xfrm>
            <a:off x="145668" y="3933056"/>
            <a:ext cx="4830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noProof="1" smtClean="0">
                <a:latin typeface="Arial" panose="020B0604020202020204" pitchFamily="34" charset="0"/>
                <a:cs typeface="Arial" panose="020B0604020202020204" pitchFamily="34" charset="0"/>
              </a:rPr>
              <a:t>Kde: S...pozícia satelitu (jeho zem. dĺžka) v stupňoch; pri východných (°E ) treba brať zápornú hodnotu </a:t>
            </a:r>
          </a:p>
          <a:p>
            <a:r>
              <a:rPr lang="sk-SK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noProof="1" smtClean="0">
                <a:latin typeface="Arial" panose="020B0604020202020204" pitchFamily="34" charset="0"/>
                <a:cs typeface="Arial" panose="020B0604020202020204" pitchFamily="34" charset="0"/>
              </a:rPr>
              <a:t>    L... Zem. Dĺžka miesta príjmu, pri východných (°E ) treba brať zápornú hodnotu </a:t>
            </a:r>
          </a:p>
          <a:p>
            <a:r>
              <a:rPr lang="sk-SK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noProof="1" smtClean="0">
                <a:latin typeface="Arial" panose="020B0604020202020204" pitchFamily="34" charset="0"/>
                <a:cs typeface="Arial" panose="020B0604020202020204" pitchFamily="34" charset="0"/>
              </a:rPr>
              <a:t>    B – zem.šírka miesta príjmu</a:t>
            </a:r>
          </a:p>
          <a:p>
            <a:r>
              <a:rPr lang="sk-SK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noProof="1" smtClean="0">
                <a:latin typeface="Arial" panose="020B0604020202020204" pitchFamily="34" charset="0"/>
                <a:cs typeface="Arial" panose="020B0604020202020204" pitchFamily="34" charset="0"/>
              </a:rPr>
              <a:t>    R – polomer Zeme</a:t>
            </a:r>
          </a:p>
          <a:p>
            <a:r>
              <a:rPr lang="sk-SK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noProof="1" smtClean="0">
                <a:latin typeface="Arial" panose="020B0604020202020204" pitchFamily="34" charset="0"/>
                <a:cs typeface="Arial" panose="020B0604020202020204" pitchFamily="34" charset="0"/>
              </a:rPr>
              <a:t>    H – výška satelitu na zem.povrchom</a:t>
            </a:r>
            <a:endParaRPr lang="sk-SK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9859845"/>
              </p:ext>
            </p:extLst>
          </p:nvPr>
        </p:nvGraphicFramePr>
        <p:xfrm>
          <a:off x="4976220" y="1443266"/>
          <a:ext cx="3109739" cy="63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3" name="Rovnica" r:id="rId9" imgW="2120760" imgH="431640" progId="Equation.3">
                  <p:embed/>
                </p:oleObj>
              </mc:Choice>
              <mc:Fallback>
                <p:oleObj name="Rovnica" r:id="rId9" imgW="2120760" imgH="431640" progId="Equation.3">
                  <p:embed/>
                  <p:pic>
                    <p:nvPicPr>
                      <p:cNvPr id="0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220" y="1443266"/>
                        <a:ext cx="3109739" cy="633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37907055"/>
              </p:ext>
            </p:extLst>
          </p:nvPr>
        </p:nvGraphicFramePr>
        <p:xfrm>
          <a:off x="4976220" y="2240180"/>
          <a:ext cx="2449016" cy="58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4" name="Rovnica" r:id="rId11" imgW="1803240" imgH="431640" progId="Equation.3">
                  <p:embed/>
                </p:oleObj>
              </mc:Choice>
              <mc:Fallback>
                <p:oleObj name="Rovnica" r:id="rId11" imgW="1803240" imgH="431640" progId="Equation.3">
                  <p:embed/>
                  <p:pic>
                    <p:nvPicPr>
                      <p:cNvPr id="0" name="Objek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220" y="2240180"/>
                        <a:ext cx="2449016" cy="586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4296720"/>
              </p:ext>
            </p:extLst>
          </p:nvPr>
        </p:nvGraphicFramePr>
        <p:xfrm>
          <a:off x="4976220" y="2708195"/>
          <a:ext cx="1571823" cy="307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5" name="Rovnica" r:id="rId13" imgW="1168200" imgH="228600" progId="Equation.3">
                  <p:embed/>
                </p:oleObj>
              </mc:Choice>
              <mc:Fallback>
                <p:oleObj name="Rovnica" r:id="rId13" imgW="1168200" imgH="228600" progId="Equation.3">
                  <p:embed/>
                  <p:pic>
                    <p:nvPicPr>
                      <p:cNvPr id="0" name="Objek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220" y="2708195"/>
                        <a:ext cx="1571823" cy="307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1080705"/>
              </p:ext>
            </p:extLst>
          </p:nvPr>
        </p:nvGraphicFramePr>
        <p:xfrm>
          <a:off x="4973340" y="3510300"/>
          <a:ext cx="2941735" cy="2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6" name="Rovnica" r:id="rId15" imgW="2361960" imgH="228600" progId="Equation.3">
                  <p:embed/>
                </p:oleObj>
              </mc:Choice>
              <mc:Fallback>
                <p:oleObj name="Rovnica" r:id="rId15" imgW="2361960" imgH="228600" progId="Equation.3">
                  <p:embed/>
                  <p:pic>
                    <p:nvPicPr>
                      <p:cNvPr id="0" name="Objek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340" y="3510300"/>
                        <a:ext cx="2941735" cy="285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93637777"/>
              </p:ext>
            </p:extLst>
          </p:nvPr>
        </p:nvGraphicFramePr>
        <p:xfrm>
          <a:off x="4961421" y="3806556"/>
          <a:ext cx="3243827" cy="30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7" name="Rovnica" r:id="rId17" imgW="2425680" imgH="228600" progId="Equation.3">
                  <p:embed/>
                </p:oleObj>
              </mc:Choice>
              <mc:Fallback>
                <p:oleObj name="Rovnica" r:id="rId17" imgW="2425680" imgH="228600" progId="Equation.3">
                  <p:embed/>
                  <p:pic>
                    <p:nvPicPr>
                      <p:cNvPr id="0" name="Objek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421" y="3806556"/>
                        <a:ext cx="3243827" cy="306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lokTextu 16"/>
          <p:cNvSpPr txBox="1"/>
          <p:nvPr/>
        </p:nvSpPr>
        <p:spPr>
          <a:xfrm>
            <a:off x="4716016" y="19742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Keď sme na </a:t>
            </a:r>
            <a:r>
              <a:rPr lang="sk-SK" dirty="0" err="1" smtClean="0"/>
              <a:t>J-pologuli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4499992" y="3140968"/>
            <a:ext cx="485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/>
              <a:t>Spresnenie vzhľadom na </a:t>
            </a:r>
            <a:r>
              <a:rPr lang="sk-SK" dirty="0" err="1"/>
              <a:t>magn.deklináciu</a:t>
            </a:r>
            <a:r>
              <a:rPr lang="sk-SK" dirty="0"/>
              <a:t>: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5148064" y="450912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/>
              <a:t>Výpočet </a:t>
            </a:r>
            <a:r>
              <a:rPr lang="sk-SK" dirty="0" err="1"/>
              <a:t>LNB</a:t>
            </a:r>
            <a:r>
              <a:rPr lang="sk-SK" dirty="0"/>
              <a:t> </a:t>
            </a:r>
            <a:r>
              <a:rPr lang="sk-SK" dirty="0" err="1"/>
              <a:t>Skew</a:t>
            </a:r>
            <a:r>
              <a:rPr lang="sk-SK" dirty="0"/>
              <a:t> (natočenie nízkošumového konvertora- </a:t>
            </a:r>
            <a:r>
              <a:rPr lang="sk-SK" dirty="0" err="1"/>
              <a:t>Low</a:t>
            </a:r>
            <a:r>
              <a:rPr lang="sk-SK" dirty="0"/>
              <a:t> </a:t>
            </a:r>
            <a:r>
              <a:rPr lang="sk-SK" dirty="0" err="1"/>
              <a:t>Noise</a:t>
            </a:r>
            <a:r>
              <a:rPr lang="sk-SK" dirty="0"/>
              <a:t> </a:t>
            </a:r>
            <a:r>
              <a:rPr lang="sk-SK" dirty="0" err="1"/>
              <a:t>Block</a:t>
            </a:r>
            <a:r>
              <a:rPr lang="sk-SK" dirty="0"/>
              <a:t>):</a:t>
            </a:r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67570558"/>
              </p:ext>
            </p:extLst>
          </p:nvPr>
        </p:nvGraphicFramePr>
        <p:xfrm>
          <a:off x="4942947" y="5473354"/>
          <a:ext cx="30686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" name="Rovnica" r:id="rId19" imgW="2260440" imgH="431640" progId="Equation.3">
                  <p:embed/>
                </p:oleObj>
              </mc:Choice>
              <mc:Fallback>
                <p:oleObj name="Rovnica" r:id="rId19" imgW="2260440" imgH="431640" progId="Equation.3">
                  <p:embed/>
                  <p:pic>
                    <p:nvPicPr>
                      <p:cNvPr id="0" name="Objek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947" y="5473354"/>
                        <a:ext cx="306863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9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smtClean="0"/>
              <a:t>Príklad 3 – výpočet uhlov pre nastavenie satelitnej antény</a:t>
            </a:r>
            <a:endParaRPr lang="en-US" sz="320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>
              <a:buFontTx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Pozemná stanica má pozíciu 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W, 35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N. Má prijímať signál zo satelitu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GEO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 pozíciou 82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W. Predpokladajme magnetickú deklináciu v mieste príjmu -3,3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.Vypočítajte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eleváciu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natočenie ručičky kompasu pre nastavenie satelitnej antény.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49530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 err="1">
                <a:latin typeface="Arial" pitchFamily="34" charset="0"/>
              </a:rPr>
              <a:t>Výsedky</a:t>
            </a:r>
            <a:r>
              <a:rPr lang="sk-SK" dirty="0">
                <a:latin typeface="Arial" pitchFamily="34" charset="0"/>
              </a:rPr>
              <a:t>: </a:t>
            </a:r>
            <a:r>
              <a:rPr lang="sk-SK" dirty="0" err="1">
                <a:latin typeface="Arial" pitchFamily="34" charset="0"/>
              </a:rPr>
              <a:t>El</a:t>
            </a:r>
            <a:r>
              <a:rPr lang="sk-SK" baseline="-25000" dirty="0" err="1">
                <a:latin typeface="Arial" pitchFamily="34" charset="0"/>
              </a:rPr>
              <a:t>t</a:t>
            </a:r>
            <a:r>
              <a:rPr lang="sk-SK" dirty="0">
                <a:latin typeface="Arial" pitchFamily="34" charset="0"/>
              </a:rPr>
              <a:t>= 48,68 </a:t>
            </a:r>
            <a:r>
              <a:rPr lang="en-US" dirty="0">
                <a:latin typeface="Arial" pitchFamily="34" charset="0"/>
              </a:rPr>
              <a:t>°</a:t>
            </a:r>
            <a:r>
              <a:rPr lang="sk-SK" dirty="0">
                <a:latin typeface="Arial" pitchFamily="34" charset="0"/>
              </a:rPr>
              <a:t>, </a:t>
            </a:r>
            <a:r>
              <a:rPr lang="el-GR" dirty="0">
                <a:latin typeface="Arial" pitchFamily="34" charset="0"/>
              </a:rPr>
              <a:t>Δ</a:t>
            </a:r>
            <a:r>
              <a:rPr lang="en-US" baseline="-25000" smtClean="0">
                <a:latin typeface="Arial" pitchFamily="34" charset="0"/>
              </a:rPr>
              <a:t>H</a:t>
            </a:r>
            <a:r>
              <a:rPr lang="en-US" smtClean="0">
                <a:latin typeface="Arial" pitchFamily="34" charset="0"/>
              </a:rPr>
              <a:t>=169,5°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D.ú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Výpočet uhlov nastavenia satelitnej prijímacej antény vo zvolenom mieste príjmu, pre zvolený prístupný satelit.</a:t>
            </a:r>
          </a:p>
          <a:p>
            <a:pPr marL="0" indent="0">
              <a:buNone/>
            </a:pPr>
            <a:r>
              <a:rPr lang="sk-SK" sz="2400" dirty="0" smtClean="0"/>
              <a:t>     Pomôcky pre určenie pozícií miest a satelitov: program </a:t>
            </a:r>
            <a:r>
              <a:rPr lang="sk-SK" sz="2400" dirty="0" err="1" smtClean="0"/>
              <a:t>Orbitron</a:t>
            </a:r>
            <a:r>
              <a:rPr lang="sk-SK" sz="2400" dirty="0" smtClean="0"/>
              <a:t>, resp. údaje z internetových aplikácií. </a:t>
            </a:r>
            <a:r>
              <a:rPr lang="sk-SK" sz="2400" dirty="0"/>
              <a:t>P</a:t>
            </a:r>
            <a:r>
              <a:rPr lang="sk-SK" sz="2400" dirty="0" smtClean="0"/>
              <a:t>omôcka pre určenie </a:t>
            </a:r>
            <a:r>
              <a:rPr lang="sk-SK" sz="2400" dirty="0" err="1" smtClean="0"/>
              <a:t>magn</a:t>
            </a:r>
            <a:r>
              <a:rPr lang="sk-SK" sz="2400" dirty="0" smtClean="0"/>
              <a:t>. deklinácie – napr. na str. </a:t>
            </a:r>
          </a:p>
          <a:p>
            <a:pPr marL="0" indent="0">
              <a:buNone/>
            </a:pPr>
            <a:r>
              <a:rPr lang="sk-SK" sz="2400" dirty="0" smtClean="0"/>
              <a:t>http://www.ngdc.noaa.gov/geomagmodels/struts/calcDeclination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Vstupné údaje, aj výpočet s výsledkom odovzdať; je to nutná podmienka k zápočtu.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83662063"/>
      </p:ext>
    </p:extLst>
  </p:cSld>
  <p:clrMapOvr>
    <a:masterClrMapping/>
  </p:clrMapOvr>
</p:sld>
</file>

<file path=ppt/theme/theme1.xml><?xml version="1.0" encoding="utf-8"?>
<a:theme xmlns:a="http://schemas.openxmlformats.org/drawingml/2006/main" name="Priklady_ST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Priklady_STS1</Template>
  <TotalTime>0</TotalTime>
  <Words>411</Words>
  <Application>Microsoft Office PowerPoint</Application>
  <PresentationFormat>Prezentácia na obrazovke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9" baseType="lpstr">
      <vt:lpstr>Priklady_STS1</vt:lpstr>
      <vt:lpstr>Rovnica</vt:lpstr>
      <vt:lpstr>Satelitné technológie a služby  Príklady    1.časť.</vt:lpstr>
      <vt:lpstr>Príklad 1. – oneskorenie td</vt:lpstr>
      <vt:lpstr>Príklad 2 – uhlová rýchlosť satelitu</vt:lpstr>
      <vt:lpstr>Prezentácia programu PowerPoint</vt:lpstr>
      <vt:lpstr>Výpočet uhlov pre nastavenie satelitnej antény EL-elevácie, AZ-azimutu:</vt:lpstr>
      <vt:lpstr>Príklad 3 – výpočet uhlov pre nastavenie satelitnej antény</vt:lpstr>
      <vt:lpstr>D.ú.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2012-02-24T12:43:06Z</dcterms:created>
  <dcterms:modified xsi:type="dcterms:W3CDTF">2016-03-02T15:06:12Z</dcterms:modified>
  <cp:version/>
</cp:coreProperties>
</file>