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>
        <p:scale>
          <a:sx n="73" d="100"/>
          <a:sy n="73" d="100"/>
        </p:scale>
        <p:origin x="-136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1C2-9191-493E-9B01-B6485764F22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84B-E892-447C-94FF-59A66F72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3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1C2-9191-493E-9B01-B6485764F22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84B-E892-447C-94FF-59A66F72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2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1C2-9191-493E-9B01-B6485764F22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84B-E892-447C-94FF-59A66F72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6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1C2-9191-493E-9B01-B6485764F22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84B-E892-447C-94FF-59A66F72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0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1C2-9191-493E-9B01-B6485764F22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84B-E892-447C-94FF-59A66F72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3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1C2-9191-493E-9B01-B6485764F22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84B-E892-447C-94FF-59A66F72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3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1C2-9191-493E-9B01-B6485764F22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84B-E892-447C-94FF-59A66F72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3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1C2-9191-493E-9B01-B6485764F22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84B-E892-447C-94FF-59A66F72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5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1C2-9191-493E-9B01-B6485764F22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84B-E892-447C-94FF-59A66F72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7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1C2-9191-493E-9B01-B6485764F22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84B-E892-447C-94FF-59A66F72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0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21C2-9191-493E-9B01-B6485764F22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8084B-E892-447C-94FF-59A66F72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3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221C2-9191-493E-9B01-B6485764F221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8084B-E892-447C-94FF-59A66F723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6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STS</a:t>
            </a:r>
            <a:br>
              <a:rPr lang="en-US" dirty="0" smtClean="0"/>
            </a:br>
            <a:r>
              <a:rPr lang="en-US" dirty="0" smtClean="0"/>
              <a:t>2018/19</a:t>
            </a:r>
            <a:br>
              <a:rPr lang="en-US" dirty="0" smtClean="0"/>
            </a:br>
            <a:r>
              <a:rPr lang="en-US" dirty="0" err="1" smtClean="0"/>
              <a:t>Cvi</a:t>
            </a:r>
            <a:r>
              <a:rPr lang="sk-SK" dirty="0" err="1" smtClean="0"/>
              <a:t>čenie</a:t>
            </a:r>
            <a:r>
              <a:rPr lang="sk-SK" dirty="0" smtClean="0"/>
              <a:t> – 10. týždeň</a:t>
            </a:r>
            <a:endParaRPr lang="en-US" dirty="0"/>
          </a:p>
        </p:txBody>
      </p:sp>
      <p:sp>
        <p:nvSpPr>
          <p:cNvPr id="4" name="Podnadpis 3"/>
          <p:cNvSpPr txBox="1">
            <a:spLocks noGrp="1"/>
          </p:cNvSpPr>
          <p:nvPr>
            <p:ph type="subTitle" idx="1"/>
          </p:nvPr>
        </p:nvSpPr>
        <p:spPr>
          <a:xfrm>
            <a:off x="1414670" y="4138751"/>
            <a:ext cx="9144000" cy="547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i="1" dirty="0">
                <a:latin typeface="Brush Script MT" panose="03060802040406070304" pitchFamily="66" charset="0"/>
                <a:cs typeface="Adobe Arabic" pitchFamily="18" charset="-78"/>
              </a:rPr>
              <a:t>Lˇ. </a:t>
            </a:r>
            <a:r>
              <a:rPr lang="sk-SK" sz="3200" i="1" dirty="0" err="1" smtClean="0">
                <a:latin typeface="Brush Script MT" panose="03060802040406070304" pitchFamily="66" charset="0"/>
                <a:cs typeface="Adobe Arabic" pitchFamily="18" charset="-78"/>
              </a:rPr>
              <a:t>Maceková</a:t>
            </a:r>
            <a:endParaRPr lang="sk-SK" sz="3200" i="1" dirty="0" smtClean="0">
              <a:latin typeface="Brush Script MT" panose="03060802040406070304" pitchFamily="66" charset="0"/>
              <a:cs typeface="Adobe Arabic" pitchFamily="18" charset="-78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066800" y="4412672"/>
            <a:ext cx="9839739" cy="17543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KEMT – FEI - </a:t>
            </a:r>
            <a:r>
              <a:rPr lang="en-US" dirty="0" smtClean="0"/>
              <a:t>TUKE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24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85800" y="655983"/>
            <a:ext cx="10923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</a:t>
            </a:r>
            <a:r>
              <a:rPr lang="sk-SK" dirty="0" err="1" smtClean="0"/>
              <a:t>íklad</a:t>
            </a:r>
            <a:r>
              <a:rPr lang="sk-SK" dirty="0" smtClean="0"/>
              <a:t> 1:  Výpočet priemeru parabolickej antény pri satelitnom príjme</a:t>
            </a:r>
          </a:p>
          <a:p>
            <a:endParaRPr lang="sk-SK" dirty="0" smtClean="0"/>
          </a:p>
          <a:p>
            <a:r>
              <a:rPr lang="sk-SK" dirty="0" smtClean="0"/>
              <a:t>...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53861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Výr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661" y="966536"/>
            <a:ext cx="5421143" cy="2847367"/>
          </a:xfrm>
          <a:prstGeom prst="rect">
            <a:avLst/>
          </a:prstGeom>
        </p:spPr>
      </p:pic>
      <p:pic>
        <p:nvPicPr>
          <p:cNvPr id="3" name="Obrázok 2" descr="Výr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366" y="860330"/>
            <a:ext cx="3767188" cy="2717756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1779104" y="4373217"/>
            <a:ext cx="9031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Obr. 1 </a:t>
            </a:r>
            <a:r>
              <a:rPr lang="sk-SK" dirty="0" smtClean="0"/>
              <a:t>QAM (DSBSC –  </a:t>
            </a:r>
            <a:r>
              <a:rPr lang="sk-SK" dirty="0" err="1" smtClean="0"/>
              <a:t>Double-SideBand</a:t>
            </a:r>
            <a:r>
              <a:rPr lang="sk-SK" dirty="0" smtClean="0"/>
              <a:t> </a:t>
            </a:r>
            <a:r>
              <a:rPr lang="sk-SK" dirty="0" err="1" smtClean="0"/>
              <a:t>Suppressed-Carrier</a:t>
            </a:r>
            <a:r>
              <a:rPr lang="sk-SK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7626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47261" y="487017"/>
            <a:ext cx="11479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</a:t>
            </a:r>
            <a:r>
              <a:rPr lang="sk-SK" dirty="0" err="1" smtClean="0"/>
              <a:t>íklad</a:t>
            </a:r>
            <a:r>
              <a:rPr lang="en-US" dirty="0" smtClean="0"/>
              <a:t> </a:t>
            </a:r>
            <a:r>
              <a:rPr lang="sk-SK" dirty="0" smtClean="0"/>
              <a:t>2: QAM</a:t>
            </a:r>
          </a:p>
          <a:p>
            <a:endParaRPr lang="sk-SK" dirty="0"/>
          </a:p>
          <a:p>
            <a:r>
              <a:rPr lang="sk-SK" dirty="0" smtClean="0"/>
              <a:t>Vypočítajte efektívnu šírku pásma požadovanú na prenos 16-QAM-strímu, keď zdrojový dátový tok je 50 Mbps.</a:t>
            </a:r>
            <a:endParaRPr lang="en-US" dirty="0"/>
          </a:p>
        </p:txBody>
      </p:sp>
      <p:sp>
        <p:nvSpPr>
          <p:cNvPr id="3" name="BlokTextu 2"/>
          <p:cNvSpPr txBox="1"/>
          <p:nvPr/>
        </p:nvSpPr>
        <p:spPr>
          <a:xfrm>
            <a:off x="539174" y="1777874"/>
            <a:ext cx="11370366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k-SK" dirty="0" smtClean="0"/>
              <a:t>Riešenie:</a:t>
            </a:r>
          </a:p>
          <a:p>
            <a:r>
              <a:rPr lang="sk-SK" dirty="0" smtClean="0"/>
              <a:t>R</a:t>
            </a:r>
            <a:r>
              <a:rPr lang="en-US" baseline="-25000" dirty="0" smtClean="0"/>
              <a:t>b</a:t>
            </a:r>
            <a:r>
              <a:rPr lang="en-US" dirty="0" smtClean="0"/>
              <a:t> </a:t>
            </a:r>
            <a:r>
              <a:rPr lang="sk-SK" dirty="0" smtClean="0"/>
              <a:t>= 50 Mbps   ... Rýchlosť zdrojového dátového toku</a:t>
            </a:r>
          </a:p>
          <a:p>
            <a:r>
              <a:rPr lang="sk-SK" dirty="0" smtClean="0"/>
              <a:t>M = 16 stavov (symbolov),</a:t>
            </a:r>
            <a:r>
              <a:rPr lang="en-US" dirty="0" smtClean="0"/>
              <a:t> </a:t>
            </a:r>
            <a:r>
              <a:rPr lang="en-US" dirty="0" err="1" smtClean="0"/>
              <a:t>moduluj</a:t>
            </a:r>
            <a:r>
              <a:rPr lang="sk-SK" dirty="0"/>
              <a:t>ú</a:t>
            </a:r>
            <a:r>
              <a:rPr lang="en-US" dirty="0" err="1" smtClean="0"/>
              <a:t>cich</a:t>
            </a:r>
            <a:r>
              <a:rPr lang="en-US" dirty="0" smtClean="0"/>
              <a:t> 1 </a:t>
            </a:r>
            <a:r>
              <a:rPr lang="en-US" dirty="0" err="1" smtClean="0"/>
              <a:t>nosn</a:t>
            </a:r>
            <a:r>
              <a:rPr lang="sk-SK" dirty="0" smtClean="0"/>
              <a:t>ú, viď. Obr. 1 vpravo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sk-SK" dirty="0" smtClean="0">
                <a:sym typeface="Wingdings" panose="05000000000000000000" pitchFamily="2" charset="2"/>
              </a:rPr>
              <a:t>  </a:t>
            </a:r>
            <a:r>
              <a:rPr lang="en-US" dirty="0" smtClean="0">
                <a:sym typeface="Wingdings" panose="05000000000000000000" pitchFamily="2" charset="2"/>
              </a:rPr>
              <a:t>log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M = log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16 = 4  = </a:t>
            </a:r>
            <a:r>
              <a:rPr lang="en-US" dirty="0" err="1" smtClean="0">
                <a:sym typeface="Wingdings" panose="05000000000000000000" pitchFamily="2" charset="2"/>
              </a:rPr>
              <a:t>po</a:t>
            </a:r>
            <a:r>
              <a:rPr lang="sk-SK" dirty="0" smtClean="0">
                <a:sym typeface="Wingdings" panose="05000000000000000000" pitchFamily="2" charset="2"/>
              </a:rPr>
              <a:t>č</a:t>
            </a:r>
            <a:r>
              <a:rPr lang="en-US" dirty="0" smtClean="0">
                <a:sym typeface="Wingdings" panose="05000000000000000000" pitchFamily="2" charset="2"/>
              </a:rPr>
              <a:t>et </a:t>
            </a:r>
            <a:r>
              <a:rPr lang="en-US" dirty="0" err="1" smtClean="0">
                <a:sym typeface="Wingdings" panose="05000000000000000000" pitchFamily="2" charset="2"/>
              </a:rPr>
              <a:t>bitov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na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stav</a:t>
            </a:r>
            <a:r>
              <a:rPr lang="sk-SK" dirty="0" smtClean="0">
                <a:sym typeface="Wingdings" panose="05000000000000000000" pitchFamily="2" charset="2"/>
              </a:rPr>
              <a:t> </a:t>
            </a:r>
          </a:p>
          <a:p>
            <a:endParaRPr lang="sk-SK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R</a:t>
            </a:r>
            <a:r>
              <a:rPr lang="en-US" baseline="-25000" dirty="0" smtClean="0">
                <a:sym typeface="Wingdings" panose="05000000000000000000" pitchFamily="2" charset="2"/>
              </a:rPr>
              <a:t>m</a:t>
            </a:r>
            <a:r>
              <a:rPr lang="en-US" dirty="0" smtClean="0">
                <a:sym typeface="Wingdings" panose="05000000000000000000" pitchFamily="2" charset="2"/>
              </a:rPr>
              <a:t>= </a:t>
            </a:r>
            <a:r>
              <a:rPr lang="en-US" dirty="0" err="1" smtClean="0">
                <a:sym typeface="Wingdings" panose="05000000000000000000" pitchFamily="2" charset="2"/>
              </a:rPr>
              <a:t>R</a:t>
            </a:r>
            <a:r>
              <a:rPr lang="en-US" baseline="-25000" dirty="0" err="1" smtClean="0">
                <a:sym typeface="Wingdings" panose="05000000000000000000" pitchFamily="2" charset="2"/>
              </a:rPr>
              <a:t>b</a:t>
            </a:r>
            <a:r>
              <a:rPr lang="en-US" dirty="0" smtClean="0">
                <a:sym typeface="Wingdings" panose="05000000000000000000" pitchFamily="2" charset="2"/>
              </a:rPr>
              <a:t> / (log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M) = </a:t>
            </a:r>
            <a:r>
              <a:rPr lang="sk-SK" dirty="0" smtClean="0">
                <a:sym typeface="Wingdings" panose="05000000000000000000" pitchFamily="2" charset="2"/>
              </a:rPr>
              <a:t>50 . 10</a:t>
            </a:r>
            <a:r>
              <a:rPr lang="sk-SK" baseline="30000" dirty="0" smtClean="0">
                <a:sym typeface="Wingdings" panose="05000000000000000000" pitchFamily="2" charset="2"/>
              </a:rPr>
              <a:t>6</a:t>
            </a:r>
            <a:r>
              <a:rPr lang="sk-SK" dirty="0" smtClean="0">
                <a:sym typeface="Wingdings" panose="05000000000000000000" pitchFamily="2" charset="2"/>
              </a:rPr>
              <a:t>  / 4 = 12,5 . 10</a:t>
            </a:r>
            <a:r>
              <a:rPr lang="sk-SK" baseline="30000" dirty="0" smtClean="0">
                <a:sym typeface="Wingdings" panose="05000000000000000000" pitchFamily="2" charset="2"/>
              </a:rPr>
              <a:t>6   </a:t>
            </a:r>
            <a:r>
              <a:rPr lang="en-US" dirty="0" smtClean="0">
                <a:sym typeface="Wingdings" panose="05000000000000000000" pitchFamily="2" charset="2"/>
              </a:rPr>
              <a:t>[</a:t>
            </a:r>
            <a:r>
              <a:rPr lang="en-US" dirty="0" err="1" smtClean="0">
                <a:sym typeface="Wingdings" panose="05000000000000000000" pitchFamily="2" charset="2"/>
              </a:rPr>
              <a:t>stavov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za</a:t>
            </a:r>
            <a:r>
              <a:rPr lang="en-US" dirty="0" smtClean="0">
                <a:sym typeface="Wingdings" panose="05000000000000000000" pitchFamily="2" charset="2"/>
              </a:rPr>
              <a:t> sec], </a:t>
            </a:r>
            <a:r>
              <a:rPr lang="en-US" dirty="0" err="1" smtClean="0">
                <a:sym typeface="Wingdings" panose="05000000000000000000" pitchFamily="2" charset="2"/>
              </a:rPr>
              <a:t>t.j.</a:t>
            </a:r>
            <a:r>
              <a:rPr lang="en-US" dirty="0" smtClean="0">
                <a:sym typeface="Wingdings" panose="05000000000000000000" pitchFamily="2" charset="2"/>
              </a:rPr>
              <a:t> 12,5 </a:t>
            </a:r>
            <a:r>
              <a:rPr lang="en-US" dirty="0" err="1" smtClean="0">
                <a:sym typeface="Wingdings" panose="05000000000000000000" pitchFamily="2" charset="2"/>
              </a:rPr>
              <a:t>Mbd</a:t>
            </a:r>
            <a:r>
              <a:rPr lang="en-US" dirty="0" smtClean="0">
                <a:sym typeface="Wingdings" panose="05000000000000000000" pitchFamily="2" charset="2"/>
              </a:rPr>
              <a:t> …</a:t>
            </a:r>
            <a:r>
              <a:rPr lang="sk-SK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m</a:t>
            </a:r>
            <a:r>
              <a:rPr lang="sk-SK" dirty="0" err="1" smtClean="0">
                <a:sym typeface="Wingdings" panose="05000000000000000000" pitchFamily="2" charset="2"/>
              </a:rPr>
              <a:t>odulačná</a:t>
            </a:r>
            <a:r>
              <a:rPr lang="sk-SK" dirty="0" smtClean="0">
                <a:sym typeface="Wingdings" panose="05000000000000000000" pitchFamily="2" charset="2"/>
              </a:rPr>
              <a:t> rýchlosť, </a:t>
            </a:r>
            <a:r>
              <a:rPr lang="sk-SK" smtClean="0">
                <a:sym typeface="Wingdings" panose="05000000000000000000" pitchFamily="2" charset="2"/>
              </a:rPr>
              <a:t>stavová </a:t>
            </a:r>
            <a:r>
              <a:rPr lang="sk-SK" smtClean="0">
                <a:sym typeface="Wingdings" panose="05000000000000000000" pitchFamily="2" charset="2"/>
              </a:rPr>
              <a:t>rýchlosť</a:t>
            </a:r>
            <a:r>
              <a:rPr lang="en-US" smtClean="0">
                <a:sym typeface="Wingdings" panose="05000000000000000000" pitchFamily="2" charset="2"/>
              </a:rPr>
              <a:t>; bd – baud – jednotka symbolovej r</a:t>
            </a:r>
            <a:r>
              <a:rPr lang="cs-CZ" smtClean="0">
                <a:sym typeface="Wingdings" panose="05000000000000000000" pitchFamily="2" charset="2"/>
              </a:rPr>
              <a:t>ýchlosti  - 1 s</a:t>
            </a:r>
            <a:r>
              <a:rPr lang="sk-SK" smtClean="0">
                <a:sym typeface="Wingdings" panose="05000000000000000000" pitchFamily="2" charset="2"/>
              </a:rPr>
              <a:t>ymbol za sekundu</a:t>
            </a:r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 err="1" smtClean="0">
                <a:sym typeface="Wingdings" panose="05000000000000000000" pitchFamily="2" charset="2"/>
              </a:rPr>
              <a:t>Pri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sk-SK" dirty="0" smtClean="0">
                <a:sym typeface="Wingdings" panose="05000000000000000000" pitchFamily="2" charset="2"/>
              </a:rPr>
              <a:t>modulácii </a:t>
            </a:r>
            <a:r>
              <a:rPr lang="en-US" dirty="0" smtClean="0">
                <a:sym typeface="Wingdings" panose="05000000000000000000" pitchFamily="2" charset="2"/>
              </a:rPr>
              <a:t>DSBSC</a:t>
            </a:r>
            <a:r>
              <a:rPr lang="sk-SK" dirty="0" smtClean="0">
                <a:sym typeface="Wingdings" panose="05000000000000000000" pitchFamily="2" charset="2"/>
              </a:rPr>
              <a:t> (Obr. 1 vľavo)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sk-SK" dirty="0" smtClean="0">
                <a:sym typeface="Wingdings" panose="05000000000000000000" pitchFamily="2" charset="2"/>
              </a:rPr>
              <a:t>potom </a:t>
            </a:r>
            <a:r>
              <a:rPr lang="en-US" dirty="0" smtClean="0">
                <a:sym typeface="Wingdings" panose="05000000000000000000" pitchFamily="2" charset="2"/>
              </a:rPr>
              <a:t> B = 12,5 MHz      …. </a:t>
            </a:r>
            <a:r>
              <a:rPr lang="sk-SK" dirty="0" smtClean="0">
                <a:sym typeface="Wingdings" panose="05000000000000000000" pitchFamily="2" charset="2"/>
              </a:rPr>
              <a:t>Šírka pásma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sk-SK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765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47261" y="417444"/>
            <a:ext cx="114796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</a:t>
            </a:r>
            <a:r>
              <a:rPr lang="sk-SK" dirty="0" err="1" smtClean="0"/>
              <a:t>íklad</a:t>
            </a:r>
            <a:r>
              <a:rPr lang="en-US" dirty="0" smtClean="0"/>
              <a:t> </a:t>
            </a:r>
            <a:r>
              <a:rPr lang="sk-SK" dirty="0" smtClean="0"/>
              <a:t>3:   TDMA – účinnosť rámca (</a:t>
            </a:r>
            <a:r>
              <a:rPr lang="sk-SK" dirty="0" err="1" smtClean="0"/>
              <a:t>frame</a:t>
            </a:r>
            <a:r>
              <a:rPr lang="sk-SK" dirty="0" smtClean="0"/>
              <a:t> </a:t>
            </a:r>
            <a:r>
              <a:rPr lang="sk-SK" dirty="0" err="1" smtClean="0"/>
              <a:t>efficiency</a:t>
            </a:r>
            <a:r>
              <a:rPr lang="sk-SK" dirty="0" smtClean="0"/>
              <a:t>) – príklad výpočtu</a:t>
            </a:r>
          </a:p>
          <a:p>
            <a:endParaRPr lang="sk-SK" dirty="0"/>
          </a:p>
          <a:p>
            <a:r>
              <a:rPr lang="sk-SK" dirty="0" smtClean="0"/>
              <a:t>Vypočítajte účinnosť rámca </a:t>
            </a:r>
            <a:r>
              <a:rPr lang="en-US" dirty="0" smtClean="0"/>
              <a:t>a </a:t>
            </a:r>
            <a:r>
              <a:rPr lang="sk-SK" dirty="0" smtClean="0"/>
              <a:t>počet hlasových kanálov pre QPSK, a pre BPSK v rámci </a:t>
            </a:r>
            <a:r>
              <a:rPr lang="sk-SK" smtClean="0"/>
              <a:t>komunikačného </a:t>
            </a:r>
            <a:r>
              <a:rPr lang="sk-SK" smtClean="0"/>
              <a:t>systému</a:t>
            </a:r>
            <a:r>
              <a:rPr lang="en-US" smtClean="0"/>
              <a:t> Intelsat</a:t>
            </a:r>
            <a:r>
              <a:rPr lang="sk-SK" smtClean="0"/>
              <a:t>. </a:t>
            </a:r>
            <a:r>
              <a:rPr lang="sk-SK" dirty="0" smtClean="0"/>
              <a:t>Štruktúra časových rámcov je nasledovná: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BlokTextu 2"/>
              <p:cNvSpPr txBox="1"/>
              <p:nvPr/>
            </p:nvSpPr>
            <p:spPr>
              <a:xfrm>
                <a:off x="447261" y="3875196"/>
                <a:ext cx="11370366" cy="298280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sk-SK" dirty="0" smtClean="0"/>
                  <a:t>Riešenie:</a:t>
                </a:r>
              </a:p>
              <a:p>
                <a:r>
                  <a:rPr lang="el-GR" i="1" dirty="0" smtClean="0"/>
                  <a:t>η</a:t>
                </a:r>
                <a:r>
                  <a:rPr lang="sk-SK" i="1" baseline="-25000" dirty="0" smtClean="0"/>
                  <a:t>f</a:t>
                </a:r>
                <a:r>
                  <a:rPr lang="sk-SK" i="1" dirty="0" smtClean="0"/>
                  <a:t> = (</a:t>
                </a:r>
                <a:r>
                  <a:rPr lang="sk-SK" i="1" dirty="0" err="1" smtClean="0"/>
                  <a:t>traffic</a:t>
                </a:r>
                <a:r>
                  <a:rPr lang="sk-SK" i="1" dirty="0" smtClean="0"/>
                  <a:t> </a:t>
                </a:r>
                <a:r>
                  <a:rPr lang="sk-SK" i="1" dirty="0" err="1" smtClean="0"/>
                  <a:t>bits</a:t>
                </a:r>
                <a:r>
                  <a:rPr lang="sk-SK" i="1" dirty="0" smtClean="0"/>
                  <a:t>) / (</a:t>
                </a:r>
                <a:r>
                  <a:rPr lang="sk-SK" i="1" dirty="0" err="1" smtClean="0"/>
                  <a:t>total</a:t>
                </a:r>
                <a:r>
                  <a:rPr lang="sk-SK" i="1" dirty="0" smtClean="0"/>
                  <a:t> </a:t>
                </a:r>
                <a:r>
                  <a:rPr lang="sk-SK" i="1" dirty="0" err="1" smtClean="0"/>
                  <a:t>bits</a:t>
                </a:r>
                <a:r>
                  <a:rPr lang="sk-SK" i="1" dirty="0" smtClean="0"/>
                  <a:t>)  </a:t>
                </a:r>
                <a:r>
                  <a:rPr lang="sk-SK" dirty="0" smtClean="0"/>
                  <a:t>alebo tiež</a:t>
                </a:r>
              </a:p>
              <a:p>
                <a:endParaRPr lang="sk-SK" dirty="0"/>
              </a:p>
              <a:p>
                <a:r>
                  <a:rPr lang="el-GR" i="1" dirty="0" smtClean="0"/>
                  <a:t>η</a:t>
                </a:r>
                <a:r>
                  <a:rPr lang="sk-SK" i="1" baseline="-25000" dirty="0" smtClean="0"/>
                  <a:t>f</a:t>
                </a:r>
                <a:r>
                  <a:rPr lang="sk-SK" i="1" dirty="0" smtClean="0"/>
                  <a:t> = 1 – (</a:t>
                </a:r>
                <a:r>
                  <a:rPr lang="sk-SK" i="1" dirty="0" err="1" smtClean="0"/>
                  <a:t>Overhead</a:t>
                </a:r>
                <a:r>
                  <a:rPr lang="sk-SK" i="1" dirty="0" smtClean="0"/>
                  <a:t> </a:t>
                </a:r>
                <a:r>
                  <a:rPr lang="sk-SK" i="1" dirty="0" err="1" smtClean="0"/>
                  <a:t>bits</a:t>
                </a:r>
                <a:r>
                  <a:rPr lang="sk-SK" i="1" dirty="0" smtClean="0"/>
                  <a:t> / </a:t>
                </a:r>
                <a:r>
                  <a:rPr lang="sk-SK" i="1" dirty="0" err="1" smtClean="0"/>
                  <a:t>Total</a:t>
                </a:r>
                <a:r>
                  <a:rPr lang="sk-SK" i="1" dirty="0" smtClean="0"/>
                  <a:t> </a:t>
                </a:r>
                <a:r>
                  <a:rPr lang="sk-SK" i="1" dirty="0" err="1" smtClean="0"/>
                  <a:t>bits</a:t>
                </a:r>
                <a:r>
                  <a:rPr lang="sk-SK" i="1" dirty="0" smtClean="0"/>
                  <a:t>) . </a:t>
                </a:r>
                <a:r>
                  <a:rPr lang="sk-SK" dirty="0" smtClean="0"/>
                  <a:t>(Jednotkami môžu byť aj symboly)</a:t>
                </a:r>
              </a:p>
              <a:p>
                <a:r>
                  <a:rPr lang="sk-SK" dirty="0" smtClean="0"/>
                  <a:t>V našom prípade: </a:t>
                </a:r>
                <a:r>
                  <a:rPr lang="sk-SK" dirty="0" err="1" smtClean="0"/>
                  <a:t>overhead</a:t>
                </a:r>
                <a:r>
                  <a:rPr lang="sk-SK" dirty="0" smtClean="0"/>
                  <a:t> </a:t>
                </a:r>
                <a:r>
                  <a:rPr lang="sk-SK" dirty="0" err="1" smtClean="0"/>
                  <a:t>symbols</a:t>
                </a:r>
                <a:r>
                  <a:rPr lang="sk-SK" dirty="0" smtClean="0"/>
                  <a:t> = 2 . (280 + 8 + 103) + 14 (280 + 8 + 103) = 6256 symbolov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1 −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6256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120832 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=0,948</m:t>
                    </m:r>
                  </m:oMath>
                </a14:m>
                <a:r>
                  <a:rPr lang="en-US" i="1" dirty="0" smtClean="0"/>
                  <a:t> .</a:t>
                </a:r>
              </a:p>
              <a:p>
                <a:r>
                  <a:rPr lang="sk-SK" dirty="0" smtClean="0"/>
                  <a:t>Keďže 120832 symbolov trvá 2 ms = 2.</a:t>
                </a:r>
                <a:r>
                  <a:rPr lang="sk-SK" dirty="0" smtClean="0">
                    <a:sym typeface="Wingdings" panose="05000000000000000000" pitchFamily="2" charset="2"/>
                  </a:rPr>
                  <a:t> 10</a:t>
                </a:r>
                <a:r>
                  <a:rPr lang="sk-SK" baseline="30000" dirty="0" smtClean="0">
                    <a:sym typeface="Wingdings" panose="05000000000000000000" pitchFamily="2" charset="2"/>
                  </a:rPr>
                  <a:t>-3</a:t>
                </a:r>
                <a:r>
                  <a:rPr lang="sk-SK" dirty="0" smtClean="0">
                    <a:sym typeface="Wingdings" panose="05000000000000000000" pitchFamily="2" charset="2"/>
                  </a:rPr>
                  <a:t> s, </a:t>
                </a:r>
                <a:r>
                  <a:rPr lang="en-US" dirty="0" smtClean="0">
                    <a:sym typeface="Wingdings" panose="05000000000000000000" pitchFamily="2" charset="2"/>
                  </a:rPr>
                  <a:t>   1 symbol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trv</a:t>
                </a:r>
                <a:r>
                  <a:rPr lang="sk-SK" dirty="0" smtClean="0">
                    <a:sym typeface="Wingdings" panose="05000000000000000000" pitchFamily="2" charset="2"/>
                  </a:rPr>
                  <a:t>á </a:t>
                </a:r>
                <a:r>
                  <a:rPr lang="sk-SK" dirty="0" smtClean="0"/>
                  <a:t>2.</a:t>
                </a:r>
                <a:r>
                  <a:rPr lang="sk-SK" dirty="0" smtClean="0">
                    <a:sym typeface="Wingdings" panose="05000000000000000000" pitchFamily="2" charset="2"/>
                  </a:rPr>
                  <a:t> 10</a:t>
                </a:r>
                <a:r>
                  <a:rPr lang="sk-SK" baseline="30000" dirty="0" smtClean="0">
                    <a:sym typeface="Wingdings" panose="05000000000000000000" pitchFamily="2" charset="2"/>
                  </a:rPr>
                  <a:t>-3</a:t>
                </a:r>
                <a:r>
                  <a:rPr lang="sk-SK" dirty="0" smtClean="0">
                    <a:sym typeface="Wingdings" panose="05000000000000000000" pitchFamily="2" charset="2"/>
                  </a:rPr>
                  <a:t> /</a:t>
                </a:r>
                <a:r>
                  <a:rPr lang="sk-SK" smtClean="0">
                    <a:sym typeface="Wingdings" panose="05000000000000000000" pitchFamily="2" charset="2"/>
                  </a:rPr>
                  <a:t>120832 </a:t>
                </a:r>
                <a:r>
                  <a:rPr lang="en-US" smtClean="0">
                    <a:sym typeface="Wingdings" panose="05000000000000000000" pitchFamily="2" charset="2"/>
                  </a:rPr>
                  <a:t>[</a:t>
                </a:r>
                <a:r>
                  <a:rPr lang="sk-SK" smtClean="0">
                    <a:sym typeface="Wingdings" panose="05000000000000000000" pitchFamily="2" charset="2"/>
                  </a:rPr>
                  <a:t>s</a:t>
                </a:r>
                <a:r>
                  <a:rPr lang="en-US" smtClean="0">
                    <a:sym typeface="Wingdings" panose="05000000000000000000" pitchFamily="2" charset="2"/>
                  </a:rPr>
                  <a:t>]</a:t>
                </a:r>
                <a:r>
                  <a:rPr lang="sk-SK" smtClean="0">
                    <a:sym typeface="Wingdings" panose="05000000000000000000" pitchFamily="2" charset="2"/>
                  </a:rPr>
                  <a:t>, </a:t>
                </a:r>
                <a:endParaRPr lang="sk-SK" dirty="0" smtClean="0">
                  <a:sym typeface="Wingdings" panose="05000000000000000000" pitchFamily="2" charset="2"/>
                </a:endParaRPr>
              </a:p>
              <a:p>
                <a:r>
                  <a:rPr lang="sk-SK" dirty="0" smtClean="0">
                    <a:sym typeface="Wingdings" panose="05000000000000000000" pitchFamily="2" charset="2"/>
                  </a:rPr>
                  <a:t></a:t>
                </a:r>
                <a:r>
                  <a:rPr lang="en-US" dirty="0" smtClean="0">
                    <a:sym typeface="Wingdings" panose="05000000000000000000" pitchFamily="2" charset="2"/>
                  </a:rPr>
                  <a:t> </a:t>
                </a:r>
                <a:r>
                  <a:rPr lang="sk-SK" dirty="0" err="1" smtClean="0">
                    <a:sym typeface="Wingdings" panose="05000000000000000000" pitchFamily="2" charset="2"/>
                  </a:rPr>
                  <a:t>symbolová</a:t>
                </a:r>
                <a:r>
                  <a:rPr lang="sk-SK" dirty="0" smtClean="0">
                    <a:sym typeface="Wingdings" panose="05000000000000000000" pitchFamily="2" charset="2"/>
                  </a:rPr>
                  <a:t> rýchlosť je:</a:t>
                </a:r>
              </a:p>
              <a:p>
                <a:r>
                  <a:rPr lang="sk-SK" dirty="0" err="1" smtClean="0">
                    <a:sym typeface="Wingdings" panose="05000000000000000000" pitchFamily="2" charset="2"/>
                  </a:rPr>
                  <a:t>V</a:t>
                </a:r>
                <a:r>
                  <a:rPr lang="sk-SK" baseline="-25000" dirty="0" err="1" smtClean="0">
                    <a:sym typeface="Wingdings" panose="05000000000000000000" pitchFamily="2" charset="2"/>
                  </a:rPr>
                  <a:t>m</a:t>
                </a:r>
                <a:r>
                  <a:rPr lang="sk-SK" dirty="0" smtClean="0">
                    <a:sym typeface="Wingdings" panose="05000000000000000000" pitchFamily="2" charset="2"/>
                  </a:rPr>
                  <a:t> = </a:t>
                </a:r>
                <a:r>
                  <a:rPr lang="sk-SK" smtClean="0">
                    <a:sym typeface="Wingdings" panose="05000000000000000000" pitchFamily="2" charset="2"/>
                  </a:rPr>
                  <a:t>120832/2 </a:t>
                </a:r>
                <a:r>
                  <a:rPr lang="en-US" smtClean="0">
                    <a:sym typeface="Wingdings" panose="05000000000000000000" pitchFamily="2" charset="2"/>
                  </a:rPr>
                  <a:t>[</a:t>
                </a:r>
                <a:r>
                  <a:rPr lang="sk-SK" smtClean="0">
                    <a:sym typeface="Wingdings" panose="05000000000000000000" pitchFamily="2" charset="2"/>
                  </a:rPr>
                  <a:t>ksymbols/s</a:t>
                </a:r>
                <a:r>
                  <a:rPr lang="en-US" smtClean="0">
                    <a:sym typeface="Wingdings" panose="05000000000000000000" pitchFamily="2" charset="2"/>
                  </a:rPr>
                  <a:t>], t.j. 120 832/2 [kbd]</a:t>
                </a:r>
                <a:r>
                  <a:rPr lang="sk-SK" smtClean="0">
                    <a:sym typeface="Wingdings" panose="05000000000000000000" pitchFamily="2" charset="2"/>
                  </a:rPr>
                  <a:t>.</a:t>
                </a:r>
                <a:r>
                  <a:rPr lang="sk-SK" dirty="0">
                    <a:sym typeface="Wingdings" panose="05000000000000000000" pitchFamily="2" charset="2"/>
                  </a:rPr>
                  <a:t>								Pokračovanie  </a:t>
                </a:r>
                <a:r>
                  <a:rPr lang="en-US" dirty="0" smtClean="0">
                    <a:sym typeface="Wingdings" panose="05000000000000000000" pitchFamily="2" charset="2"/>
                  </a:rPr>
                  <a:t>                                                                                                                                                                               </a:t>
                </a:r>
              </a:p>
            </p:txBody>
          </p:sp>
        </mc:Choice>
        <mc:Fallback>
          <p:sp>
            <p:nvSpPr>
              <p:cNvPr id="3" name="BlokText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61" y="3875196"/>
                <a:ext cx="11370366" cy="2982804"/>
              </a:xfrm>
              <a:prstGeom prst="rect">
                <a:avLst/>
              </a:prstGeom>
              <a:blipFill rotWithShape="1">
                <a:blip r:embed="rId2"/>
                <a:stretch>
                  <a:fillRect l="-375" t="-815" b="-2240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ok 3" descr="Výr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84" y="1679452"/>
            <a:ext cx="3459780" cy="218713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4492487" y="1590261"/>
            <a:ext cx="691763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k-SK" dirty="0" smtClean="0"/>
              <a:t>Teória: pri TDMA v INTELSAT, sú dáta rozdelené do rámcov, každý trvá </a:t>
            </a:r>
            <a:r>
              <a:rPr lang="sk-SK" dirty="0" err="1" smtClean="0"/>
              <a:t>T</a:t>
            </a:r>
            <a:r>
              <a:rPr lang="sk-SK" baseline="-25000" dirty="0" err="1" smtClean="0"/>
              <a:t>f</a:t>
            </a:r>
            <a:r>
              <a:rPr lang="sk-SK" dirty="0" smtClean="0"/>
              <a:t> </a:t>
            </a:r>
            <a:r>
              <a:rPr lang="sk-SK" dirty="0" err="1" smtClean="0"/>
              <a:t>sec</a:t>
            </a:r>
            <a:r>
              <a:rPr lang="sk-SK" dirty="0" smtClean="0"/>
              <a:t>., obsahuje celkovo </a:t>
            </a:r>
            <a:r>
              <a:rPr lang="sk-SK" dirty="0" err="1" smtClean="0"/>
              <a:t>FL</a:t>
            </a:r>
            <a:r>
              <a:rPr lang="sk-SK" baseline="-25000" dirty="0" err="1" smtClean="0"/>
              <a:t>t</a:t>
            </a:r>
            <a:r>
              <a:rPr lang="sk-SK" dirty="0" smtClean="0"/>
              <a:t> symbolov, z ktorých len časť je dátových (</a:t>
            </a:r>
            <a:r>
              <a:rPr lang="sk-SK" dirty="0" err="1" smtClean="0"/>
              <a:t>payload</a:t>
            </a:r>
            <a:r>
              <a:rPr lang="sk-SK" dirty="0" smtClean="0"/>
              <a:t>, </a:t>
            </a:r>
            <a:r>
              <a:rPr lang="sk-SK" dirty="0" err="1" smtClean="0"/>
              <a:t>traffic</a:t>
            </a:r>
            <a:r>
              <a:rPr lang="sk-SK" dirty="0" smtClean="0"/>
              <a:t> </a:t>
            </a:r>
            <a:r>
              <a:rPr lang="sk-SK" dirty="0" err="1" smtClean="0"/>
              <a:t>bits</a:t>
            </a:r>
            <a:r>
              <a:rPr lang="el-GR" dirty="0" smtClean="0"/>
              <a:t>)</a:t>
            </a:r>
            <a:r>
              <a:rPr lang="en-US" dirty="0" smtClean="0"/>
              <a:t>. </a:t>
            </a:r>
            <a:r>
              <a:rPr lang="en-US" dirty="0" err="1" smtClean="0"/>
              <a:t>Kv</a:t>
            </a:r>
            <a:r>
              <a:rPr lang="sk-SK" dirty="0" err="1" smtClean="0"/>
              <a:t>ôli</a:t>
            </a:r>
            <a:r>
              <a:rPr lang="sk-SK" dirty="0" smtClean="0"/>
              <a:t> spoľahlivosti, synchronizácii a zabezpečeniu rámce obsahujú dosť veľký počet symbolov tvoriacich „hlavičku“ (</a:t>
            </a:r>
            <a:r>
              <a:rPr lang="sk-SK" dirty="0" err="1" smtClean="0"/>
              <a:t>overhead</a:t>
            </a:r>
            <a:r>
              <a:rPr lang="sk-SK" dirty="0" smtClean="0"/>
              <a:t>), predstavujúcich „stratu“ a znižujúcich účinnosť rámca </a:t>
            </a:r>
            <a:r>
              <a:rPr lang="el-GR" i="1" dirty="0" smtClean="0"/>
              <a:t>η</a:t>
            </a:r>
            <a:r>
              <a:rPr lang="sk-SK" i="1" baseline="-25000" dirty="0" smtClean="0"/>
              <a:t>f.</a:t>
            </a:r>
            <a:endParaRPr lang="en-US" i="1" dirty="0" smtClean="0"/>
          </a:p>
          <a:p>
            <a:r>
              <a:rPr lang="sk-SK" dirty="0" smtClean="0"/>
              <a:t>To sú tzv. </a:t>
            </a:r>
            <a:r>
              <a:rPr lang="sk-SK" dirty="0" err="1"/>
              <a:t>g</a:t>
            </a:r>
            <a:r>
              <a:rPr lang="sk-SK" dirty="0" err="1" smtClean="0"/>
              <a:t>uard</a:t>
            </a:r>
            <a:r>
              <a:rPr lang="sk-SK" dirty="0" smtClean="0"/>
              <a:t> </a:t>
            </a:r>
            <a:r>
              <a:rPr lang="sk-SK" dirty="0" err="1" smtClean="0"/>
              <a:t>time</a:t>
            </a:r>
            <a:r>
              <a:rPr lang="sk-SK" dirty="0" smtClean="0"/>
              <a:t>, </a:t>
            </a:r>
            <a:r>
              <a:rPr lang="sk-SK" dirty="0" err="1" smtClean="0"/>
              <a:t>reference</a:t>
            </a:r>
            <a:r>
              <a:rPr lang="sk-SK" dirty="0" smtClean="0"/>
              <a:t>, </a:t>
            </a:r>
            <a:r>
              <a:rPr lang="sk-SK" dirty="0" err="1" smtClean="0"/>
              <a:t>preamble</a:t>
            </a:r>
            <a:r>
              <a:rPr lang="sk-SK" dirty="0" smtClean="0"/>
              <a:t>, a post-</a:t>
            </a:r>
            <a:r>
              <a:rPr lang="sk-SK" dirty="0" err="1" smtClean="0"/>
              <a:t>amble</a:t>
            </a:r>
            <a:r>
              <a:rPr lang="sk-SK" dirty="0" smtClean="0"/>
              <a:t> symboly.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64583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BlokTextu 1"/>
              <p:cNvSpPr txBox="1"/>
              <p:nvPr/>
            </p:nvSpPr>
            <p:spPr>
              <a:xfrm>
                <a:off x="318052" y="287170"/>
                <a:ext cx="11370366" cy="411760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ym typeface="Wingdings" panose="05000000000000000000" pitchFamily="2" charset="2"/>
                  </a:rPr>
                  <a:t>Pri QPSK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pripada</a:t>
                </a:r>
                <a:r>
                  <a:rPr lang="sk-SK" dirty="0" err="1" smtClean="0">
                    <a:sym typeface="Wingdings" panose="05000000000000000000" pitchFamily="2" charset="2"/>
                  </a:rPr>
                  <a:t>jú</a:t>
                </a:r>
                <a:r>
                  <a:rPr lang="en-US" dirty="0" smtClean="0">
                    <a:sym typeface="Wingdings" panose="05000000000000000000" pitchFamily="2" charset="2"/>
                  </a:rPr>
                  <a:t>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na</a:t>
                </a:r>
                <a:r>
                  <a:rPr lang="en-US" dirty="0" smtClean="0">
                    <a:sym typeface="Wingdings" panose="05000000000000000000" pitchFamily="2" charset="2"/>
                  </a:rPr>
                  <a:t> 1 symbol</a:t>
                </a:r>
                <a:r>
                  <a:rPr lang="sk-SK" dirty="0" smtClean="0">
                    <a:sym typeface="Wingdings" panose="05000000000000000000" pitchFamily="2" charset="2"/>
                  </a:rPr>
                  <a:t> 2 bity </a:t>
                </a:r>
                <a:endParaRPr lang="en-US" dirty="0" smtClean="0">
                  <a:sym typeface="Wingdings" panose="05000000000000000000" pitchFamily="2" charset="2"/>
                </a:endParaRPr>
              </a:p>
              <a:p>
                <a:endParaRPr lang="en-US" dirty="0"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dirty="0" err="1" smtClean="0">
                    <a:sym typeface="Wingdings" panose="05000000000000000000" pitchFamily="2" charset="2"/>
                  </a:rPr>
                  <a:t>Bitov</a:t>
                </a:r>
                <a:r>
                  <a:rPr lang="sk-SK" dirty="0" smtClean="0">
                    <a:sym typeface="Wingdings" panose="05000000000000000000" pitchFamily="2" charset="2"/>
                  </a:rPr>
                  <a:t>á (prenosová rýchlosť) je </a:t>
                </a:r>
              </a:p>
              <a:p>
                <a:r>
                  <a:rPr lang="sk-SK" dirty="0" err="1" smtClean="0">
                    <a:sym typeface="Wingdings" panose="05000000000000000000" pitchFamily="2" charset="2"/>
                  </a:rPr>
                  <a:t>V</a:t>
                </a:r>
                <a:r>
                  <a:rPr lang="sk-SK" baseline="-25000" dirty="0" err="1" smtClean="0">
                    <a:sym typeface="Wingdings" panose="05000000000000000000" pitchFamily="2" charset="2"/>
                  </a:rPr>
                  <a:t>p</a:t>
                </a:r>
                <a:r>
                  <a:rPr lang="sk-SK" dirty="0" smtClean="0">
                    <a:sym typeface="Wingdings" panose="05000000000000000000" pitchFamily="2" charset="2"/>
                  </a:rPr>
                  <a:t> = (120832 / 2 ) . </a:t>
                </a:r>
                <a:r>
                  <a:rPr lang="sk-SK" smtClean="0">
                    <a:sym typeface="Wingdings" panose="05000000000000000000" pitchFamily="2" charset="2"/>
                  </a:rPr>
                  <a:t>2 </a:t>
                </a:r>
                <a:r>
                  <a:rPr lang="en-US">
                    <a:sym typeface="Wingdings" panose="05000000000000000000" pitchFamily="2" charset="2"/>
                  </a:rPr>
                  <a:t>[</a:t>
                </a:r>
                <a:r>
                  <a:rPr lang="sk-SK" smtClean="0">
                    <a:sym typeface="Wingdings" panose="05000000000000000000" pitchFamily="2" charset="2"/>
                  </a:rPr>
                  <a:t>kbps</a:t>
                </a:r>
                <a:r>
                  <a:rPr lang="en-US" smtClean="0">
                    <a:sym typeface="Wingdings" panose="05000000000000000000" pitchFamily="2" charset="2"/>
                  </a:rPr>
                  <a:t>]</a:t>
                </a:r>
                <a:r>
                  <a:rPr lang="sk-SK" smtClean="0">
                    <a:sym typeface="Wingdings" panose="05000000000000000000" pitchFamily="2" charset="2"/>
                  </a:rPr>
                  <a:t> </a:t>
                </a:r>
                <a:r>
                  <a:rPr lang="sk-SK" dirty="0">
                    <a:sym typeface="Wingdings" panose="05000000000000000000" pitchFamily="2" charset="2"/>
                  </a:rPr>
                  <a:t>= </a:t>
                </a:r>
                <a:r>
                  <a:rPr lang="sk-SK" dirty="0" smtClean="0">
                    <a:sym typeface="Wingdings" panose="05000000000000000000" pitchFamily="2" charset="2"/>
                  </a:rPr>
                  <a:t>120832 </a:t>
                </a:r>
                <a:r>
                  <a:rPr lang="sk-SK" dirty="0" err="1" smtClean="0">
                    <a:sym typeface="Wingdings" panose="05000000000000000000" pitchFamily="2" charset="2"/>
                  </a:rPr>
                  <a:t>kbps</a:t>
                </a:r>
                <a:endParaRPr lang="sk-SK" dirty="0" smtClean="0"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sk-SK" dirty="0"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sk-SK" dirty="0" smtClean="0">
                    <a:sym typeface="Wingdings" panose="05000000000000000000" pitchFamily="2" charset="2"/>
                  </a:rPr>
                  <a:t>Keďže na 1 hlasový kanál pripadá 64 </a:t>
                </a:r>
                <a:r>
                  <a:rPr lang="sk-SK" dirty="0" err="1" smtClean="0">
                    <a:sym typeface="Wingdings" panose="05000000000000000000" pitchFamily="2" charset="2"/>
                  </a:rPr>
                  <a:t>kbps</a:t>
                </a:r>
                <a:r>
                  <a:rPr lang="sk-SK" dirty="0" smtClean="0">
                    <a:sym typeface="Wingdings" panose="05000000000000000000" pitchFamily="2" charset="2"/>
                  </a:rPr>
                  <a:t>, potom 1 rámec môže prenášať :</a:t>
                </a:r>
              </a:p>
              <a:p>
                <a14:m>
                  <m:oMath xmlns:m="http://schemas.openxmlformats.org/officeDocument/2006/math">
                    <m:r>
                      <a:rPr lang="sk-SK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𝑛</m:t>
                    </m:r>
                    <m:r>
                      <a:rPr lang="sk-SK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sk-SK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k-SK" i="1" smtClean="0">
                                <a:latin typeface="Cambria Math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l-GR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𝜂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𝑓</m:t>
                            </m:r>
                          </m:sub>
                        </m:sSub>
                        <m:sSub>
                          <m:sSubPr>
                            <m:ctrlPr>
                              <a:rPr lang="sk-SK" i="1" smtClean="0">
                                <a:latin typeface="Cambria Math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𝑝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sk-SK" i="1" smtClean="0">
                                <a:latin typeface="Cambria Math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𝑐h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i="1" dirty="0" smtClean="0">
                    <a:sym typeface="Wingdings" panose="05000000000000000000" pitchFamily="2" charset="2"/>
                  </a:rPr>
                  <a:t> = 0,95 . 120832 . 10</a:t>
                </a:r>
                <a:r>
                  <a:rPr lang="en-US" i="1" baseline="30000" dirty="0" smtClean="0">
                    <a:sym typeface="Wingdings" panose="05000000000000000000" pitchFamily="2" charset="2"/>
                  </a:rPr>
                  <a:t>3</a:t>
                </a:r>
                <a:r>
                  <a:rPr lang="en-US" i="1" dirty="0" smtClean="0">
                    <a:sym typeface="Wingdings" panose="05000000000000000000" pitchFamily="2" charset="2"/>
                  </a:rPr>
                  <a:t> / (64 . 10</a:t>
                </a:r>
                <a:r>
                  <a:rPr lang="en-US" i="1" baseline="30000" dirty="0" smtClean="0">
                    <a:sym typeface="Wingdings" panose="05000000000000000000" pitchFamily="2" charset="2"/>
                  </a:rPr>
                  <a:t>3</a:t>
                </a:r>
                <a:r>
                  <a:rPr lang="en-US" i="1" dirty="0" smtClean="0">
                    <a:sym typeface="Wingdings" panose="05000000000000000000" pitchFamily="2" charset="2"/>
                  </a:rPr>
                  <a:t> ) = 1793  </a:t>
                </a:r>
                <a:r>
                  <a:rPr lang="sk-SK" i="1" dirty="0" smtClean="0">
                    <a:sym typeface="Wingdings" panose="05000000000000000000" pitchFamily="2" charset="2"/>
                  </a:rPr>
                  <a:t>hlasových kanálov</a:t>
                </a:r>
              </a:p>
              <a:p>
                <a:endParaRPr lang="sk-SK" i="1" dirty="0">
                  <a:sym typeface="Wingdings" panose="05000000000000000000" pitchFamily="2" charset="2"/>
                </a:endParaRPr>
              </a:p>
              <a:p>
                <a:r>
                  <a:rPr lang="sk-SK" dirty="0" smtClean="0">
                    <a:sym typeface="Wingdings" panose="05000000000000000000" pitchFamily="2" charset="2"/>
                  </a:rPr>
                  <a:t>Pri modulácii BPSK  (1bit/stav) vychádza:</a:t>
                </a:r>
              </a:p>
              <a:p>
                <a:r>
                  <a:rPr lang="sk-SK" dirty="0" smtClean="0">
                    <a:sym typeface="Wingdings" panose="05000000000000000000" pitchFamily="2" charset="2"/>
                  </a:rPr>
                  <a:t>1793 / 2 = 896 hlasových kanálov.  </a:t>
                </a:r>
              </a:p>
              <a:p>
                <a:endParaRPr lang="sk-SK" dirty="0"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sk-SK" dirty="0" smtClean="0">
                    <a:sym typeface="Wingdings" panose="05000000000000000000" pitchFamily="2" charset="2"/>
                  </a:rPr>
                  <a:t>  </a:t>
                </a:r>
                <a:endParaRPr lang="sk-SK" dirty="0">
                  <a:sym typeface="Wingdings" panose="05000000000000000000" pitchFamily="2" charset="2"/>
                </a:endParaRPr>
              </a:p>
              <a:p>
                <a:endParaRPr lang="sk-SK" dirty="0">
                  <a:sym typeface="Wingdings" panose="05000000000000000000" pitchFamily="2" charset="2"/>
                </a:endParaRPr>
              </a:p>
              <a:p>
                <a:r>
                  <a:rPr lang="en-US" dirty="0" smtClean="0">
                    <a:sym typeface="Wingdings" panose="05000000000000000000" pitchFamily="2" charset="2"/>
                  </a:rPr>
                  <a:t>                                                                                                                                                                                       </a:t>
                </a:r>
              </a:p>
            </p:txBody>
          </p:sp>
        </mc:Choice>
        <mc:Fallback>
          <p:sp>
            <p:nvSpPr>
              <p:cNvPr id="2" name="BlokTextu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052" y="287170"/>
                <a:ext cx="11370366" cy="4117602"/>
              </a:xfrm>
              <a:prstGeom prst="rect">
                <a:avLst/>
              </a:prstGeom>
              <a:blipFill rotWithShape="1">
                <a:blip r:embed="rId2"/>
                <a:stretch>
                  <a:fillRect l="-375" t="-590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57213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507</Words>
  <Application>Microsoft Office PowerPoint</Application>
  <PresentationFormat>Vlastná</PresentationFormat>
  <Paragraphs>48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balíka Office</vt:lpstr>
      <vt:lpstr>STS 2018/19 Cvičenie – 10. týždeň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STS 2018/19 Cvičenie – 10. týždeň</dc:title>
  <dc:creator>Ludmila Macekova</dc:creator>
  <cp:lastModifiedBy>macekova3</cp:lastModifiedBy>
  <cp:revision>22</cp:revision>
  <dcterms:created xsi:type="dcterms:W3CDTF">2018-11-29T05:50:21Z</dcterms:created>
  <dcterms:modified xsi:type="dcterms:W3CDTF">2018-12-01T09:07:20Z</dcterms:modified>
</cp:coreProperties>
</file>