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77" r:id="rId3"/>
    <p:sldId id="278" r:id="rId4"/>
    <p:sldId id="256" r:id="rId5"/>
    <p:sldId id="273" r:id="rId6"/>
    <p:sldId id="259" r:id="rId7"/>
    <p:sldId id="262" r:id="rId8"/>
    <p:sldId id="283" r:id="rId9"/>
    <p:sldId id="260" r:id="rId10"/>
    <p:sldId id="267" r:id="rId11"/>
    <p:sldId id="261" r:id="rId12"/>
    <p:sldId id="269" r:id="rId13"/>
    <p:sldId id="284" r:id="rId14"/>
    <p:sldId id="285" r:id="rId15"/>
    <p:sldId id="263" r:id="rId16"/>
    <p:sldId id="264" r:id="rId17"/>
    <p:sldId id="265" r:id="rId18"/>
    <p:sldId id="266" r:id="rId19"/>
    <p:sldId id="279" r:id="rId20"/>
    <p:sldId id="280" r:id="rId21"/>
    <p:sldId id="270" r:id="rId22"/>
    <p:sldId id="271" r:id="rId23"/>
    <p:sldId id="274" r:id="rId24"/>
    <p:sldId id="275" r:id="rId25"/>
    <p:sldId id="281" r:id="rId26"/>
    <p:sldId id="272" r:id="rId27"/>
    <p:sldId id="282" r:id="rId28"/>
    <p:sldId id="258" r:id="rId29"/>
    <p:sldId id="268" r:id="rId3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13" Type="http://schemas.openxmlformats.org/officeDocument/2006/relationships/image" Target="../media/image28.wmf"/><Relationship Id="rId3" Type="http://schemas.openxmlformats.org/officeDocument/2006/relationships/image" Target="../media/image18.wmf"/><Relationship Id="rId7" Type="http://schemas.openxmlformats.org/officeDocument/2006/relationships/image" Target="../media/image22.wmf"/><Relationship Id="rId12" Type="http://schemas.openxmlformats.org/officeDocument/2006/relationships/image" Target="../media/image27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11" Type="http://schemas.openxmlformats.org/officeDocument/2006/relationships/image" Target="../media/image26.wmf"/><Relationship Id="rId5" Type="http://schemas.openxmlformats.org/officeDocument/2006/relationships/image" Target="../media/image20.wmf"/><Relationship Id="rId10" Type="http://schemas.openxmlformats.org/officeDocument/2006/relationships/image" Target="../media/image25.wmf"/><Relationship Id="rId4" Type="http://schemas.openxmlformats.org/officeDocument/2006/relationships/image" Target="../media/image19.wmf"/><Relationship Id="rId9" Type="http://schemas.openxmlformats.org/officeDocument/2006/relationships/image" Target="../media/image2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16DA0-F251-4573-B94B-6293E6D42F5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239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EC40D-4CCB-4BCD-BCB8-8C3D3F08F5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964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2F7CE9-A576-43AE-AC80-1A71A12BE7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0323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952FE-04AF-4A4A-BFF8-8CAE52EA90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79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4BAFB-4CBF-4C7B-85C3-1F06AB9CC7B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089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E2D723-740D-401D-9763-3CD2A236D5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68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A228C-D4F8-4038-B20D-A0885C5383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6416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2D0137-7B53-4854-B25B-29FA6E82495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9905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312F0-AEE2-4EBE-AB40-68BF485EB6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808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E066B-6247-4BF7-BF81-3DFC8AC92F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902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3234A-3B68-429C-A868-8E16536E96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633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 smtClean="0"/>
              <a:t>Click to edit Master text styles</a:t>
            </a:r>
          </a:p>
          <a:p>
            <a:pPr lvl="1"/>
            <a:r>
              <a:rPr lang="cs-CZ" altLang="sk-SK" smtClean="0"/>
              <a:t>Second level</a:t>
            </a:r>
          </a:p>
          <a:p>
            <a:pPr lvl="2"/>
            <a:r>
              <a:rPr lang="cs-CZ" altLang="sk-SK" smtClean="0"/>
              <a:t>Third level</a:t>
            </a:r>
          </a:p>
          <a:p>
            <a:pPr lvl="3"/>
            <a:r>
              <a:rPr lang="cs-CZ" altLang="sk-SK" smtClean="0"/>
              <a:t>Fourth level</a:t>
            </a:r>
          </a:p>
          <a:p>
            <a:pPr lvl="4"/>
            <a:r>
              <a:rPr lang="cs-CZ" altLang="sk-S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396010F-266D-4C33-A88D-81F59B9560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hyperlink" Target="http://upload.wikimedia.org/wikipedia/commons/4/41/BPSK_Gray_Coded.sv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pload.wikimedia.org/wikipedia/commons/b/be/QPSK_timing_diagram.png" TargetMode="External"/><Relationship Id="rId5" Type="http://schemas.openxmlformats.org/officeDocument/2006/relationships/image" Target="../media/image8.png"/><Relationship Id="rId4" Type="http://schemas.openxmlformats.org/officeDocument/2006/relationships/hyperlink" Target="http://upload.wikimedia.org/wikipedia/commons/8/8f/QPSK_Gray_Coded.svg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upload.wikimedia.org/wikipedia/en/3/37/Transmitter_QPSK_2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hyperlink" Target="http://upload.wikimedia.org/wikipedia/commons/1/1a/Receiver_QPSK.PNG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5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23.wmf"/><Relationship Id="rId26" Type="http://schemas.openxmlformats.org/officeDocument/2006/relationships/image" Target="../media/image27.wmf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20.wmf"/><Relationship Id="rId17" Type="http://schemas.openxmlformats.org/officeDocument/2006/relationships/oleObject" Target="../embeddings/oleObject9.bin"/><Relationship Id="rId25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20" Type="http://schemas.openxmlformats.org/officeDocument/2006/relationships/image" Target="../media/image24.wmf"/><Relationship Id="rId29" Type="http://schemas.openxmlformats.org/officeDocument/2006/relationships/image" Target="../media/image28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26.w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28" Type="http://schemas.openxmlformats.org/officeDocument/2006/relationships/oleObject" Target="../embeddings/oleObject14.bin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16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21.wmf"/><Relationship Id="rId22" Type="http://schemas.openxmlformats.org/officeDocument/2006/relationships/image" Target="../media/image25.wmf"/><Relationship Id="rId27" Type="http://schemas.openxmlformats.org/officeDocument/2006/relationships/image" Target="../media/image29.jpeg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33.wmf"/><Relationship Id="rId4" Type="http://schemas.openxmlformats.org/officeDocument/2006/relationships/image" Target="../media/image30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35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k-SK" altLang="sk-SK" dirty="0"/>
              <a:t>STS </a:t>
            </a:r>
            <a:r>
              <a:rPr lang="en-US" altLang="sk-SK" dirty="0" smtClean="0"/>
              <a:t>2013/14</a:t>
            </a:r>
            <a:br>
              <a:rPr lang="en-US" altLang="sk-SK" dirty="0" smtClean="0"/>
            </a:br>
            <a:r>
              <a:rPr lang="sk-SK" altLang="sk-SK" dirty="0" smtClean="0"/>
              <a:t>9</a:t>
            </a:r>
            <a:r>
              <a:rPr lang="en-US" altLang="sk-SK" dirty="0" smtClean="0"/>
              <a:t>. </a:t>
            </a:r>
            <a:r>
              <a:rPr lang="sk-SK" altLang="sk-SK" dirty="0" smtClean="0"/>
              <a:t>týždeň</a:t>
            </a:r>
            <a:endParaRPr lang="cs-CZ" altLang="sk-SK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042988" y="4221163"/>
            <a:ext cx="7273925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altLang="sk-SK" b="1" dirty="0"/>
              <a:t>S</a:t>
            </a:r>
            <a:r>
              <a:rPr lang="sk-SK" altLang="sk-SK" b="1" dirty="0" err="1"/>
              <a:t>atelitné</a:t>
            </a:r>
            <a:r>
              <a:rPr lang="sk-SK" altLang="sk-SK" b="1" dirty="0"/>
              <a:t> služby</a:t>
            </a:r>
            <a:r>
              <a:rPr lang="sk-SK" altLang="sk-SK" dirty="0"/>
              <a:t> – viď výukový program – v adresári </a:t>
            </a:r>
            <a:r>
              <a:rPr lang="en-US" altLang="sk-SK" dirty="0"/>
              <a:t>\</a:t>
            </a:r>
            <a:r>
              <a:rPr lang="en-US" altLang="sk-SK" dirty="0" err="1"/>
              <a:t>materialy</a:t>
            </a:r>
            <a:r>
              <a:rPr lang="en-US" altLang="sk-SK" dirty="0"/>
              <a:t>\CD-</a:t>
            </a:r>
            <a:r>
              <a:rPr lang="en-US" altLang="sk-SK" dirty="0" err="1"/>
              <a:t>Satelity</a:t>
            </a:r>
            <a:r>
              <a:rPr lang="en-US" altLang="sk-SK" dirty="0"/>
              <a:t>-</a:t>
            </a:r>
            <a:r>
              <a:rPr lang="en-US" altLang="sk-SK" dirty="0" err="1"/>
              <a:t>diplomovka</a:t>
            </a:r>
            <a:r>
              <a:rPr lang="en-US" altLang="sk-SK" dirty="0"/>
              <a:t>  -  </a:t>
            </a:r>
            <a:r>
              <a:rPr lang="en-US" altLang="sk-SK" dirty="0" err="1"/>
              <a:t>rozbali</a:t>
            </a:r>
            <a:r>
              <a:rPr lang="sk-SK" altLang="sk-SK" dirty="0"/>
              <a:t>ť</a:t>
            </a:r>
            <a:r>
              <a:rPr lang="en-US" altLang="sk-SK" dirty="0"/>
              <a:t>, </a:t>
            </a:r>
            <a:r>
              <a:rPr lang="en-US" altLang="sk-SK" dirty="0" err="1"/>
              <a:t>spusti</a:t>
            </a:r>
            <a:r>
              <a:rPr lang="sk-SK" altLang="sk-SK" dirty="0"/>
              <a:t>ť</a:t>
            </a:r>
            <a:r>
              <a:rPr lang="en-US" altLang="sk-SK" dirty="0"/>
              <a:t> s</a:t>
            </a:r>
            <a:r>
              <a:rPr lang="sk-SK" altLang="sk-SK" dirty="0"/>
              <a:t>ú</a:t>
            </a:r>
            <a:r>
              <a:rPr lang="en-US" altLang="sk-SK" dirty="0" err="1"/>
              <a:t>bor</a:t>
            </a:r>
            <a:r>
              <a:rPr lang="en-US" altLang="sk-SK" dirty="0"/>
              <a:t> Start.exe, v Menu </a:t>
            </a:r>
            <a:r>
              <a:rPr lang="en-US" altLang="sk-SK" dirty="0" err="1"/>
              <a:t>vybra</a:t>
            </a:r>
            <a:r>
              <a:rPr lang="sk-SK" altLang="sk-SK" dirty="0"/>
              <a:t>ť</a:t>
            </a:r>
            <a:r>
              <a:rPr lang="en-US" altLang="sk-SK" dirty="0"/>
              <a:t> </a:t>
            </a:r>
            <a:r>
              <a:rPr lang="en-US" altLang="sk-SK" dirty="0" err="1"/>
              <a:t>kla</a:t>
            </a:r>
            <a:r>
              <a:rPr lang="sk-SK" altLang="sk-SK" dirty="0"/>
              <a:t>si</a:t>
            </a:r>
            <a:r>
              <a:rPr lang="en-US" altLang="sk-SK" dirty="0" err="1"/>
              <a:t>fik</a:t>
            </a:r>
            <a:r>
              <a:rPr lang="sk-SK" altLang="sk-SK" dirty="0"/>
              <a:t>á</a:t>
            </a:r>
            <a:r>
              <a:rPr lang="en-US" altLang="sk-SK" dirty="0" err="1"/>
              <a:t>ciu</a:t>
            </a:r>
            <a:r>
              <a:rPr lang="en-US" altLang="sk-SK" dirty="0"/>
              <a:t> </a:t>
            </a:r>
            <a:r>
              <a:rPr lang="en-US" altLang="sk-SK" dirty="0" err="1"/>
              <a:t>slu</a:t>
            </a:r>
            <a:r>
              <a:rPr lang="sk-SK" altLang="sk-SK" dirty="0"/>
              <a:t>ž</a:t>
            </a:r>
            <a:r>
              <a:rPr lang="en-US" altLang="sk-SK" dirty="0" err="1"/>
              <a:t>ieb</a:t>
            </a:r>
            <a:r>
              <a:rPr lang="en-US" altLang="sk-SK" dirty="0"/>
              <a:t>  a</a:t>
            </a:r>
            <a:r>
              <a:rPr lang="sk-SK" altLang="sk-SK" dirty="0" err="1"/>
              <a:t>td</a:t>
            </a:r>
            <a:r>
              <a:rPr lang="sk-SK" altLang="sk-SK" dirty="0"/>
              <a:t>.</a:t>
            </a:r>
            <a:r>
              <a:rPr lang="en-US" altLang="sk-SK" dirty="0"/>
              <a:t>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sk-SK" b="1" dirty="0" smtClean="0"/>
              <a:t>TV</a:t>
            </a:r>
            <a:r>
              <a:rPr lang="sk-SK" altLang="sk-SK" b="1" dirty="0" smtClean="0"/>
              <a:t>-</a:t>
            </a:r>
            <a:r>
              <a:rPr lang="en-US" altLang="sk-SK" b="1" dirty="0" smtClean="0"/>
              <a:t> </a:t>
            </a:r>
            <a:r>
              <a:rPr lang="sk-SK" altLang="sk-SK" b="1" dirty="0"/>
              <a:t>a</a:t>
            </a:r>
            <a:r>
              <a:rPr lang="sk-SK" altLang="sk-SK" b="1" dirty="0" smtClean="0"/>
              <a:t> rozhlas. </a:t>
            </a:r>
            <a:r>
              <a:rPr lang="sk-SK" altLang="sk-SK" b="1" smtClean="0"/>
              <a:t>- vysielanie </a:t>
            </a:r>
            <a:r>
              <a:rPr lang="sk-SK" altLang="sk-SK" b="1" dirty="0" smtClean="0"/>
              <a:t>(</a:t>
            </a:r>
            <a:r>
              <a:rPr lang="sk-SK" altLang="sk-SK" b="1" dirty="0" err="1" smtClean="0"/>
              <a:t>broadcasting</a:t>
            </a:r>
            <a:r>
              <a:rPr lang="sk-SK" altLang="sk-SK" b="1" dirty="0" smtClean="0"/>
              <a:t>)</a:t>
            </a:r>
            <a:r>
              <a:rPr lang="en-US" altLang="sk-SK" b="1" dirty="0" smtClean="0"/>
              <a:t> </a:t>
            </a:r>
            <a:r>
              <a:rPr lang="en-US" altLang="sk-SK" b="1" dirty="0"/>
              <a:t>– </a:t>
            </a:r>
            <a:r>
              <a:rPr lang="sk-SK" altLang="sk-SK" dirty="0" smtClean="0"/>
              <a:t>pomocou satelitov</a:t>
            </a:r>
            <a:endParaRPr lang="en-US" altLang="sk-SK" dirty="0"/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sk-SK" b="1" dirty="0"/>
              <a:t> </a:t>
            </a:r>
            <a:r>
              <a:rPr lang="sk-SK" altLang="sk-SK" b="1" dirty="0" smtClean="0"/>
              <a:t>Prístupové metódy (Access </a:t>
            </a:r>
            <a:r>
              <a:rPr lang="sk-SK" altLang="sk-SK" b="1" dirty="0" err="1" smtClean="0"/>
              <a:t>Methods</a:t>
            </a:r>
            <a:r>
              <a:rPr lang="sk-SK" altLang="sk-SK" b="1" dirty="0" smtClean="0"/>
              <a:t>)s</a:t>
            </a:r>
            <a:endParaRPr lang="sk-SK" altLang="sk-SK" b="1" dirty="0"/>
          </a:p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 b="1" dirty="0"/>
              <a:t> </a:t>
            </a:r>
            <a:r>
              <a:rPr lang="sk-SK" altLang="sk-SK" b="1" dirty="0" err="1" smtClean="0"/>
              <a:t>Pronosové</a:t>
            </a:r>
            <a:r>
              <a:rPr lang="sk-SK" altLang="sk-SK" b="1" dirty="0" smtClean="0"/>
              <a:t> metódy </a:t>
            </a:r>
            <a:r>
              <a:rPr lang="sk-SK" altLang="sk-SK" b="1" dirty="0" smtClean="0"/>
              <a:t>(</a:t>
            </a:r>
            <a:r>
              <a:rPr lang="sk-SK" altLang="sk-SK" b="1" dirty="0" smtClean="0"/>
              <a:t>modulácie </a:t>
            </a:r>
            <a:r>
              <a:rPr lang="sk-SK" altLang="sk-SK" b="1" dirty="0" smtClean="0"/>
              <a:t>and </a:t>
            </a:r>
            <a:r>
              <a:rPr lang="sk-SK" altLang="sk-SK" b="1" dirty="0" smtClean="0"/>
              <a:t>protokoly) </a:t>
            </a:r>
            <a:r>
              <a:rPr lang="sk-SK" altLang="sk-SK" dirty="0" smtClean="0"/>
              <a:t>v </a:t>
            </a:r>
            <a:r>
              <a:rPr lang="sk-SK" altLang="sk-SK" dirty="0" err="1" smtClean="0"/>
              <a:t>sat</a:t>
            </a:r>
            <a:r>
              <a:rPr lang="sk-SK" altLang="sk-SK" dirty="0" smtClean="0"/>
              <a:t>. </a:t>
            </a:r>
            <a:r>
              <a:rPr lang="sk-SK" altLang="sk-SK" dirty="0"/>
              <a:t>s</a:t>
            </a:r>
            <a:r>
              <a:rPr lang="sk-SK" altLang="sk-SK" dirty="0" smtClean="0"/>
              <a:t>ystémoch</a:t>
            </a:r>
            <a:endParaRPr lang="cs-CZ" altLang="sk-SK" dirty="0"/>
          </a:p>
        </p:txBody>
      </p:sp>
    </p:spTree>
    <p:extLst>
      <p:ext uri="{BB962C8B-B14F-4D97-AF65-F5344CB8AC3E}">
        <p14:creationId xmlns:p14="http://schemas.microsoft.com/office/powerpoint/2010/main" val="991102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900113" y="549275"/>
            <a:ext cx="6911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2400" b="1"/>
              <a:t>Druhy digitálnych modulácií</a:t>
            </a:r>
            <a:endParaRPr lang="cs-CZ" altLang="sk-SK" sz="2400" b="1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827088" y="1412875"/>
            <a:ext cx="7561262" cy="480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B</a:t>
            </a:r>
            <a:r>
              <a:rPr lang="sk-SK" altLang="sk-SK" b="1">
                <a:solidFill>
                  <a:srgbClr val="FF0000"/>
                </a:solidFill>
              </a:rPr>
              <a:t>P</a:t>
            </a:r>
            <a:r>
              <a:rPr lang="sk-SK" altLang="sk-SK"/>
              <a:t>SK</a:t>
            </a:r>
            <a:r>
              <a:rPr lang="en-US" altLang="sk-SK"/>
              <a:t> – Bipolar </a:t>
            </a:r>
            <a:r>
              <a:rPr lang="en-US" altLang="sk-SK">
                <a:solidFill>
                  <a:srgbClr val="FF0000"/>
                </a:solidFill>
              </a:rPr>
              <a:t>Phase</a:t>
            </a:r>
            <a:r>
              <a:rPr lang="en-US" altLang="sk-SK"/>
              <a:t> Shift Keying</a:t>
            </a:r>
            <a:endParaRPr lang="sk-SK" altLang="sk-SK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QPSK</a:t>
            </a:r>
            <a:r>
              <a:rPr lang="en-US" altLang="sk-SK"/>
              <a:t> - Quadrature Phase Shift Keying</a:t>
            </a:r>
            <a:endParaRPr lang="sk-SK" altLang="sk-SK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OQPSK</a:t>
            </a:r>
            <a:r>
              <a:rPr lang="en-US" altLang="sk-SK"/>
              <a:t> – Ofset QPSK</a:t>
            </a:r>
            <a:endParaRPr lang="sk-SK" altLang="sk-SK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 </a:t>
            </a:r>
            <a:r>
              <a:rPr lang="el-GR" altLang="sk-SK"/>
              <a:t>π</a:t>
            </a:r>
            <a:r>
              <a:rPr lang="sk-SK" altLang="sk-SK"/>
              <a:t>/4-PSK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 MSK</a:t>
            </a:r>
            <a:r>
              <a:rPr lang="en-US" altLang="sk-SK"/>
              <a:t> – </a:t>
            </a:r>
            <a:r>
              <a:rPr lang="sk-SK" altLang="sk-SK"/>
              <a:t>Minimum Shift Keying (FSK s min. odchýlkou fázy medzi symbolmi, a to o </a:t>
            </a:r>
            <a:r>
              <a:rPr lang="el-GR" altLang="sk-SK"/>
              <a:t>π</a:t>
            </a:r>
            <a:r>
              <a:rPr lang="sk-SK" altLang="sk-SK"/>
              <a:t>/2; použitie v GSM; ľahšia detekcia, redukcia spotreby energie v mobilných prijímačoch)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 DQPSK – Differential QPSK – prenáša sa inf.o zmene stavu, nie o stave samotnom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 Q</a:t>
            </a:r>
            <a:r>
              <a:rPr lang="sk-SK" altLang="sk-SK" b="1">
                <a:solidFill>
                  <a:srgbClr val="FF0000"/>
                </a:solidFill>
              </a:rPr>
              <a:t>A</a:t>
            </a:r>
            <a:r>
              <a:rPr lang="sk-SK" altLang="sk-SK"/>
              <a:t>M – Quadrature </a:t>
            </a:r>
            <a:r>
              <a:rPr lang="sk-SK" altLang="sk-SK">
                <a:solidFill>
                  <a:srgbClr val="FF0000"/>
                </a:solidFill>
              </a:rPr>
              <a:t>Amplitude </a:t>
            </a:r>
            <a:r>
              <a:rPr lang="en-US" altLang="sk-SK"/>
              <a:t>M</a:t>
            </a:r>
            <a:r>
              <a:rPr lang="sk-SK" altLang="sk-SK"/>
              <a:t>odulation</a:t>
            </a:r>
          </a:p>
          <a:p>
            <a:pPr eaLnBrk="1" hangingPunct="1">
              <a:spcBef>
                <a:spcPct val="50000"/>
              </a:spcBef>
            </a:pPr>
            <a:endParaRPr lang="sk-SK" altLang="sk-SK"/>
          </a:p>
          <a:p>
            <a:pPr eaLnBrk="1" hangingPunct="1">
              <a:spcBef>
                <a:spcPct val="50000"/>
              </a:spcBef>
            </a:pPr>
            <a:r>
              <a:rPr lang="sk-SK" altLang="sk-SK" b="1"/>
              <a:t>OFDM</a:t>
            </a:r>
            <a:r>
              <a:rPr lang="en-US" altLang="sk-SK"/>
              <a:t> – Orthogonal Frequency Division Multiplex</a:t>
            </a:r>
            <a:r>
              <a:rPr lang="sk-SK" altLang="sk-SK"/>
              <a:t> – je pritom spôsob ako tie modulácie aplikovať na viac nosných a vysielať </a:t>
            </a: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91113"/>
            <a:ext cx="5883275" cy="176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133600"/>
            <a:ext cx="3319463" cy="2789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6" name="Text Box 6"/>
          <p:cNvSpPr txBox="1">
            <a:spLocks noChangeArrowheads="1"/>
          </p:cNvSpPr>
          <p:nvPr/>
        </p:nvSpPr>
        <p:spPr bwMode="auto">
          <a:xfrm>
            <a:off x="323850" y="0"/>
            <a:ext cx="8820150" cy="217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vo fázovej - uhlovej, polárnej oblasti</a:t>
            </a:r>
            <a:r>
              <a:rPr lang="en-US" altLang="sk-SK"/>
              <a:t>: </a:t>
            </a:r>
            <a:r>
              <a:rPr lang="sk-SK" altLang="sk-SK"/>
              <a:t> spôsob zobrazenia 1 priebehu pomocou </a:t>
            </a:r>
            <a:r>
              <a:rPr lang="sk-SK" altLang="sk-SK" b="1"/>
              <a:t>vektora </a:t>
            </a:r>
            <a:r>
              <a:rPr lang="sk-SK" altLang="sk-SK"/>
              <a:t>- orientovaná úsečka; veľkosť a uhol, ktoré môžeme meniť (modulovať podľa informácie </a:t>
            </a:r>
            <a:r>
              <a:rPr lang="en-US" altLang="sk-SK">
                <a:sym typeface="Wingdings" pitchFamily="2" charset="2"/>
              </a:rPr>
              <a:t> </a:t>
            </a:r>
            <a:r>
              <a:rPr lang="sk-SK" altLang="sk-SK">
                <a:sym typeface="Wingdings" pitchFamily="2" charset="2"/>
              </a:rPr>
              <a:t>takže sú to </a:t>
            </a:r>
            <a:r>
              <a:rPr lang="en-US" altLang="sk-SK" b="1">
                <a:sym typeface="Wingdings" pitchFamily="2" charset="2"/>
              </a:rPr>
              <a:t>vektorov</a:t>
            </a:r>
            <a:r>
              <a:rPr lang="sk-SK" altLang="sk-SK" b="1">
                <a:sym typeface="Wingdings" pitchFamily="2" charset="2"/>
              </a:rPr>
              <a:t>é modulácie</a:t>
            </a:r>
            <a:endParaRPr lang="sk-SK" altLang="sk-SK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 inak sa im hovorí tiež  </a:t>
            </a:r>
            <a:r>
              <a:rPr lang="sk-SK" altLang="sk-SK" b="1"/>
              <a:t>I, Q modulácie</a:t>
            </a:r>
            <a:r>
              <a:rPr lang="sk-SK" altLang="sk-SK"/>
              <a:t>: vektor v I,Q rovine získame sčítaním vodorovnej zložky </a:t>
            </a:r>
            <a:r>
              <a:rPr lang="en-US" altLang="sk-SK"/>
              <a:t>“I” </a:t>
            </a:r>
            <a:r>
              <a:rPr lang="sk-SK" altLang="sk-SK"/>
              <a:t>(sínusovka s nulovou fázou – „in phase“) a zvislej, kolmej, kvadratúrnej zložky</a:t>
            </a:r>
            <a:r>
              <a:rPr lang="en-US" altLang="sk-SK"/>
              <a:t> “Q”</a:t>
            </a:r>
            <a:r>
              <a:rPr lang="sk-SK" altLang="sk-SK"/>
              <a:t> (sínusovka posunutá o 90 </a:t>
            </a:r>
            <a:r>
              <a:rPr lang="en-US" altLang="sk-SK">
                <a:cs typeface="Arial" charset="0"/>
              </a:rPr>
              <a:t>°</a:t>
            </a:r>
            <a:r>
              <a:rPr lang="sk-SK" altLang="sk-SK">
                <a:cs typeface="Arial" charset="0"/>
              </a:rPr>
              <a:t> - „quadrature phase“)</a:t>
            </a:r>
            <a:r>
              <a:rPr lang="sk-SK" altLang="sk-SK"/>
              <a:t>  - viď stav „10“</a:t>
            </a:r>
            <a:endParaRPr lang="cs-CZ" altLang="sk-SK"/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4859338" y="2060575"/>
            <a:ext cx="3671887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 - s tou istou amplitúdou, ale </a:t>
            </a:r>
            <a:r>
              <a:rPr lang="en-US" altLang="sk-SK"/>
              <a:t>r</a:t>
            </a:r>
            <a:r>
              <a:rPr lang="sk-SK" altLang="sk-SK"/>
              <a:t>ô</a:t>
            </a:r>
            <a:r>
              <a:rPr lang="en-US" altLang="sk-SK"/>
              <a:t>zne </a:t>
            </a:r>
            <a:r>
              <a:rPr lang="sk-SK" altLang="sk-SK"/>
              <a:t>časovo, fázovo posunuté môžeme vysielať I,Q sínusovky – napr. spolu 4 kombinácie, 4 stavy</a:t>
            </a:r>
            <a:r>
              <a:rPr lang="en-US" altLang="sk-SK"/>
              <a:t>, ktor</a:t>
            </a:r>
            <a:r>
              <a:rPr lang="sk-SK" altLang="sk-SK"/>
              <a:t>é sú dohodnuté pre vyjadrenie</a:t>
            </a:r>
            <a:r>
              <a:rPr lang="en-US" altLang="sk-SK"/>
              <a:t> </a:t>
            </a:r>
            <a:r>
              <a:rPr lang="sk-SK" altLang="sk-SK"/>
              <a:t>kombinácie 2 bitov, navzájom kolmé – </a:t>
            </a:r>
            <a:r>
              <a:rPr lang="sk-SK" altLang="sk-SK" b="1"/>
              <a:t>QPSK </a:t>
            </a:r>
            <a:r>
              <a:rPr lang="sk-SK" altLang="sk-SK"/>
              <a:t>(quadrature phase shift keying; stavy 00,01,10,11)</a:t>
            </a:r>
            <a:endParaRPr lang="cs-CZ" altLang="sk-SK"/>
          </a:p>
        </p:txBody>
      </p:sp>
      <p:sp>
        <p:nvSpPr>
          <p:cNvPr id="8198" name="Line 8"/>
          <p:cNvSpPr>
            <a:spLocks noChangeShapeType="1"/>
          </p:cNvSpPr>
          <p:nvPr/>
        </p:nvSpPr>
        <p:spPr bwMode="auto">
          <a:xfrm flipH="1">
            <a:off x="3276600" y="1773238"/>
            <a:ext cx="431958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8199" name="Line 9"/>
          <p:cNvSpPr>
            <a:spLocks noChangeShapeType="1"/>
          </p:cNvSpPr>
          <p:nvPr/>
        </p:nvSpPr>
        <p:spPr bwMode="auto">
          <a:xfrm flipH="1">
            <a:off x="3059113" y="3716338"/>
            <a:ext cx="194468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6156325" y="4568825"/>
            <a:ext cx="277177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- I,Q modulácia je zároveň metódou reálneho generovania QPSK signálu (2 generátory rovnakej sínusovky, ale časovo posunuté o ¼ periódy, t.j. o </a:t>
            </a:r>
            <a:r>
              <a:rPr lang="el-GR" altLang="sk-SK"/>
              <a:t>π</a:t>
            </a:r>
            <a:r>
              <a:rPr lang="sk-SK" altLang="sk-SK"/>
              <a:t>/2)   </a:t>
            </a:r>
            <a:r>
              <a:rPr lang="sk-SK" altLang="sk-SK">
                <a:sym typeface="Wingdings" pitchFamily="2" charset="2"/>
              </a:rPr>
              <a:t></a:t>
            </a: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900113" y="765175"/>
            <a:ext cx="7056437" cy="2586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existujú aj 2-stavová PSK = BPSK, 8-stavová PSK (8PSK) a pod.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vyššie počty stavov PSK však predstavujú vyššie riziko chýb (stavy sú blízko seba na „1 kružnici“; pri prenose môže dôjsť k posunu fázy alebo/aj amplitúdy, čo spôsobí chybné vyhodnotenie v prijímači)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 z vyššie uvedeného dôvodu sa pre prenos vyššieho počtu stavov používa modulácia QAM (64QAM, 128QAM atď.  ) – kde jednotlivé stavy majú nielen rôznu fázu, ale aj </a:t>
            </a:r>
            <a:r>
              <a:rPr lang="sk-SK" altLang="sk-SK" b="1"/>
              <a:t>A</a:t>
            </a:r>
            <a:r>
              <a:rPr lang="sk-SK" altLang="sk-SK"/>
              <a:t>mplitúdu (Q</a:t>
            </a:r>
            <a:r>
              <a:rPr lang="sk-SK" altLang="sk-SK" b="1">
                <a:solidFill>
                  <a:srgbClr val="FF0000"/>
                </a:solidFill>
              </a:rPr>
              <a:t>A</a:t>
            </a:r>
            <a:r>
              <a:rPr lang="sk-SK" altLang="sk-SK"/>
              <a:t>M) </a:t>
            </a:r>
            <a:r>
              <a:rPr lang="en-US" altLang="sk-SK"/>
              <a:t>                  </a:t>
            </a:r>
            <a:r>
              <a:rPr lang="en-US" altLang="sk-SK">
                <a:sym typeface="Wingdings" pitchFamily="2" charset="2"/>
              </a:rPr>
              <a:t></a:t>
            </a:r>
            <a:endParaRPr lang="en-US" alt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827088" y="549275"/>
            <a:ext cx="6624637" cy="1004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sk-SK" sz="2400" b="1"/>
              <a:t>BPSK – </a:t>
            </a:r>
            <a:r>
              <a:rPr lang="en-US" altLang="sk-SK" sz="2400"/>
              <a:t>Binary Phase-Shift Keying</a:t>
            </a:r>
            <a:endParaRPr lang="en-US" altLang="sk-SK" sz="2400" b="1"/>
          </a:p>
          <a:p>
            <a:pPr>
              <a:spcBef>
                <a:spcPct val="50000"/>
              </a:spcBef>
            </a:pPr>
            <a:r>
              <a:rPr lang="en-US" altLang="sk-SK" sz="2400" b="1"/>
              <a:t>QPSK -</a:t>
            </a:r>
            <a:r>
              <a:rPr lang="en-US" altLang="sk-SK" sz="2400"/>
              <a:t> Quadrature Phase-Shift Keying</a:t>
            </a:r>
            <a:endParaRPr lang="cs-CZ" altLang="sk-SK" sz="2400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900113" y="5734050"/>
            <a:ext cx="5472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sk-SK" b="1"/>
              <a:t>Obr.10               </a:t>
            </a:r>
            <a:r>
              <a:rPr lang="en-US" altLang="sk-SK"/>
              <a:t>[Wikipedia]</a:t>
            </a:r>
            <a:endParaRPr lang="cs-CZ" altLang="sk-SK" b="1"/>
          </a:p>
        </p:txBody>
      </p:sp>
      <p:pic>
        <p:nvPicPr>
          <p:cNvPr id="18436" name="Picture 4" descr="Image:BPSK Gray Coded.sv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00213"/>
            <a:ext cx="3062287" cy="316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7" name="Picture 5" descr="Image:QPSK Gray Coded.sv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630363"/>
            <a:ext cx="3179762" cy="331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2268538" y="4581525"/>
            <a:ext cx="273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sk-SK" b="1"/>
              <a:t>a) BPSK (</a:t>
            </a:r>
            <a:r>
              <a:rPr lang="en-US" altLang="sk-SK"/>
              <a:t>Binary PSK)</a:t>
            </a:r>
            <a:endParaRPr lang="cs-CZ" altLang="sk-SK" b="1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6732588" y="4508500"/>
            <a:ext cx="2232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sk-SK" b="1"/>
              <a:t>b) QPSK</a:t>
            </a:r>
            <a:endParaRPr lang="cs-CZ" altLang="sk-SK" b="1"/>
          </a:p>
        </p:txBody>
      </p:sp>
      <p:pic>
        <p:nvPicPr>
          <p:cNvPr id="18440" name="Picture 8" descr="Image:QPSK timing diagram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5283200"/>
            <a:ext cx="3744913" cy="157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2555875" y="3716338"/>
            <a:ext cx="935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sk-SK"/>
              <a:t>φ</a:t>
            </a:r>
            <a:r>
              <a:rPr lang="en-US" altLang="sk-SK"/>
              <a:t> = 0</a:t>
            </a:r>
            <a:r>
              <a:rPr lang="en-US" altLang="sk-SK">
                <a:cs typeface="Arial" charset="0"/>
              </a:rPr>
              <a:t>°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873125" y="3717925"/>
            <a:ext cx="10795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sk-SK"/>
              <a:t>φ</a:t>
            </a:r>
            <a:r>
              <a:rPr lang="en-US" altLang="sk-SK"/>
              <a:t> = 180</a:t>
            </a:r>
            <a:r>
              <a:rPr lang="en-US" altLang="sk-SK">
                <a:cs typeface="Arial" charset="0"/>
              </a:rPr>
              <a:t>°</a:t>
            </a: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6291263" y="2590800"/>
            <a:ext cx="804862" cy="8032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2195513" y="3400425"/>
            <a:ext cx="720725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 flipH="1">
            <a:off x="1403350" y="3400425"/>
            <a:ext cx="792163" cy="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5884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mage:Transmitter QPSK 2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856663" cy="2778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476375" y="2924175"/>
            <a:ext cx="6335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sk-SK" b="1"/>
              <a:t>Obr. 11 </a:t>
            </a:r>
            <a:r>
              <a:rPr lang="en-US" altLang="sk-SK"/>
              <a:t>Vysiela</a:t>
            </a:r>
            <a:r>
              <a:rPr lang="sk-SK" altLang="sk-SK"/>
              <a:t>č QPSK</a:t>
            </a:r>
            <a:endParaRPr lang="cs-CZ" altLang="sk-SK" b="1"/>
          </a:p>
        </p:txBody>
      </p:sp>
      <p:pic>
        <p:nvPicPr>
          <p:cNvPr id="19460" name="Picture 4" descr="Image:Receiver QPSK.PN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3463"/>
            <a:ext cx="9144000" cy="178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187450" y="5734050"/>
            <a:ext cx="63357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sk-SK" b="1"/>
              <a:t>Obr. 12 </a:t>
            </a:r>
            <a:r>
              <a:rPr lang="sk-SK" altLang="sk-SK"/>
              <a:t>Prijímač  QPSK</a:t>
            </a:r>
            <a:endParaRPr lang="cs-CZ" altLang="sk-SK" b="1"/>
          </a:p>
        </p:txBody>
      </p:sp>
    </p:spTree>
    <p:extLst>
      <p:ext uri="{BB962C8B-B14F-4D97-AF65-F5344CB8AC3E}">
        <p14:creationId xmlns:p14="http://schemas.microsoft.com/office/powerpoint/2010/main" val="110491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2349500"/>
            <a:ext cx="3003550" cy="257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539750" y="260350"/>
            <a:ext cx="741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2400" b="1"/>
              <a:t>QAM</a:t>
            </a:r>
            <a:endParaRPr lang="cs-CZ" altLang="sk-SK" sz="2400" b="1"/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611188" y="836613"/>
            <a:ext cx="853281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- keď použijem sínusovky s tou istou frekvenciou s rôznymi amplitúdami a fázami, môžem v rovnakom čase prenášať informáciu o </a:t>
            </a:r>
            <a:r>
              <a:rPr lang="sk-SK" altLang="sk-SK" b="1"/>
              <a:t>viacerých stavoch (</a:t>
            </a:r>
            <a:r>
              <a:rPr lang="sk-SK" altLang="sk-SK"/>
              <a:t>samozrejme musím mať generátory sínusoviek s rôznym, ale presným fázovým posunom a s rôznymi amplitúdami)</a:t>
            </a:r>
            <a:endParaRPr lang="cs-CZ" altLang="sk-SK"/>
          </a:p>
        </p:txBody>
      </p:sp>
      <p:sp>
        <p:nvSpPr>
          <p:cNvPr id="10245" name="Line 7"/>
          <p:cNvSpPr>
            <a:spLocks noChangeShapeType="1"/>
          </p:cNvSpPr>
          <p:nvPr/>
        </p:nvSpPr>
        <p:spPr bwMode="auto">
          <a:xfrm flipH="1">
            <a:off x="3059113" y="1412875"/>
            <a:ext cx="187325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46" name="Line 8"/>
          <p:cNvSpPr>
            <a:spLocks noChangeShapeType="1"/>
          </p:cNvSpPr>
          <p:nvPr/>
        </p:nvSpPr>
        <p:spPr bwMode="auto">
          <a:xfrm flipH="1">
            <a:off x="2411413" y="1341438"/>
            <a:ext cx="252095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47" name="Line 9"/>
          <p:cNvSpPr>
            <a:spLocks noChangeShapeType="1"/>
          </p:cNvSpPr>
          <p:nvPr/>
        </p:nvSpPr>
        <p:spPr bwMode="auto">
          <a:xfrm flipH="1">
            <a:off x="2339975" y="1412875"/>
            <a:ext cx="2736850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5076825" y="2349500"/>
            <a:ext cx="3311525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dostali sme  </a:t>
            </a:r>
            <a:r>
              <a:rPr lang="sk-SK" altLang="sk-SK" b="1"/>
              <a:t>viacstavovú QAM</a:t>
            </a:r>
            <a:r>
              <a:rPr lang="sk-SK" altLang="sk-SK"/>
              <a:t> – napr. 16 stavovú, čiže 16QAM, viď. obr. (tá môže prenášať informáciu o 4 bitoch; 2</a:t>
            </a:r>
            <a:r>
              <a:rPr lang="sk-SK" altLang="sk-SK" baseline="30000"/>
              <a:t>4 </a:t>
            </a:r>
            <a:r>
              <a:rPr lang="sk-SK" altLang="sk-SK"/>
              <a:t>= 16,  log</a:t>
            </a:r>
            <a:r>
              <a:rPr lang="sk-SK" altLang="sk-SK" baseline="-25000"/>
              <a:t>2</a:t>
            </a:r>
            <a:r>
              <a:rPr lang="sk-SK" altLang="sk-SK"/>
              <a:t> 16 = 4)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sk-SK"/>
              <a:t> pozn.: 4QAM je to isté čo QPSK  </a:t>
            </a:r>
            <a:r>
              <a:rPr lang="cs-CZ" altLang="sk-SK">
                <a:sym typeface="Wingdings" pitchFamily="2" charset="2"/>
              </a:rPr>
              <a:t></a:t>
            </a:r>
            <a:endParaRPr lang="cs-CZ" altLang="sk-SK"/>
          </a:p>
        </p:txBody>
      </p:sp>
      <p:sp>
        <p:nvSpPr>
          <p:cNvPr id="10249" name="Text Box 12"/>
          <p:cNvSpPr txBox="1">
            <a:spLocks noChangeArrowheads="1"/>
          </p:cNvSpPr>
          <p:nvPr/>
        </p:nvSpPr>
        <p:spPr bwMode="auto">
          <a:xfrm>
            <a:off x="5076825" y="4941888"/>
            <a:ext cx="38893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- stále sa jedná o </a:t>
            </a:r>
            <a:r>
              <a:rPr lang="sk-SK" altLang="sk-SK" b="1"/>
              <a:t>tú istú frekvenciu</a:t>
            </a:r>
            <a:r>
              <a:rPr lang="en-US" altLang="sk-SK" b="1"/>
              <a:t>;</a:t>
            </a:r>
            <a:r>
              <a:rPr lang="sk-SK" altLang="sk-SK"/>
              <a:t> hovoríme, že tá istá nosná je schopná prenášať xx stavov, alebo (log</a:t>
            </a:r>
            <a:r>
              <a:rPr lang="sk-SK" altLang="sk-SK" baseline="-25000"/>
              <a:t>2</a:t>
            </a:r>
            <a:r>
              <a:rPr lang="sk-SK" altLang="sk-SK"/>
              <a:t>xx) bitov</a:t>
            </a:r>
            <a:endParaRPr lang="cs-CZ" altLang="sk-SK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052513"/>
            <a:ext cx="3094037" cy="316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5292725" y="1196975"/>
            <a:ext cx="3455988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sk-SK"/>
              <a:t>64 stavov</a:t>
            </a:r>
            <a:r>
              <a:rPr lang="sk-SK" altLang="sk-SK"/>
              <a:t>á</a:t>
            </a:r>
            <a:r>
              <a:rPr lang="en-US" altLang="sk-SK"/>
              <a:t> QAM</a:t>
            </a:r>
            <a:r>
              <a:rPr lang="sk-SK" altLang="sk-SK"/>
              <a:t>  (64QAM)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endParaRPr lang="sk-SK" altLang="sk-SK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atď</a:t>
            </a:r>
            <a:endParaRPr lang="cs-CZ" altLang="sk-SK"/>
          </a:p>
        </p:txBody>
      </p:sp>
      <p:sp>
        <p:nvSpPr>
          <p:cNvPr id="4" name="BlokTextu 1"/>
          <p:cNvSpPr txBox="1">
            <a:spLocks noChangeArrowheads="1"/>
          </p:cNvSpPr>
          <p:nvPr/>
        </p:nvSpPr>
        <p:spPr bwMode="auto">
          <a:xfrm>
            <a:off x="611188" y="4941888"/>
            <a:ext cx="80645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k-SK" altLang="sk-SK"/>
              <a:t>opäť: so zvyšujúcim sa počtom stavov stúpa náročnosť realizácie a náchylnosť na chyby (</a:t>
            </a:r>
            <a:r>
              <a:rPr lang="sk-SK" altLang="sk-SK" err="1"/>
              <a:t>ISI-inter</a:t>
            </a:r>
            <a:r>
              <a:rPr lang="sk-SK" altLang="sk-SK"/>
              <a:t> symbol </a:t>
            </a:r>
            <a:r>
              <a:rPr lang="sk-SK" altLang="sk-SK" err="1"/>
              <a:t>interferention</a:t>
            </a:r>
            <a:r>
              <a:rPr lang="sk-SK" altLang="sk-SK"/>
              <a:t>; po prenose ten obrázok totiž môže vyzerať ako 1 veľká machuľa, v ktorej je ťažko identifikovať nejaký </a:t>
            </a:r>
            <a:r>
              <a:rPr lang="sk-SK" altLang="sk-SK" err="1"/>
              <a:t>stav=bity</a:t>
            </a:r>
            <a:r>
              <a:rPr lang="sk-SK" altLang="sk-SK"/>
              <a:t>) </a:t>
            </a:r>
            <a:r>
              <a:rPr lang="sk-SK" altLang="sk-SK">
                <a:sym typeface="Wingdings" pitchFamily="2" charset="2"/>
              </a:rPr>
              <a:t></a:t>
            </a:r>
            <a:r>
              <a:rPr lang="sk-SK" altLang="sk-SK"/>
              <a:t> inšpirácia a dôvod pre vývoj rôznych </a:t>
            </a:r>
            <a:r>
              <a:rPr lang="sk-SK" altLang="sk-SK" b="1" err="1"/>
              <a:t>protichybových</a:t>
            </a:r>
            <a:r>
              <a:rPr lang="sk-SK" altLang="sk-SK" b="1"/>
              <a:t> opatrení, vrátane </a:t>
            </a:r>
            <a:r>
              <a:rPr lang="sk-SK" altLang="sk-SK" b="1" err="1"/>
              <a:t>samozabezpečovacích</a:t>
            </a:r>
            <a:r>
              <a:rPr lang="sk-SK" altLang="sk-SK" b="1"/>
              <a:t> kódov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396875" y="457200"/>
            <a:ext cx="8135938" cy="2170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keď použijem viac nosných frekvencií – mám ďalšie možnosti, ako v tom istom okamihu preniesť viac informácie  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  ak použijem systém nosných navzájom</a:t>
            </a:r>
            <a:r>
              <a:rPr lang="sk-SK" altLang="sk-SK" b="1"/>
              <a:t> ortogonálnych</a:t>
            </a:r>
            <a:r>
              <a:rPr lang="sk-SK" altLang="sk-SK"/>
              <a:t> (ortogonalita je matematická podmienka), ich spektrá sa navzájom ovplyvňujú minimálne aj keď sú nosné husto vedľa seba (napr. v DVB-T v 7-MHz kanáli sa môže prenášať 2k alebo 8k, t.j. okolo 2 tis. alebo 8 tis. nosných!)   </a:t>
            </a:r>
            <a:r>
              <a:rPr lang="en-US" altLang="sk-SK">
                <a:sym typeface="Wingdings" pitchFamily="2" charset="2"/>
              </a:rPr>
              <a:t></a:t>
            </a:r>
            <a:r>
              <a:rPr lang="sk-SK" altLang="sk-SK">
                <a:sym typeface="Wingdings" pitchFamily="2" charset="2"/>
              </a:rPr>
              <a:t>  </a:t>
            </a:r>
            <a:r>
              <a:rPr lang="sk-SK" altLang="sk-SK" b="1">
                <a:sym typeface="Wingdings" pitchFamily="2" charset="2"/>
              </a:rPr>
              <a:t>OFDM (</a:t>
            </a:r>
            <a:r>
              <a:rPr lang="sk-SK" altLang="sk-SK">
                <a:sym typeface="Wingdings" pitchFamily="2" charset="2"/>
              </a:rPr>
              <a:t>Orthogonal Frequency Division Multiplex)</a:t>
            </a:r>
            <a:endParaRPr lang="cs-CZ" altLang="sk-SK" b="1"/>
          </a:p>
        </p:txBody>
      </p:sp>
      <p:pic>
        <p:nvPicPr>
          <p:cNvPr id="1229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068638"/>
            <a:ext cx="6049962" cy="343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2" name="Text Box 8"/>
          <p:cNvSpPr txBox="1">
            <a:spLocks noChangeArrowheads="1"/>
          </p:cNvSpPr>
          <p:nvPr/>
        </p:nvSpPr>
        <p:spPr bwMode="auto">
          <a:xfrm>
            <a:off x="395288" y="2636838"/>
            <a:ext cx="8172450" cy="9159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- ilustrácia spektier 5 ortogonálnych AM signálov – maximum každého je v „nule“ tých ostatných. Prekrývajú sa len minimálne, podľa toho, ako sú od seba frekvenčne vzdialené.</a:t>
            </a:r>
            <a:endParaRPr lang="cs-CZ" altLang="sk-SK"/>
          </a:p>
        </p:txBody>
      </p:sp>
      <p:sp>
        <p:nvSpPr>
          <p:cNvPr id="12293" name="Line 9"/>
          <p:cNvSpPr>
            <a:spLocks noChangeShapeType="1"/>
          </p:cNvSpPr>
          <p:nvPr/>
        </p:nvSpPr>
        <p:spPr bwMode="auto">
          <a:xfrm>
            <a:off x="3708400" y="6381750"/>
            <a:ext cx="2951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2294" name="Text Box 10"/>
          <p:cNvSpPr txBox="1">
            <a:spLocks noChangeArrowheads="1"/>
          </p:cNvSpPr>
          <p:nvPr/>
        </p:nvSpPr>
        <p:spPr bwMode="auto">
          <a:xfrm>
            <a:off x="4572000" y="6524625"/>
            <a:ext cx="2447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frekvencia</a:t>
            </a:r>
            <a:endParaRPr lang="cs-CZ" altLang="sk-SK"/>
          </a:p>
        </p:txBody>
      </p:sp>
      <p:sp>
        <p:nvSpPr>
          <p:cNvPr id="12295" name="Line 11"/>
          <p:cNvSpPr>
            <a:spLocks noChangeShapeType="1"/>
          </p:cNvSpPr>
          <p:nvPr/>
        </p:nvSpPr>
        <p:spPr bwMode="auto">
          <a:xfrm flipV="1">
            <a:off x="1187450" y="3789363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2296" name="Text Box 12"/>
          <p:cNvSpPr txBox="1">
            <a:spLocks noChangeArrowheads="1"/>
          </p:cNvSpPr>
          <p:nvPr/>
        </p:nvSpPr>
        <p:spPr bwMode="auto">
          <a:xfrm rot="-5400000">
            <a:off x="-248444" y="4290220"/>
            <a:ext cx="22320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amplitúda</a:t>
            </a:r>
            <a:endParaRPr lang="cs-CZ" altLang="sk-SK"/>
          </a:p>
        </p:txBody>
      </p:sp>
      <p:sp>
        <p:nvSpPr>
          <p:cNvPr id="12297" name="Text Box 13"/>
          <p:cNvSpPr txBox="1">
            <a:spLocks noChangeArrowheads="1"/>
          </p:cNvSpPr>
          <p:nvPr/>
        </p:nvSpPr>
        <p:spPr bwMode="auto">
          <a:xfrm>
            <a:off x="250825" y="0"/>
            <a:ext cx="26654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2400" b="1"/>
              <a:t>OFDM</a:t>
            </a:r>
            <a:endParaRPr lang="cs-CZ" altLang="sk-SK" sz="2400" b="1"/>
          </a:p>
        </p:txBody>
      </p:sp>
      <p:sp>
        <p:nvSpPr>
          <p:cNvPr id="12298" name="Text Box 14"/>
          <p:cNvSpPr txBox="1">
            <a:spLocks noChangeArrowheads="1"/>
          </p:cNvSpPr>
          <p:nvPr/>
        </p:nvSpPr>
        <p:spPr bwMode="auto">
          <a:xfrm>
            <a:off x="6877050" y="3933825"/>
            <a:ext cx="1798638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- OFDM je prenosový systém v digitálnej TV (DVB-T aj DVM-S)</a:t>
            </a:r>
            <a:endParaRPr lang="cs-CZ" altLang="sk-SK"/>
          </a:p>
        </p:txBody>
      </p:sp>
      <p:sp>
        <p:nvSpPr>
          <p:cNvPr id="12299" name="Line 7"/>
          <p:cNvSpPr>
            <a:spLocks noChangeShapeType="1"/>
          </p:cNvSpPr>
          <p:nvPr/>
        </p:nvSpPr>
        <p:spPr bwMode="auto">
          <a:xfrm>
            <a:off x="2317750" y="2816225"/>
            <a:ext cx="1533525" cy="684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23850" y="404813"/>
            <a:ext cx="7993063" cy="822325"/>
          </a:xfrm>
          <a:prstGeom prst="rect">
            <a:avLst/>
          </a:prstGeom>
          <a:solidFill>
            <a:srgbClr val="FFCC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2400" b="1"/>
              <a:t>Metódy prístupu (ku spoločnému prenosovému médiu) – </a:t>
            </a:r>
            <a:r>
              <a:rPr lang="sk-SK" altLang="sk-SK" sz="2400"/>
              <a:t>Access Methods</a:t>
            </a:r>
            <a:endParaRPr lang="cs-CZ" altLang="sk-SK" sz="2400" b="1"/>
          </a:p>
        </p:txBody>
      </p: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395288" y="1628775"/>
            <a:ext cx="8424862" cy="476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spoločné médium môže byť metalický kábel, opt. kábel, voľný priestor </a:t>
            </a:r>
            <a:r>
              <a:rPr lang="en-US" altLang="sk-SK">
                <a:sym typeface="Wingdings" pitchFamily="2" charset="2"/>
              </a:rPr>
              <a:t> </a:t>
            </a:r>
            <a:r>
              <a:rPr lang="sk-SK" altLang="sk-SK">
                <a:sym typeface="Wingdings" pitchFamily="2" charset="2"/>
              </a:rPr>
              <a:t>rôzne metódy prístupu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 </a:t>
            </a:r>
            <a:r>
              <a:rPr lang="sk-SK" altLang="sk-SK" b="1"/>
              <a:t>FDMA</a:t>
            </a:r>
            <a:r>
              <a:rPr lang="sk-SK" altLang="sk-SK"/>
              <a:t> – na princípe frekvenčného delenia – každý kanál = iné frekv.pásmo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 b="1"/>
              <a:t>TDMA </a:t>
            </a:r>
            <a:r>
              <a:rPr lang="sk-SK" altLang="sk-SK"/>
              <a:t>– na princípe časového delenia (TDM) – každý kanál = iný časový slot (pridelený časový interval v rámci presne definovaného časového rámca </a:t>
            </a:r>
          </a:p>
          <a:p>
            <a:pPr eaLnBrk="1" hangingPunct="1">
              <a:spcBef>
                <a:spcPct val="50000"/>
              </a:spcBef>
            </a:pPr>
            <a:r>
              <a:rPr lang="sk-SK" altLang="sk-SK"/>
              <a:t>	- náročné na synchronizáciu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 b="1"/>
              <a:t>WDMA</a:t>
            </a:r>
            <a:r>
              <a:rPr lang="sk-SK" altLang="sk-SK"/>
              <a:t> – Wavelength Division Multiple Access – prístup na princípe vlnovo deleného multiplexu – každý kanál = iná vlnová dĺžka (iné svetlo  </a:t>
            </a:r>
            <a:r>
              <a:rPr lang="sk-SK" altLang="sk-SK">
                <a:sym typeface="Wingdings" pitchFamily="2" charset="2"/>
              </a:rPr>
              <a:t>) – v optických sieťach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 b="1"/>
              <a:t>CDMA </a:t>
            </a:r>
            <a:r>
              <a:rPr lang="sk-SK" altLang="sk-SK"/>
              <a:t>– Code Division Multiple Access – prístup na princípe kódovo deleného multiplexu – každý účastník, každý kanál má svoj kód, a vo všetkých sa môže komunikovať v tom istom čase, v tom istom frekv. pásme (!!)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 </a:t>
            </a:r>
            <a:r>
              <a:rPr lang="sk-SK" altLang="sk-SK" b="1"/>
              <a:t>kombinácie </a:t>
            </a:r>
            <a:r>
              <a:rPr lang="sk-SK" altLang="sk-SK"/>
              <a:t>a modifikácie vyššie spomenutých prístupov – veľké možnosti a veľké prenosové rýchlosti a úspora energie .....</a:t>
            </a: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84213" y="404813"/>
            <a:ext cx="74168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altLang="sk-SK"/>
              <a:t> - TDMA a FDMA – viď hlavne prezentácia č.06 z G.Mason Univ.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58989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395288" y="91480"/>
            <a:ext cx="7561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altLang="sk-SK" sz="2400" b="1" dirty="0" err="1" smtClean="0"/>
              <a:t>Satellite</a:t>
            </a:r>
            <a:r>
              <a:rPr lang="sk-SK" altLang="sk-SK" sz="2400" b="1" dirty="0" smtClean="0"/>
              <a:t> TV </a:t>
            </a:r>
            <a:endParaRPr lang="cs-CZ" altLang="sk-SK" sz="2400" b="1" dirty="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95288" y="692696"/>
            <a:ext cx="835183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altLang="sk-SK" dirty="0" err="1" smtClean="0"/>
              <a:t>Before</a:t>
            </a:r>
            <a:r>
              <a:rPr lang="sk-SK" altLang="sk-SK" dirty="0" smtClean="0"/>
              <a:t>, </a:t>
            </a:r>
            <a:r>
              <a:rPr lang="sk-SK" altLang="sk-SK" dirty="0" err="1" smtClean="0"/>
              <a:t>there</a:t>
            </a:r>
            <a:r>
              <a:rPr lang="sk-SK" altLang="sk-SK" dirty="0" smtClean="0"/>
              <a:t> </a:t>
            </a:r>
            <a:r>
              <a:rPr lang="sk-SK" altLang="sk-SK" dirty="0" err="1" smtClean="0"/>
              <a:t>was</a:t>
            </a:r>
            <a:r>
              <a:rPr lang="sk-SK" altLang="sk-SK" dirty="0" smtClean="0"/>
              <a:t> </a:t>
            </a:r>
            <a:r>
              <a:rPr lang="sk-SK" altLang="sk-SK" b="1" dirty="0" err="1" smtClean="0"/>
              <a:t>analogue</a:t>
            </a:r>
            <a:r>
              <a:rPr lang="sk-SK" altLang="sk-SK" b="1" dirty="0" smtClean="0"/>
              <a:t> TV</a:t>
            </a:r>
            <a:r>
              <a:rPr lang="sk-SK" altLang="sk-SK" dirty="0" smtClean="0"/>
              <a:t>: </a:t>
            </a:r>
            <a:r>
              <a:rPr lang="en-US" altLang="sk-SK" dirty="0" smtClean="0"/>
              <a:t>1 carrier / 1 band/ 1 TV </a:t>
            </a:r>
            <a:r>
              <a:rPr lang="en-US" altLang="sk-SK" dirty="0" err="1" smtClean="0"/>
              <a:t>programme</a:t>
            </a:r>
            <a:r>
              <a:rPr lang="en-US" altLang="sk-SK" dirty="0" smtClean="0"/>
              <a:t>. 1 satellite ….tens TV </a:t>
            </a:r>
            <a:r>
              <a:rPr lang="en-US" altLang="sk-SK" dirty="0" err="1" smtClean="0"/>
              <a:t>programmes</a:t>
            </a:r>
            <a:r>
              <a:rPr lang="en-US" altLang="sk-SK" dirty="0" smtClean="0"/>
              <a:t> + radio </a:t>
            </a:r>
            <a:r>
              <a:rPr lang="en-US" altLang="sk-SK" dirty="0" err="1" smtClean="0"/>
              <a:t>programmes</a:t>
            </a:r>
            <a:r>
              <a:rPr lang="en-US" altLang="sk-SK" dirty="0" smtClean="0"/>
              <a:t> on the other audio tracks of TV </a:t>
            </a:r>
            <a:r>
              <a:rPr lang="en-US" altLang="sk-SK" dirty="0" err="1" smtClean="0"/>
              <a:t>programmes</a:t>
            </a:r>
            <a:r>
              <a:rPr lang="sk-SK" altLang="sk-SK" dirty="0" smtClean="0"/>
              <a:t> </a:t>
            </a:r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468313" y="1989138"/>
            <a:ext cx="828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11188" y="2349500"/>
            <a:ext cx="8281987" cy="366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2786063">
              <a:defRPr>
                <a:solidFill>
                  <a:schemeClr val="tx1"/>
                </a:solidFill>
                <a:latin typeface="Arial" charset="0"/>
              </a:defRPr>
            </a:lvl2pPr>
            <a:lvl3pPr marL="2965450">
              <a:defRPr>
                <a:solidFill>
                  <a:schemeClr val="tx1"/>
                </a:solidFill>
                <a:latin typeface="Arial" charset="0"/>
              </a:defRPr>
            </a:lvl3pPr>
            <a:lvl4pPr marL="3144838">
              <a:defRPr>
                <a:solidFill>
                  <a:schemeClr val="tx1"/>
                </a:solidFill>
                <a:latin typeface="Arial" charset="0"/>
              </a:defRPr>
            </a:lvl4pPr>
            <a:lvl5pPr marL="3354388" indent="-30163">
              <a:defRPr>
                <a:solidFill>
                  <a:schemeClr val="tx1"/>
                </a:solidFill>
                <a:latin typeface="Arial" charset="0"/>
              </a:defRPr>
            </a:lvl5pPr>
            <a:lvl6pPr marL="3811588" indent="-30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4268788" indent="-30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4725988" indent="-30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5183188" indent="-301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/>
              <a:t>dnes </a:t>
            </a:r>
            <a:r>
              <a:rPr lang="sk-SK" altLang="sk-SK" b="1"/>
              <a:t>digitálna</a:t>
            </a:r>
            <a:r>
              <a:rPr lang="sk-SK" altLang="sk-SK"/>
              <a:t>: DVB-S  a hlavne DVB-S2 :  1 nosná – veľa dig. TV programov </a:t>
            </a:r>
            <a:r>
              <a:rPr lang="en-US" altLang="sk-SK"/>
              <a:t>+</a:t>
            </a:r>
            <a:r>
              <a:rPr lang="sk-SK" altLang="sk-SK"/>
              <a:t> rozhl</a:t>
            </a:r>
            <a:r>
              <a:rPr lang="en-US" altLang="sk-SK"/>
              <a:t>as.</a:t>
            </a:r>
            <a:r>
              <a:rPr lang="sk-SK" altLang="sk-SK"/>
              <a:t> programov </a:t>
            </a:r>
            <a:r>
              <a:rPr lang="en-US" altLang="sk-SK"/>
              <a:t>+</a:t>
            </a:r>
            <a:r>
              <a:rPr lang="sk-SK" altLang="sk-SK"/>
              <a:t> ďalšie dátové služby;  TDM (časový multiplex); zabezpečovacie kódy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/>
              <a:t> r</a:t>
            </a:r>
            <a:r>
              <a:rPr lang="sk-SK" altLang="sk-SK" baseline="-25000"/>
              <a:t>b</a:t>
            </a:r>
            <a:r>
              <a:rPr lang="sk-SK" altLang="sk-SK"/>
              <a:t>= 22 Mbps a 27 Mbps  (1 až 4 Mbps </a:t>
            </a:r>
            <a:r>
              <a:rPr lang="en-US" altLang="sk-SK"/>
              <a:t>na</a:t>
            </a:r>
            <a:r>
              <a:rPr lang="sk-SK" altLang="sk-SK"/>
              <a:t> 1 program podľa stupňa kompresie)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/>
              <a:t> rôzne systémy prístupu --- free to air – voľne šíriteľné – pre všetkých,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/>
              <a:t>---   platené programy (zašifrované; dešifrovacia karta do slotu v prijímači)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/>
              <a:t> </a:t>
            </a:r>
            <a:r>
              <a:rPr lang="sk-SK" altLang="sk-SK" b="1"/>
              <a:t>DVB-S ... Digital Video Broadcasting</a:t>
            </a:r>
            <a:r>
              <a:rPr lang="sk-SK" altLang="sk-SK"/>
              <a:t> – Satellite = skupina medzinár. akceptovaných otvorených štand. pre dig. sat. televíziu (pre účastnícky príjem, ale aj pre štúdiá a pre distribúciu Internetu – definované kódovanie, zapúzdrenie (MPEG2, pri </a:t>
            </a:r>
            <a:r>
              <a:rPr lang="sk-SK" altLang="sk-SK" b="1"/>
              <a:t>DVB-S2 ... MPEG 4 HDTV</a:t>
            </a:r>
            <a:r>
              <a:rPr lang="sk-SK" altLang="sk-SK"/>
              <a:t>), vysielanie s moduláciou QPSK s kódovým zabezpečením Viterbi a Reed-Solomon,  hlavne v pásme Ku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04283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sk-SK"/>
              <a:t>CDMA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13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900113" y="476250"/>
            <a:ext cx="57594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lvl="1" eaLnBrk="1" hangingPunct="1">
              <a:spcBef>
                <a:spcPct val="50000"/>
              </a:spcBef>
              <a:buFont typeface="Wingdings" pitchFamily="2" charset="2"/>
              <a:buChar char="Ø"/>
            </a:pPr>
            <a:r>
              <a:rPr lang="sk-SK" altLang="sk-SK" sz="3200" b="1"/>
              <a:t>CDMA</a:t>
            </a:r>
            <a:r>
              <a:rPr lang="sk-SK" altLang="sk-SK" sz="3200" b="1">
                <a:solidFill>
                  <a:schemeClr val="bg1"/>
                </a:solidFill>
              </a:rPr>
              <a:t>  . . .</a:t>
            </a:r>
            <a:endParaRPr lang="cs-CZ" altLang="sk-SK" sz="3200" b="1">
              <a:solidFill>
                <a:schemeClr val="bg1"/>
              </a:solidFill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68313" y="1484313"/>
            <a:ext cx="7920037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= Code Division Multiple Access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metóda </a:t>
            </a:r>
            <a:r>
              <a:rPr lang="sk-SK" altLang="sk-SK" b="1"/>
              <a:t>rozprestretia spektra</a:t>
            </a:r>
            <a:r>
              <a:rPr lang="sk-SK" altLang="sk-SK"/>
              <a:t> (Spread Spestrum)</a:t>
            </a:r>
            <a:r>
              <a:rPr lang="en-US" altLang="sk-SK"/>
              <a:t> </a:t>
            </a:r>
            <a:r>
              <a:rPr lang="en-US" altLang="sk-SK">
                <a:sym typeface="Wingdings" pitchFamily="2" charset="2"/>
              </a:rPr>
              <a:t> </a:t>
            </a:r>
            <a:r>
              <a:rPr lang="sk-SK" altLang="sk-SK">
                <a:sym typeface="Wingdings" pitchFamily="2" charset="2"/>
              </a:rPr>
              <a:t>využitie v </a:t>
            </a:r>
            <a:r>
              <a:rPr lang="sk-SK" altLang="sk-SK" b="1">
                <a:sym typeface="Wingdings" pitchFamily="2" charset="2"/>
              </a:rPr>
              <a:t>PSRS</a:t>
            </a:r>
            <a:r>
              <a:rPr lang="sk-SK" altLang="sk-SK">
                <a:sym typeface="Wingdings" pitchFamily="2" charset="2"/>
              </a:rPr>
              <a:t> (prenosové systémy s rozprestretým spektrom)</a:t>
            </a:r>
            <a:endParaRPr lang="sk-SK" altLang="sk-SK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 </a:t>
            </a:r>
            <a:r>
              <a:rPr lang="sk-SK" altLang="sk-SK" b="1"/>
              <a:t>pseudonáhodná postupnosť (PNS</a:t>
            </a:r>
            <a:r>
              <a:rPr lang="sk-SK" altLang="sk-SK"/>
              <a:t> = PseudoNoise Sequence)  (</a:t>
            </a:r>
            <a:r>
              <a:rPr lang="sk-SK" altLang="sk-SK" b="1" i="1"/>
              <a:t>n</a:t>
            </a:r>
            <a:r>
              <a:rPr lang="sk-SK" altLang="sk-SK"/>
              <a:t> čipov .... </a:t>
            </a:r>
            <a:r>
              <a:rPr lang="sk-SK" altLang="sk-SK" i="1"/>
              <a:t>Chips</a:t>
            </a:r>
            <a:r>
              <a:rPr lang="sk-SK" altLang="sk-SK"/>
              <a:t>)</a:t>
            </a:r>
            <a:r>
              <a:rPr lang="en-US" altLang="sk-SK"/>
              <a:t> </a:t>
            </a:r>
            <a:r>
              <a:rPr lang="sk-SK" altLang="sk-SK"/>
              <a:t>(podobné vlastnosti ako šum – obsahuje všetky spektr. zložky a pravdepodobnosť „0“ a „1“ je rovnaká – ale je deterministická – dá sa presne opísať, vygenerovať </a:t>
            </a:r>
            <a:r>
              <a:rPr lang="en-US" altLang="sk-SK"/>
              <a:t>(aj sa generuje ... </a:t>
            </a:r>
            <a:r>
              <a:rPr lang="en-US" altLang="sk-SK">
                <a:sym typeface="Wingdings" pitchFamily="2" charset="2"/>
              </a:rPr>
              <a:t> )</a:t>
            </a:r>
            <a:endParaRPr lang="sk-SK" altLang="sk-SK"/>
          </a:p>
          <a:p>
            <a:pPr eaLnBrk="1" hangingPunct="1">
              <a:spcBef>
                <a:spcPct val="50000"/>
              </a:spcBef>
            </a:pPr>
            <a:r>
              <a:rPr lang="sk-SK" altLang="sk-SK"/>
              <a:t>    postupnosť PNS sa vynásobí s bin. informačným signálom  - vznikne nový akoby náhodný signál s nízkou úrovňou podobný šumu (obr. 2.11 na ďalšej strane) – detekovať ho možno, len ak je známa rozprestierajúca PNS, čo sa aj robí na strane príjmu:  </a:t>
            </a:r>
            <a:r>
              <a:rPr lang="sk-SK" altLang="sk-SK" b="1"/>
              <a:t>korelačná metóda</a:t>
            </a:r>
            <a:r>
              <a:rPr lang="sk-SK" altLang="sk-SK"/>
              <a:t> – vynásobenie prijatého spektra rovnakou PNS atď.  (viac na predmete Prenosové systémy s rozprestretým spektrom - prof. Kocur)</a:t>
            </a:r>
            <a:endParaRPr lang="cs-CZ" altLang="sk-SK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H="1">
            <a:off x="304800" y="2160588"/>
            <a:ext cx="1298575" cy="10636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>
            <a:off x="468313" y="3989388"/>
            <a:ext cx="2603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4343" name="Line 7"/>
          <p:cNvSpPr>
            <a:spLocks noChangeShapeType="1"/>
          </p:cNvSpPr>
          <p:nvPr/>
        </p:nvSpPr>
        <p:spPr bwMode="auto">
          <a:xfrm>
            <a:off x="304800" y="3224213"/>
            <a:ext cx="163513" cy="7651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Oval 2"/>
          <p:cNvSpPr>
            <a:spLocks noChangeArrowheads="1"/>
          </p:cNvSpPr>
          <p:nvPr/>
        </p:nvSpPr>
        <p:spPr bwMode="auto">
          <a:xfrm>
            <a:off x="323850" y="404813"/>
            <a:ext cx="6769100" cy="3168650"/>
          </a:xfrm>
          <a:prstGeom prst="ellipse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 rot="-5400000">
            <a:off x="1101725" y="1225550"/>
            <a:ext cx="498475" cy="219075"/>
          </a:xfrm>
          <a:custGeom>
            <a:avLst/>
            <a:gdLst>
              <a:gd name="T0" fmla="*/ 10065641 w 21600"/>
              <a:gd name="T1" fmla="*/ 1110974 h 21600"/>
              <a:gd name="T2" fmla="*/ 5751801 w 21600"/>
              <a:gd name="T3" fmla="*/ 2221938 h 21600"/>
              <a:gd name="T4" fmla="*/ 1437939 w 21600"/>
              <a:gd name="T5" fmla="*/ 1110974 h 21600"/>
              <a:gd name="T6" fmla="*/ 5751801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830388" y="1092200"/>
            <a:ext cx="695325" cy="50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k-SK" sz="1200">
                <a:latin typeface="Times New Roman" pitchFamily="18" charset="0"/>
              </a:rPr>
              <a:t>DP</a:t>
            </a:r>
            <a:endParaRPr lang="cs-CZ" altLang="sk-SK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708275" y="1089025"/>
            <a:ext cx="69691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k-SK" sz="1200">
                <a:latin typeface="Times New Roman" pitchFamily="18" charset="0"/>
              </a:rPr>
              <a:t>A / D</a:t>
            </a:r>
            <a:endParaRPr lang="cs-CZ" altLang="sk-SK"/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581400" y="1047750"/>
            <a:ext cx="69691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k-SK" sz="1200">
                <a:latin typeface="Times New Roman" pitchFamily="18" charset="0"/>
              </a:rPr>
              <a:t>P /S</a:t>
            </a:r>
            <a:endParaRPr lang="cs-CZ" altLang="sk-SK"/>
          </a:p>
        </p:txBody>
      </p:sp>
      <p:sp>
        <p:nvSpPr>
          <p:cNvPr id="15367" name="Line 7"/>
          <p:cNvSpPr>
            <a:spLocks noChangeShapeType="1"/>
          </p:cNvSpPr>
          <p:nvPr/>
        </p:nvSpPr>
        <p:spPr bwMode="auto">
          <a:xfrm>
            <a:off x="1455738" y="1341438"/>
            <a:ext cx="352425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>
            <a:off x="2528888" y="1335088"/>
            <a:ext cx="188912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3398838" y="1309688"/>
            <a:ext cx="187325" cy="1587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4281488" y="1289050"/>
            <a:ext cx="188912" cy="1588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 type="triangle" w="med" len="med"/>
              </a14:hiddenLine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1647825" y="992188"/>
            <a:ext cx="747713" cy="498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5372" name="Line 12"/>
          <p:cNvSpPr>
            <a:spLocks noChangeShapeType="1"/>
          </p:cNvSpPr>
          <p:nvPr/>
        </p:nvSpPr>
        <p:spPr bwMode="auto">
          <a:xfrm>
            <a:off x="1287463" y="1254125"/>
            <a:ext cx="352425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73" name="Line 13"/>
          <p:cNvSpPr>
            <a:spLocks noChangeShapeType="1"/>
          </p:cNvSpPr>
          <p:nvPr/>
        </p:nvSpPr>
        <p:spPr bwMode="auto">
          <a:xfrm>
            <a:off x="2401888" y="1195388"/>
            <a:ext cx="139700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74" name="Line 14"/>
          <p:cNvSpPr>
            <a:spLocks noChangeShapeType="1"/>
          </p:cNvSpPr>
          <p:nvPr/>
        </p:nvSpPr>
        <p:spPr bwMode="auto">
          <a:xfrm>
            <a:off x="3302000" y="1233488"/>
            <a:ext cx="18891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75" name="Line 15"/>
          <p:cNvSpPr>
            <a:spLocks noChangeShapeType="1"/>
          </p:cNvSpPr>
          <p:nvPr/>
        </p:nvSpPr>
        <p:spPr bwMode="auto">
          <a:xfrm>
            <a:off x="4216400" y="1233488"/>
            <a:ext cx="18891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76" name="Rectangle 16"/>
          <p:cNvSpPr>
            <a:spLocks noChangeArrowheads="1"/>
          </p:cNvSpPr>
          <p:nvPr/>
        </p:nvSpPr>
        <p:spPr bwMode="auto">
          <a:xfrm>
            <a:off x="2557463" y="989013"/>
            <a:ext cx="747712" cy="498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3460750" y="989013"/>
            <a:ext cx="747713" cy="498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5378" name="Line 18"/>
          <p:cNvSpPr>
            <a:spLocks noChangeShapeType="1"/>
          </p:cNvSpPr>
          <p:nvPr/>
        </p:nvSpPr>
        <p:spPr bwMode="auto">
          <a:xfrm>
            <a:off x="4924425" y="1023938"/>
            <a:ext cx="19685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79" name="Line 19"/>
          <p:cNvSpPr>
            <a:spLocks noChangeShapeType="1"/>
          </p:cNvSpPr>
          <p:nvPr/>
        </p:nvSpPr>
        <p:spPr bwMode="auto">
          <a:xfrm>
            <a:off x="4743450" y="1147763"/>
            <a:ext cx="19685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4554538" y="1033463"/>
            <a:ext cx="19685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5121275" y="1139825"/>
            <a:ext cx="458788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>
            <a:off x="5589588" y="1033463"/>
            <a:ext cx="458787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>
            <a:off x="4554538" y="917575"/>
            <a:ext cx="1587" cy="574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84" name="Line 24"/>
          <p:cNvSpPr>
            <a:spLocks noChangeShapeType="1"/>
          </p:cNvSpPr>
          <p:nvPr/>
        </p:nvSpPr>
        <p:spPr bwMode="auto">
          <a:xfrm>
            <a:off x="4430713" y="1147763"/>
            <a:ext cx="1838325" cy="1587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85" name="Line 25"/>
          <p:cNvSpPr>
            <a:spLocks noChangeShapeType="1"/>
          </p:cNvSpPr>
          <p:nvPr/>
        </p:nvSpPr>
        <p:spPr bwMode="auto">
          <a:xfrm>
            <a:off x="4554538" y="1336675"/>
            <a:ext cx="188912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86" name="Text Box 26"/>
          <p:cNvSpPr txBox="1">
            <a:spLocks noChangeArrowheads="1"/>
          </p:cNvSpPr>
          <p:nvPr/>
        </p:nvSpPr>
        <p:spPr bwMode="auto">
          <a:xfrm>
            <a:off x="4308475" y="14763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sk-SK"/>
          </a:p>
        </p:txBody>
      </p:sp>
      <p:sp>
        <p:nvSpPr>
          <p:cNvPr id="15387" name="Oval 27"/>
          <p:cNvSpPr>
            <a:spLocks noChangeArrowheads="1"/>
          </p:cNvSpPr>
          <p:nvPr/>
        </p:nvSpPr>
        <p:spPr bwMode="auto">
          <a:xfrm>
            <a:off x="1084263" y="1150938"/>
            <a:ext cx="196850" cy="19526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5388" name="Line 28"/>
          <p:cNvSpPr>
            <a:spLocks noChangeShapeType="1"/>
          </p:cNvSpPr>
          <p:nvPr/>
        </p:nvSpPr>
        <p:spPr bwMode="auto">
          <a:xfrm>
            <a:off x="1076325" y="1076325"/>
            <a:ext cx="7938" cy="3429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4741863" y="1027113"/>
            <a:ext cx="1587" cy="123825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90" name="Line 30"/>
          <p:cNvSpPr>
            <a:spLocks noChangeShapeType="1"/>
          </p:cNvSpPr>
          <p:nvPr/>
        </p:nvSpPr>
        <p:spPr bwMode="auto">
          <a:xfrm>
            <a:off x="4935538" y="1033463"/>
            <a:ext cx="1587" cy="1222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>
            <a:off x="5116513" y="1033463"/>
            <a:ext cx="1587" cy="1222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92" name="Line 32"/>
          <p:cNvSpPr>
            <a:spLocks noChangeShapeType="1"/>
          </p:cNvSpPr>
          <p:nvPr/>
        </p:nvSpPr>
        <p:spPr bwMode="auto">
          <a:xfrm>
            <a:off x="5597525" y="1033463"/>
            <a:ext cx="1588" cy="12223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93" name="Line 33"/>
          <p:cNvSpPr>
            <a:spLocks noChangeShapeType="1"/>
          </p:cNvSpPr>
          <p:nvPr/>
        </p:nvSpPr>
        <p:spPr bwMode="auto">
          <a:xfrm flipH="1">
            <a:off x="4732338" y="915988"/>
            <a:ext cx="7937" cy="5254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94" name="Line 34"/>
          <p:cNvSpPr>
            <a:spLocks noChangeShapeType="1"/>
          </p:cNvSpPr>
          <p:nvPr/>
        </p:nvSpPr>
        <p:spPr bwMode="auto">
          <a:xfrm flipH="1">
            <a:off x="4929188" y="931863"/>
            <a:ext cx="6350" cy="35401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95" name="Line 35"/>
          <p:cNvSpPr>
            <a:spLocks noChangeShapeType="1"/>
          </p:cNvSpPr>
          <p:nvPr/>
        </p:nvSpPr>
        <p:spPr bwMode="auto">
          <a:xfrm>
            <a:off x="5099050" y="931863"/>
            <a:ext cx="1588" cy="354012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96" name="Line 36"/>
          <p:cNvSpPr>
            <a:spLocks noChangeShapeType="1"/>
          </p:cNvSpPr>
          <p:nvPr/>
        </p:nvSpPr>
        <p:spPr bwMode="auto">
          <a:xfrm>
            <a:off x="5286375" y="923925"/>
            <a:ext cx="1588" cy="363538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97" name="Line 37"/>
          <p:cNvSpPr>
            <a:spLocks noChangeShapeType="1"/>
          </p:cNvSpPr>
          <p:nvPr/>
        </p:nvSpPr>
        <p:spPr bwMode="auto">
          <a:xfrm>
            <a:off x="5449888" y="915988"/>
            <a:ext cx="1587" cy="371475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398" name="Line 38"/>
          <p:cNvSpPr>
            <a:spLocks noChangeShapeType="1"/>
          </p:cNvSpPr>
          <p:nvPr/>
        </p:nvSpPr>
        <p:spPr bwMode="auto">
          <a:xfrm>
            <a:off x="5597525" y="908050"/>
            <a:ext cx="1588" cy="379413"/>
          </a:xfrm>
          <a:prstGeom prst="line">
            <a:avLst/>
          </a:prstGeom>
          <a:noFill/>
          <a:ln w="63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graphicFrame>
        <p:nvGraphicFramePr>
          <p:cNvPr id="15399" name="Object 39"/>
          <p:cNvGraphicFramePr>
            <a:graphicFrameLocks noChangeAspect="1"/>
          </p:cNvGraphicFramePr>
          <p:nvPr/>
        </p:nvGraphicFramePr>
        <p:xfrm>
          <a:off x="4284663" y="1476375"/>
          <a:ext cx="1582737" cy="582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2" name="Equation" r:id="rId3" imgW="1028254" imgH="406224" progId="Equation.3">
                  <p:embed/>
                </p:oleObj>
              </mc:Choice>
              <mc:Fallback>
                <p:oleObj name="Equation" r:id="rId3" imgW="1028254" imgH="406224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1476375"/>
                        <a:ext cx="1582737" cy="582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400" name="Rectangle 40"/>
          <p:cNvSpPr>
            <a:spLocks noChangeArrowheads="1"/>
          </p:cNvSpPr>
          <p:nvPr/>
        </p:nvSpPr>
        <p:spPr bwMode="auto">
          <a:xfrm>
            <a:off x="1290638" y="2828925"/>
            <a:ext cx="889000" cy="536575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5401" name="Text Box 41"/>
          <p:cNvSpPr txBox="1">
            <a:spLocks noChangeArrowheads="1"/>
          </p:cNvSpPr>
          <p:nvPr/>
        </p:nvSpPr>
        <p:spPr bwMode="auto">
          <a:xfrm>
            <a:off x="1409700" y="2962275"/>
            <a:ext cx="769938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sk-SK" sz="1200">
                <a:latin typeface="Times New Roman" pitchFamily="18" charset="0"/>
              </a:rPr>
              <a:t>PNG 1</a:t>
            </a:r>
            <a:endParaRPr lang="cs-CZ" altLang="sk-SK"/>
          </a:p>
        </p:txBody>
      </p:sp>
      <p:sp>
        <p:nvSpPr>
          <p:cNvPr id="15402" name="Rectangle 42"/>
          <p:cNvSpPr>
            <a:spLocks noChangeArrowheads="1"/>
          </p:cNvSpPr>
          <p:nvPr/>
        </p:nvSpPr>
        <p:spPr bwMode="auto">
          <a:xfrm>
            <a:off x="1289050" y="4056063"/>
            <a:ext cx="890588" cy="5397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5403" name="Text Box 43"/>
          <p:cNvSpPr txBox="1">
            <a:spLocks noChangeArrowheads="1"/>
          </p:cNvSpPr>
          <p:nvPr/>
        </p:nvSpPr>
        <p:spPr bwMode="auto">
          <a:xfrm>
            <a:off x="1408113" y="4191000"/>
            <a:ext cx="77152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sk-SK" sz="1200">
                <a:latin typeface="Times New Roman" pitchFamily="18" charset="0"/>
              </a:rPr>
              <a:t>PNG 2</a:t>
            </a:r>
            <a:endParaRPr lang="cs-CZ" altLang="sk-SK"/>
          </a:p>
        </p:txBody>
      </p:sp>
      <p:sp>
        <p:nvSpPr>
          <p:cNvPr id="15404" name="Rectangle 44"/>
          <p:cNvSpPr>
            <a:spLocks noChangeArrowheads="1"/>
          </p:cNvSpPr>
          <p:nvPr/>
        </p:nvSpPr>
        <p:spPr bwMode="auto">
          <a:xfrm>
            <a:off x="1289050" y="5268913"/>
            <a:ext cx="890588" cy="536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5405" name="Text Box 45"/>
          <p:cNvSpPr txBox="1">
            <a:spLocks noChangeArrowheads="1"/>
          </p:cNvSpPr>
          <p:nvPr/>
        </p:nvSpPr>
        <p:spPr bwMode="auto">
          <a:xfrm>
            <a:off x="1408113" y="5402263"/>
            <a:ext cx="77152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sk-SK" sz="1200">
                <a:latin typeface="Times New Roman" pitchFamily="18" charset="0"/>
              </a:rPr>
              <a:t>PNG  N</a:t>
            </a:r>
            <a:endParaRPr lang="cs-CZ" altLang="sk-SK"/>
          </a:p>
        </p:txBody>
      </p:sp>
      <p:sp>
        <p:nvSpPr>
          <p:cNvPr id="15406" name="Line 46"/>
          <p:cNvSpPr>
            <a:spLocks noChangeShapeType="1"/>
          </p:cNvSpPr>
          <p:nvPr/>
        </p:nvSpPr>
        <p:spPr bwMode="auto">
          <a:xfrm>
            <a:off x="2179638" y="3098800"/>
            <a:ext cx="1025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07" name="Line 47"/>
          <p:cNvSpPr>
            <a:spLocks noChangeShapeType="1"/>
          </p:cNvSpPr>
          <p:nvPr/>
        </p:nvSpPr>
        <p:spPr bwMode="auto">
          <a:xfrm>
            <a:off x="2693988" y="2962275"/>
            <a:ext cx="1925637" cy="1588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08" name="Line 48"/>
          <p:cNvSpPr>
            <a:spLocks noChangeShapeType="1"/>
          </p:cNvSpPr>
          <p:nvPr/>
        </p:nvSpPr>
        <p:spPr bwMode="auto">
          <a:xfrm flipH="1">
            <a:off x="2817813" y="2559050"/>
            <a:ext cx="3175" cy="449263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09" name="Line 49"/>
          <p:cNvSpPr>
            <a:spLocks noChangeShapeType="1"/>
          </p:cNvSpPr>
          <p:nvPr/>
        </p:nvSpPr>
        <p:spPr bwMode="auto">
          <a:xfrm>
            <a:off x="2820988" y="2828925"/>
            <a:ext cx="1587" cy="133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10" name="Line 50"/>
          <p:cNvSpPr>
            <a:spLocks noChangeShapeType="1"/>
          </p:cNvSpPr>
          <p:nvPr/>
        </p:nvSpPr>
        <p:spPr bwMode="auto">
          <a:xfrm>
            <a:off x="2951163" y="2828925"/>
            <a:ext cx="0" cy="133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11" name="Line 51"/>
          <p:cNvSpPr>
            <a:spLocks noChangeShapeType="1"/>
          </p:cNvSpPr>
          <p:nvPr/>
        </p:nvSpPr>
        <p:spPr bwMode="auto">
          <a:xfrm>
            <a:off x="3078163" y="2828925"/>
            <a:ext cx="0" cy="133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12" name="Line 52"/>
          <p:cNvSpPr>
            <a:spLocks noChangeShapeType="1"/>
          </p:cNvSpPr>
          <p:nvPr/>
        </p:nvSpPr>
        <p:spPr bwMode="auto">
          <a:xfrm>
            <a:off x="3719513" y="2828925"/>
            <a:ext cx="0" cy="133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13" name="Line 53"/>
          <p:cNvSpPr>
            <a:spLocks noChangeShapeType="1"/>
          </p:cNvSpPr>
          <p:nvPr/>
        </p:nvSpPr>
        <p:spPr bwMode="auto">
          <a:xfrm>
            <a:off x="3848100" y="2828925"/>
            <a:ext cx="1588" cy="133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14" name="Line 54"/>
          <p:cNvSpPr>
            <a:spLocks noChangeShapeType="1"/>
          </p:cNvSpPr>
          <p:nvPr/>
        </p:nvSpPr>
        <p:spPr bwMode="auto">
          <a:xfrm>
            <a:off x="3976688" y="2828925"/>
            <a:ext cx="0" cy="133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15" name="Line 55"/>
          <p:cNvSpPr>
            <a:spLocks noChangeShapeType="1"/>
          </p:cNvSpPr>
          <p:nvPr/>
        </p:nvSpPr>
        <p:spPr bwMode="auto">
          <a:xfrm>
            <a:off x="4362450" y="2828925"/>
            <a:ext cx="0" cy="133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16" name="Line 56"/>
          <p:cNvSpPr>
            <a:spLocks noChangeShapeType="1"/>
          </p:cNvSpPr>
          <p:nvPr/>
        </p:nvSpPr>
        <p:spPr bwMode="auto">
          <a:xfrm>
            <a:off x="2820988" y="2828925"/>
            <a:ext cx="1587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17" name="Line 57"/>
          <p:cNvSpPr>
            <a:spLocks noChangeShapeType="1"/>
          </p:cNvSpPr>
          <p:nvPr/>
        </p:nvSpPr>
        <p:spPr bwMode="auto">
          <a:xfrm>
            <a:off x="2820988" y="2828925"/>
            <a:ext cx="1301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18" name="Line 58"/>
          <p:cNvSpPr>
            <a:spLocks noChangeShapeType="1"/>
          </p:cNvSpPr>
          <p:nvPr/>
        </p:nvSpPr>
        <p:spPr bwMode="auto">
          <a:xfrm>
            <a:off x="3078163" y="2828925"/>
            <a:ext cx="64135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19" name="Line 59"/>
          <p:cNvSpPr>
            <a:spLocks noChangeShapeType="1"/>
          </p:cNvSpPr>
          <p:nvPr/>
        </p:nvSpPr>
        <p:spPr bwMode="auto">
          <a:xfrm>
            <a:off x="3848100" y="2828925"/>
            <a:ext cx="12858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20" name="Line 60"/>
          <p:cNvSpPr>
            <a:spLocks noChangeShapeType="1"/>
          </p:cNvSpPr>
          <p:nvPr/>
        </p:nvSpPr>
        <p:spPr bwMode="auto">
          <a:xfrm>
            <a:off x="4362450" y="2828925"/>
            <a:ext cx="1588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21" name="Line 61"/>
          <p:cNvSpPr>
            <a:spLocks noChangeShapeType="1"/>
          </p:cNvSpPr>
          <p:nvPr/>
        </p:nvSpPr>
        <p:spPr bwMode="auto">
          <a:xfrm>
            <a:off x="4362450" y="2828925"/>
            <a:ext cx="384175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22" name="Line 62"/>
          <p:cNvSpPr>
            <a:spLocks noChangeShapeType="1"/>
          </p:cNvSpPr>
          <p:nvPr/>
        </p:nvSpPr>
        <p:spPr bwMode="auto">
          <a:xfrm>
            <a:off x="2820988" y="2633663"/>
            <a:ext cx="218281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23" name="Text Box 63"/>
          <p:cNvSpPr txBox="1">
            <a:spLocks noChangeArrowheads="1"/>
          </p:cNvSpPr>
          <p:nvPr/>
        </p:nvSpPr>
        <p:spPr bwMode="auto">
          <a:xfrm>
            <a:off x="3419475" y="2205038"/>
            <a:ext cx="898525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sk-SK" sz="2400">
                <a:latin typeface="Times New Roman" pitchFamily="18" charset="0"/>
              </a:rPr>
              <a:t>13 </a:t>
            </a:r>
            <a:r>
              <a:rPr lang="el-GR" altLang="sk-SK" sz="2400">
                <a:latin typeface="Times New Roman" pitchFamily="18" charset="0"/>
              </a:rPr>
              <a:t>μ</a:t>
            </a:r>
            <a:r>
              <a:rPr lang="sk-SK" altLang="sk-SK" sz="2400">
                <a:latin typeface="Times New Roman" pitchFamily="18" charset="0"/>
              </a:rPr>
              <a:t>s</a:t>
            </a:r>
            <a:endParaRPr lang="cs-CZ" altLang="sk-SK" sz="2400"/>
          </a:p>
        </p:txBody>
      </p:sp>
      <p:sp>
        <p:nvSpPr>
          <p:cNvPr id="15424" name="AutoShape 64"/>
          <p:cNvSpPr>
            <a:spLocks/>
          </p:cNvSpPr>
          <p:nvPr/>
        </p:nvSpPr>
        <p:spPr bwMode="auto">
          <a:xfrm>
            <a:off x="1025525" y="2962275"/>
            <a:ext cx="184150" cy="2151063"/>
          </a:xfrm>
          <a:prstGeom prst="leftBrace">
            <a:avLst>
              <a:gd name="adj1" fmla="val 9734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5425" name="Text Box 65"/>
          <p:cNvSpPr txBox="1">
            <a:spLocks noChangeArrowheads="1"/>
          </p:cNvSpPr>
          <p:nvPr/>
        </p:nvSpPr>
        <p:spPr bwMode="auto">
          <a:xfrm>
            <a:off x="395288" y="4624388"/>
            <a:ext cx="5184775" cy="42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k-SK" altLang="sk-SK" sz="2000">
                <a:latin typeface="Times New Roman" pitchFamily="18" charset="0"/>
              </a:rPr>
              <a:t>nekorelované generátory rôznych účastníkov</a:t>
            </a:r>
            <a:endParaRPr lang="cs-CZ" altLang="sk-SK" sz="2000"/>
          </a:p>
        </p:txBody>
      </p:sp>
      <p:sp>
        <p:nvSpPr>
          <p:cNvPr id="15426" name="Text Box 66"/>
          <p:cNvSpPr txBox="1">
            <a:spLocks noChangeArrowheads="1"/>
          </p:cNvSpPr>
          <p:nvPr/>
        </p:nvSpPr>
        <p:spPr bwMode="auto">
          <a:xfrm>
            <a:off x="1279525" y="3360738"/>
            <a:ext cx="2212975" cy="336550"/>
          </a:xfrm>
          <a:prstGeom prst="rect">
            <a:avLst/>
          </a:prstGeom>
          <a:solidFill>
            <a:srgbClr val="9900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k-SK" altLang="sk-SK">
                <a:solidFill>
                  <a:schemeClr val="bg1"/>
                </a:solidFill>
                <a:latin typeface="Times New Roman" pitchFamily="18" charset="0"/>
              </a:rPr>
              <a:t>generátor </a:t>
            </a:r>
            <a:r>
              <a:rPr lang="en-US" altLang="sk-SK">
                <a:solidFill>
                  <a:schemeClr val="bg1"/>
                </a:solidFill>
                <a:latin typeface="Times New Roman" pitchFamily="18" charset="0"/>
              </a:rPr>
              <a:t>PN</a:t>
            </a:r>
            <a:r>
              <a:rPr lang="sk-SK" altLang="sk-SK">
                <a:solidFill>
                  <a:schemeClr val="bg1"/>
                </a:solidFill>
                <a:latin typeface="Times New Roman" pitchFamily="18" charset="0"/>
              </a:rPr>
              <a:t>S, 1 chip</a:t>
            </a:r>
            <a:r>
              <a:rPr lang="en-US" altLang="sk-SK">
                <a:solidFill>
                  <a:schemeClr val="bg1"/>
                </a:solidFill>
                <a:latin typeface="Times New Roman" pitchFamily="18" charset="0"/>
              </a:rPr>
              <a:t> </a:t>
            </a:r>
            <a:endParaRPr lang="cs-CZ" altLang="sk-SK">
              <a:solidFill>
                <a:schemeClr val="bg1"/>
              </a:solidFill>
            </a:endParaRPr>
          </a:p>
        </p:txBody>
      </p:sp>
      <p:sp>
        <p:nvSpPr>
          <p:cNvPr id="15427" name="Line 67"/>
          <p:cNvSpPr>
            <a:spLocks noChangeShapeType="1"/>
          </p:cNvSpPr>
          <p:nvPr/>
        </p:nvSpPr>
        <p:spPr bwMode="auto">
          <a:xfrm>
            <a:off x="2165350" y="4295775"/>
            <a:ext cx="1025525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28" name="Line 68"/>
          <p:cNvSpPr>
            <a:spLocks noChangeShapeType="1"/>
          </p:cNvSpPr>
          <p:nvPr/>
        </p:nvSpPr>
        <p:spPr bwMode="auto">
          <a:xfrm>
            <a:off x="2181225" y="5534025"/>
            <a:ext cx="1027113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29" name="Text Box 69"/>
          <p:cNvSpPr txBox="1">
            <a:spLocks noChangeArrowheads="1"/>
          </p:cNvSpPr>
          <p:nvPr/>
        </p:nvSpPr>
        <p:spPr bwMode="auto">
          <a:xfrm>
            <a:off x="1279525" y="4794250"/>
            <a:ext cx="804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...</a:t>
            </a:r>
            <a:endParaRPr lang="cs-CZ" altLang="sk-SK"/>
          </a:p>
        </p:txBody>
      </p:sp>
      <p:sp>
        <p:nvSpPr>
          <p:cNvPr id="15430" name="Line 70"/>
          <p:cNvSpPr>
            <a:spLocks noChangeShapeType="1"/>
          </p:cNvSpPr>
          <p:nvPr/>
        </p:nvSpPr>
        <p:spPr bwMode="auto">
          <a:xfrm>
            <a:off x="5219700" y="1989138"/>
            <a:ext cx="28892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31" name="Line 71"/>
          <p:cNvSpPr>
            <a:spLocks noChangeShapeType="1"/>
          </p:cNvSpPr>
          <p:nvPr/>
        </p:nvSpPr>
        <p:spPr bwMode="auto">
          <a:xfrm flipV="1">
            <a:off x="4787900" y="2565400"/>
            <a:ext cx="7207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32" name="Text Box 72"/>
          <p:cNvSpPr txBox="1">
            <a:spLocks noChangeArrowheads="1"/>
          </p:cNvSpPr>
          <p:nvPr/>
        </p:nvSpPr>
        <p:spPr bwMode="auto">
          <a:xfrm>
            <a:off x="5651500" y="2205038"/>
            <a:ext cx="2592388" cy="1474787"/>
          </a:xfrm>
          <a:prstGeom prst="rect">
            <a:avLst/>
          </a:prstGeom>
          <a:solidFill>
            <a:srgbClr val="9900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>
                <a:solidFill>
                  <a:schemeClr val="bg1"/>
                </a:solidFill>
              </a:rPr>
              <a:t>keď urobíme súčin (súčet modulo 2), tak sme urobili </a:t>
            </a:r>
            <a:r>
              <a:rPr lang="sk-SK" altLang="sk-SK" b="1">
                <a:solidFill>
                  <a:srgbClr val="FFFF00"/>
                </a:solidFill>
              </a:rPr>
              <a:t>rozprestretie spektra</a:t>
            </a:r>
            <a:r>
              <a:rPr lang="sk-SK" altLang="sk-SK">
                <a:solidFill>
                  <a:schemeClr val="bg1"/>
                </a:solidFill>
              </a:rPr>
              <a:t> pomocou PNS</a:t>
            </a:r>
            <a:endParaRPr lang="cs-CZ" altLang="sk-SK">
              <a:solidFill>
                <a:schemeClr val="bg1"/>
              </a:solidFill>
            </a:endParaRPr>
          </a:p>
        </p:txBody>
      </p:sp>
      <p:sp>
        <p:nvSpPr>
          <p:cNvPr id="15433" name="Text Box 73"/>
          <p:cNvSpPr txBox="1">
            <a:spLocks noChangeArrowheads="1"/>
          </p:cNvSpPr>
          <p:nvPr/>
        </p:nvSpPr>
        <p:spPr bwMode="auto">
          <a:xfrm>
            <a:off x="4356100" y="476250"/>
            <a:ext cx="15843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2400"/>
              <a:t>64 kbps</a:t>
            </a:r>
            <a:endParaRPr lang="cs-CZ" altLang="sk-SK" sz="2400"/>
          </a:p>
        </p:txBody>
      </p:sp>
      <p:sp>
        <p:nvSpPr>
          <p:cNvPr id="15434" name="Line 74"/>
          <p:cNvSpPr>
            <a:spLocks noChangeShapeType="1"/>
          </p:cNvSpPr>
          <p:nvPr/>
        </p:nvSpPr>
        <p:spPr bwMode="auto">
          <a:xfrm flipV="1">
            <a:off x="7092950" y="1844675"/>
            <a:ext cx="792163" cy="1588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35" name="Text Box 75"/>
          <p:cNvSpPr txBox="1">
            <a:spLocks noChangeArrowheads="1"/>
          </p:cNvSpPr>
          <p:nvPr/>
        </p:nvSpPr>
        <p:spPr bwMode="auto">
          <a:xfrm>
            <a:off x="7308850" y="1341438"/>
            <a:ext cx="1296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1 účastník</a:t>
            </a:r>
            <a:endParaRPr lang="cs-CZ" altLang="sk-SK"/>
          </a:p>
        </p:txBody>
      </p:sp>
      <p:sp>
        <p:nvSpPr>
          <p:cNvPr id="15436" name="Text Box 76"/>
          <p:cNvSpPr txBox="1">
            <a:spLocks noChangeArrowheads="1"/>
          </p:cNvSpPr>
          <p:nvPr/>
        </p:nvSpPr>
        <p:spPr bwMode="auto">
          <a:xfrm>
            <a:off x="3276600" y="6092825"/>
            <a:ext cx="5400675" cy="376238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b="1"/>
              <a:t>Obr. 2.11</a:t>
            </a:r>
            <a:r>
              <a:rPr lang="en-US" altLang="sk-SK"/>
              <a:t> Vznik sign</a:t>
            </a:r>
            <a:r>
              <a:rPr lang="sk-SK" altLang="sk-SK"/>
              <a:t>álu s rozprestretým spektrom</a:t>
            </a:r>
            <a:endParaRPr lang="cs-CZ" altLang="sk-SK"/>
          </a:p>
        </p:txBody>
      </p:sp>
      <p:sp>
        <p:nvSpPr>
          <p:cNvPr id="15437" name="Line 77"/>
          <p:cNvSpPr>
            <a:spLocks noChangeShapeType="1"/>
          </p:cNvSpPr>
          <p:nvPr/>
        </p:nvSpPr>
        <p:spPr bwMode="auto">
          <a:xfrm>
            <a:off x="5076825" y="1125538"/>
            <a:ext cx="503238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38" name="Line 78"/>
          <p:cNvSpPr>
            <a:spLocks noChangeShapeType="1"/>
          </p:cNvSpPr>
          <p:nvPr/>
        </p:nvSpPr>
        <p:spPr bwMode="auto">
          <a:xfrm>
            <a:off x="4716463" y="1125538"/>
            <a:ext cx="2159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39" name="Text Box 79"/>
          <p:cNvSpPr txBox="1">
            <a:spLocks noChangeArrowheads="1"/>
          </p:cNvSpPr>
          <p:nvPr/>
        </p:nvSpPr>
        <p:spPr bwMode="auto">
          <a:xfrm>
            <a:off x="1476375" y="1628775"/>
            <a:ext cx="26638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2400"/>
              <a:t>dáta......dátový bit</a:t>
            </a:r>
            <a:endParaRPr lang="en-US" altLang="sk-SK" sz="2400"/>
          </a:p>
        </p:txBody>
      </p:sp>
      <p:sp>
        <p:nvSpPr>
          <p:cNvPr id="15440" name="Line 80"/>
          <p:cNvSpPr>
            <a:spLocks noChangeShapeType="1"/>
          </p:cNvSpPr>
          <p:nvPr/>
        </p:nvSpPr>
        <p:spPr bwMode="auto">
          <a:xfrm>
            <a:off x="3924300" y="184467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5441" name="Line 81"/>
          <p:cNvSpPr>
            <a:spLocks noChangeShapeType="1"/>
          </p:cNvSpPr>
          <p:nvPr/>
        </p:nvSpPr>
        <p:spPr bwMode="auto">
          <a:xfrm flipH="1" flipV="1">
            <a:off x="2916238" y="3141663"/>
            <a:ext cx="71437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030288" y="4702175"/>
          <a:ext cx="7099300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5" name="Equation" r:id="rId3" imgW="7099300" imgH="355600" progId="Equation.DSMT4">
                  <p:embed/>
                </p:oleObj>
              </mc:Choice>
              <mc:Fallback>
                <p:oleObj name="Equation" r:id="rId3" imgW="7099300" imgH="355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0288" y="4702175"/>
                        <a:ext cx="7099300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3478213" y="5089525"/>
          <a:ext cx="222250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6" name="Equation" r:id="rId5" imgW="2222500" imgH="850900" progId="Equation.DSMT4">
                  <p:embed/>
                </p:oleObj>
              </mc:Choice>
              <mc:Fallback>
                <p:oleObj name="Equation" r:id="rId5" imgW="2222500" imgH="8509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8213" y="5089525"/>
                        <a:ext cx="2222500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7656513" y="3294063"/>
          <a:ext cx="1016000" cy="312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7" name="Equation" r:id="rId7" imgW="1015559" imgH="317362" progId="Equation.DSMT4">
                  <p:embed/>
                </p:oleObj>
              </mc:Choice>
              <mc:Fallback>
                <p:oleObj name="Equation" r:id="rId7" imgW="1015559" imgH="31736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6513" y="3294063"/>
                        <a:ext cx="1016000" cy="312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892175" y="3289300"/>
          <a:ext cx="5334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8" name="Equation" r:id="rId9" imgW="532937" imgH="317225" progId="Equation.DSMT4">
                  <p:embed/>
                </p:oleObj>
              </mc:Choice>
              <mc:Fallback>
                <p:oleObj name="Equation" r:id="rId9" imgW="532937" imgH="31722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175" y="3289300"/>
                        <a:ext cx="53340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90" name="Group 6"/>
          <p:cNvGrpSpPr>
            <a:grpSpLocks/>
          </p:cNvGrpSpPr>
          <p:nvPr/>
        </p:nvGrpSpPr>
        <p:grpSpPr bwMode="auto">
          <a:xfrm>
            <a:off x="765175" y="3479800"/>
            <a:ext cx="6172200" cy="617538"/>
            <a:chOff x="482" y="3041"/>
            <a:chExt cx="3888" cy="389"/>
          </a:xfrm>
        </p:grpSpPr>
        <p:sp>
          <p:nvSpPr>
            <p:cNvPr id="16449" name="Line 7"/>
            <p:cNvSpPr>
              <a:spLocks noChangeShapeType="1"/>
            </p:cNvSpPr>
            <p:nvPr/>
          </p:nvSpPr>
          <p:spPr bwMode="auto">
            <a:xfrm>
              <a:off x="1501" y="3041"/>
              <a:ext cx="0" cy="38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50" name="Line 8"/>
            <p:cNvSpPr>
              <a:spLocks noChangeShapeType="1"/>
            </p:cNvSpPr>
            <p:nvPr/>
          </p:nvSpPr>
          <p:spPr bwMode="auto">
            <a:xfrm>
              <a:off x="2189" y="3049"/>
              <a:ext cx="0" cy="38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51" name="Line 9"/>
            <p:cNvSpPr>
              <a:spLocks noChangeShapeType="1"/>
            </p:cNvSpPr>
            <p:nvPr/>
          </p:nvSpPr>
          <p:spPr bwMode="auto">
            <a:xfrm>
              <a:off x="2843" y="3041"/>
              <a:ext cx="0" cy="38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52" name="Line 10"/>
            <p:cNvSpPr>
              <a:spLocks noChangeShapeType="1"/>
            </p:cNvSpPr>
            <p:nvPr/>
          </p:nvSpPr>
          <p:spPr bwMode="auto">
            <a:xfrm>
              <a:off x="4357" y="3041"/>
              <a:ext cx="0" cy="38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53" name="Line 11"/>
            <p:cNvSpPr>
              <a:spLocks noChangeShapeType="1"/>
            </p:cNvSpPr>
            <p:nvPr/>
          </p:nvSpPr>
          <p:spPr bwMode="auto">
            <a:xfrm>
              <a:off x="482" y="3422"/>
              <a:ext cx="3888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54" name="Line 12"/>
            <p:cNvSpPr>
              <a:spLocks noChangeShapeType="1"/>
            </p:cNvSpPr>
            <p:nvPr/>
          </p:nvSpPr>
          <p:spPr bwMode="auto">
            <a:xfrm>
              <a:off x="3058" y="3227"/>
              <a:ext cx="109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grpSp>
        <p:nvGrpSpPr>
          <p:cNvPr id="16391" name="Group 13"/>
          <p:cNvGrpSpPr>
            <a:grpSpLocks/>
          </p:cNvGrpSpPr>
          <p:nvPr/>
        </p:nvGrpSpPr>
        <p:grpSpPr bwMode="auto">
          <a:xfrm>
            <a:off x="4168775" y="641350"/>
            <a:ext cx="981075" cy="981075"/>
            <a:chOff x="2626" y="1237"/>
            <a:chExt cx="618" cy="618"/>
          </a:xfrm>
        </p:grpSpPr>
        <p:sp>
          <p:nvSpPr>
            <p:cNvPr id="2" name="Oval 14"/>
            <p:cNvSpPr>
              <a:spLocks noChangeArrowheads="1"/>
            </p:cNvSpPr>
            <p:nvPr/>
          </p:nvSpPr>
          <p:spPr bwMode="auto">
            <a:xfrm>
              <a:off x="2626" y="1237"/>
              <a:ext cx="618" cy="618"/>
            </a:xfrm>
            <a:prstGeom prst="ellipse">
              <a:avLst/>
            </a:prstGeom>
            <a:gradFill rotWithShape="0">
              <a:gsLst>
                <a:gs pos="0">
                  <a:schemeClr val="folHlink">
                    <a:gamma/>
                    <a:tint val="40000"/>
                    <a:invGamma/>
                  </a:schemeClr>
                </a:gs>
                <a:gs pos="100000">
                  <a:schemeClr val="folHlink"/>
                </a:gs>
              </a:gsLst>
              <a:lin ang="5400000" scaled="1"/>
            </a:gradFill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sk-SK"/>
            </a:p>
          </p:txBody>
        </p:sp>
        <p:sp>
          <p:nvSpPr>
            <p:cNvPr id="16447" name="Line 15"/>
            <p:cNvSpPr>
              <a:spLocks noChangeShapeType="1"/>
            </p:cNvSpPr>
            <p:nvPr/>
          </p:nvSpPr>
          <p:spPr bwMode="auto">
            <a:xfrm>
              <a:off x="2805" y="1559"/>
              <a:ext cx="263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16448" name="Line 16"/>
            <p:cNvSpPr>
              <a:spLocks noChangeShapeType="1"/>
            </p:cNvSpPr>
            <p:nvPr/>
          </p:nvSpPr>
          <p:spPr bwMode="auto">
            <a:xfrm rot="5400000">
              <a:off x="2797" y="1543"/>
              <a:ext cx="263" cy="0"/>
            </a:xfrm>
            <a:prstGeom prst="line">
              <a:avLst/>
            </a:prstGeom>
            <a:noFill/>
            <a:ln w="381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grpSp>
        <p:nvGrpSpPr>
          <p:cNvPr id="16392" name="Group 17"/>
          <p:cNvGrpSpPr>
            <a:grpSpLocks/>
          </p:cNvGrpSpPr>
          <p:nvPr/>
        </p:nvGrpSpPr>
        <p:grpSpPr bwMode="auto">
          <a:xfrm>
            <a:off x="1765300" y="2643188"/>
            <a:ext cx="1141413" cy="855662"/>
            <a:chOff x="432" y="568"/>
            <a:chExt cx="864" cy="480"/>
          </a:xfrm>
        </p:grpSpPr>
        <p:sp>
          <p:nvSpPr>
            <p:cNvPr id="16444" name="Rectangle 18"/>
            <p:cNvSpPr>
              <a:spLocks noChangeArrowheads="1"/>
            </p:cNvSpPr>
            <p:nvPr/>
          </p:nvSpPr>
          <p:spPr bwMode="auto">
            <a:xfrm>
              <a:off x="432" y="568"/>
              <a:ext cx="864" cy="480"/>
            </a:xfrm>
            <a:prstGeom prst="rect">
              <a:avLst/>
            </a:prstGeom>
            <a:gradFill rotWithShape="0">
              <a:gsLst>
                <a:gs pos="0">
                  <a:srgbClr val="EBEBEB"/>
                </a:gs>
                <a:gs pos="100000">
                  <a:srgbClr val="C0C0C0"/>
                </a:gs>
              </a:gsLst>
              <a:lin ang="5400000" scaled="1"/>
            </a:gradFill>
            <a:ln w="381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sk-SK" altLang="sk-SK"/>
            </a:p>
          </p:txBody>
        </p:sp>
        <p:sp>
          <p:nvSpPr>
            <p:cNvPr id="16445" name="Text Box 19"/>
            <p:cNvSpPr txBox="1">
              <a:spLocks noChangeArrowheads="1"/>
            </p:cNvSpPr>
            <p:nvPr/>
          </p:nvSpPr>
          <p:spPr bwMode="auto">
            <a:xfrm>
              <a:off x="464" y="584"/>
              <a:ext cx="818" cy="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sk-SK" sz="2000">
                  <a:latin typeface="Times New Roman" pitchFamily="18" charset="0"/>
                  <a:cs typeface="Times New Roman" pitchFamily="18" charset="0"/>
                </a:rPr>
                <a:t>1.</a:t>
              </a:r>
              <a:endParaRPr lang="cs-CZ" altLang="sk-SK" sz="2000" i="1" baseline="-25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6393" name="Object 20"/>
          <p:cNvGraphicFramePr>
            <a:graphicFrameLocks noChangeAspect="1"/>
          </p:cNvGraphicFramePr>
          <p:nvPr/>
        </p:nvGraphicFramePr>
        <p:xfrm>
          <a:off x="1879600" y="3092450"/>
          <a:ext cx="8763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9" name="Equation" r:id="rId11" imgW="875920" imgH="317362" progId="Equation.DSMT4">
                  <p:embed/>
                </p:oleObj>
              </mc:Choice>
              <mc:Fallback>
                <p:oleObj name="Equation" r:id="rId11" imgW="875920" imgH="317362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9600" y="3092450"/>
                        <a:ext cx="87630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94" name="Group 21"/>
          <p:cNvGrpSpPr>
            <a:grpSpLocks/>
          </p:cNvGrpSpPr>
          <p:nvPr/>
        </p:nvGrpSpPr>
        <p:grpSpPr bwMode="auto">
          <a:xfrm>
            <a:off x="2895600" y="2643188"/>
            <a:ext cx="1141413" cy="855662"/>
            <a:chOff x="432" y="568"/>
            <a:chExt cx="864" cy="480"/>
          </a:xfrm>
        </p:grpSpPr>
        <p:sp>
          <p:nvSpPr>
            <p:cNvPr id="16442" name="Rectangle 22"/>
            <p:cNvSpPr>
              <a:spLocks noChangeArrowheads="1"/>
            </p:cNvSpPr>
            <p:nvPr/>
          </p:nvSpPr>
          <p:spPr bwMode="auto">
            <a:xfrm>
              <a:off x="432" y="568"/>
              <a:ext cx="864" cy="480"/>
            </a:xfrm>
            <a:prstGeom prst="rect">
              <a:avLst/>
            </a:prstGeom>
            <a:gradFill rotWithShape="0">
              <a:gsLst>
                <a:gs pos="0">
                  <a:srgbClr val="EBEBEB"/>
                </a:gs>
                <a:gs pos="100000">
                  <a:srgbClr val="C0C0C0"/>
                </a:gs>
              </a:gsLst>
              <a:lin ang="5400000" scaled="1"/>
            </a:gradFill>
            <a:ln w="381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sk-SK" altLang="sk-SK"/>
            </a:p>
          </p:txBody>
        </p:sp>
        <p:sp>
          <p:nvSpPr>
            <p:cNvPr id="16443" name="Text Box 23"/>
            <p:cNvSpPr txBox="1">
              <a:spLocks noChangeArrowheads="1"/>
            </p:cNvSpPr>
            <p:nvPr/>
          </p:nvSpPr>
          <p:spPr bwMode="auto">
            <a:xfrm>
              <a:off x="464" y="584"/>
              <a:ext cx="818" cy="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sk-SK" sz="2000">
                  <a:latin typeface="Times New Roman" pitchFamily="18" charset="0"/>
                  <a:cs typeface="Times New Roman" pitchFamily="18" charset="0"/>
                </a:rPr>
                <a:t>2.</a:t>
              </a:r>
              <a:endParaRPr lang="cs-CZ" altLang="sk-SK" sz="2000" i="1" baseline="-25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6395" name="Object 24"/>
          <p:cNvGraphicFramePr>
            <a:graphicFrameLocks noChangeAspect="1"/>
          </p:cNvGraphicFramePr>
          <p:nvPr/>
        </p:nvGraphicFramePr>
        <p:xfrm>
          <a:off x="2984500" y="3092450"/>
          <a:ext cx="9271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20" name="Equation" r:id="rId13" imgW="926698" imgH="317362" progId="Equation.DSMT4">
                  <p:embed/>
                </p:oleObj>
              </mc:Choice>
              <mc:Fallback>
                <p:oleObj name="Equation" r:id="rId13" imgW="926698" imgH="317362" progId="Equation.DSMT4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0" y="3092450"/>
                        <a:ext cx="92710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96" name="Group 25"/>
          <p:cNvGrpSpPr>
            <a:grpSpLocks/>
          </p:cNvGrpSpPr>
          <p:nvPr/>
        </p:nvGrpSpPr>
        <p:grpSpPr bwMode="auto">
          <a:xfrm>
            <a:off x="3975100" y="2643188"/>
            <a:ext cx="1141413" cy="855662"/>
            <a:chOff x="432" y="568"/>
            <a:chExt cx="864" cy="480"/>
          </a:xfrm>
        </p:grpSpPr>
        <p:sp>
          <p:nvSpPr>
            <p:cNvPr id="16440" name="Rectangle 26"/>
            <p:cNvSpPr>
              <a:spLocks noChangeArrowheads="1"/>
            </p:cNvSpPr>
            <p:nvPr/>
          </p:nvSpPr>
          <p:spPr bwMode="auto">
            <a:xfrm>
              <a:off x="432" y="568"/>
              <a:ext cx="864" cy="480"/>
            </a:xfrm>
            <a:prstGeom prst="rect">
              <a:avLst/>
            </a:prstGeom>
            <a:gradFill rotWithShape="0">
              <a:gsLst>
                <a:gs pos="0">
                  <a:srgbClr val="EBEBEB"/>
                </a:gs>
                <a:gs pos="100000">
                  <a:srgbClr val="C0C0C0"/>
                </a:gs>
              </a:gsLst>
              <a:lin ang="5400000" scaled="1"/>
            </a:gradFill>
            <a:ln w="38100">
              <a:solidFill>
                <a:srgbClr val="808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sk-SK" altLang="sk-SK"/>
            </a:p>
          </p:txBody>
        </p:sp>
        <p:sp>
          <p:nvSpPr>
            <p:cNvPr id="16441" name="Text Box 27"/>
            <p:cNvSpPr txBox="1">
              <a:spLocks noChangeArrowheads="1"/>
            </p:cNvSpPr>
            <p:nvPr/>
          </p:nvSpPr>
          <p:spPr bwMode="auto">
            <a:xfrm>
              <a:off x="464" y="584"/>
              <a:ext cx="818" cy="2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sk-SK" altLang="sk-SK" sz="2000"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altLang="sk-SK" sz="2000">
                  <a:latin typeface="Times New Roman" pitchFamily="18" charset="0"/>
                  <a:cs typeface="Times New Roman" pitchFamily="18" charset="0"/>
                </a:rPr>
                <a:t>.</a:t>
              </a:r>
              <a:endParaRPr lang="cs-CZ" altLang="sk-SK" sz="2000" i="1" baseline="-2500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aphicFrame>
        <p:nvGraphicFramePr>
          <p:cNvPr id="16397" name="Object 28"/>
          <p:cNvGraphicFramePr>
            <a:graphicFrameLocks noChangeAspect="1"/>
          </p:cNvGraphicFramePr>
          <p:nvPr/>
        </p:nvGraphicFramePr>
        <p:xfrm>
          <a:off x="4070350" y="3092450"/>
          <a:ext cx="914400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21" name="Equation" r:id="rId15" imgW="914003" imgH="317362" progId="Equation.DSMT4">
                  <p:embed/>
                </p:oleObj>
              </mc:Choice>
              <mc:Fallback>
                <p:oleObj name="Equation" r:id="rId15" imgW="914003" imgH="317362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0350" y="3092450"/>
                        <a:ext cx="914400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398" name="Group 29"/>
          <p:cNvGrpSpPr>
            <a:grpSpLocks/>
          </p:cNvGrpSpPr>
          <p:nvPr/>
        </p:nvGrpSpPr>
        <p:grpSpPr bwMode="auto">
          <a:xfrm>
            <a:off x="6350000" y="2643188"/>
            <a:ext cx="1141413" cy="855662"/>
            <a:chOff x="3432" y="1328"/>
            <a:chExt cx="719" cy="539"/>
          </a:xfrm>
        </p:grpSpPr>
        <p:grpSp>
          <p:nvGrpSpPr>
            <p:cNvPr id="16436" name="Group 30"/>
            <p:cNvGrpSpPr>
              <a:grpSpLocks/>
            </p:cNvGrpSpPr>
            <p:nvPr/>
          </p:nvGrpSpPr>
          <p:grpSpPr bwMode="auto">
            <a:xfrm>
              <a:off x="3432" y="1328"/>
              <a:ext cx="719" cy="539"/>
              <a:chOff x="432" y="568"/>
              <a:chExt cx="864" cy="480"/>
            </a:xfrm>
          </p:grpSpPr>
          <p:sp>
            <p:nvSpPr>
              <p:cNvPr id="16438" name="Rectangle 31"/>
              <p:cNvSpPr>
                <a:spLocks noChangeArrowheads="1"/>
              </p:cNvSpPr>
              <p:nvPr/>
            </p:nvSpPr>
            <p:spPr bwMode="auto">
              <a:xfrm>
                <a:off x="432" y="568"/>
                <a:ext cx="864" cy="480"/>
              </a:xfrm>
              <a:prstGeom prst="rect">
                <a:avLst/>
              </a:prstGeom>
              <a:gradFill rotWithShape="0">
                <a:gsLst>
                  <a:gs pos="0">
                    <a:srgbClr val="EBEBEB"/>
                  </a:gs>
                  <a:gs pos="100000">
                    <a:srgbClr val="C0C0C0"/>
                  </a:gs>
                </a:gsLst>
                <a:lin ang="5400000" scaled="1"/>
              </a:gradFill>
              <a:ln w="38100">
                <a:solidFill>
                  <a:srgbClr val="80808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sk-SK" altLang="sk-SK"/>
              </a:p>
            </p:txBody>
          </p:sp>
          <p:sp>
            <p:nvSpPr>
              <p:cNvPr id="16439" name="Text Box 32"/>
              <p:cNvSpPr txBox="1">
                <a:spLocks noChangeArrowheads="1"/>
              </p:cNvSpPr>
              <p:nvPr/>
            </p:nvSpPr>
            <p:spPr bwMode="auto">
              <a:xfrm>
                <a:off x="464" y="584"/>
                <a:ext cx="818" cy="2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50000"/>
                  </a:spcBef>
                </a:pPr>
                <a:r>
                  <a:rPr lang="en-US" altLang="sk-SK" sz="2000">
                    <a:latin typeface="Times New Roman" pitchFamily="18" charset="0"/>
                    <a:cs typeface="Times New Roman" pitchFamily="18" charset="0"/>
                  </a:rPr>
                  <a:t>N.</a:t>
                </a:r>
                <a:endParaRPr lang="cs-CZ" altLang="sk-SK" sz="2000" i="1" baseline="-25000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aphicFrame>
          <p:nvGraphicFramePr>
            <p:cNvPr id="16437" name="Object 33"/>
            <p:cNvGraphicFramePr>
              <a:graphicFrameLocks noChangeAspect="1"/>
            </p:cNvGraphicFramePr>
            <p:nvPr/>
          </p:nvGraphicFramePr>
          <p:xfrm>
            <a:off x="3460" y="1611"/>
            <a:ext cx="640" cy="19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22" name="Equation" r:id="rId17" imgW="1015559" imgH="317362" progId="Equation.DSMT4">
                    <p:embed/>
                  </p:oleObj>
                </mc:Choice>
                <mc:Fallback>
                  <p:oleObj name="Equation" r:id="rId17" imgW="1015559" imgH="317362" progId="Equation.DSMT4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460" y="1611"/>
                          <a:ext cx="640" cy="19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399" name="Line 34"/>
          <p:cNvSpPr>
            <a:spLocks noChangeShapeType="1"/>
          </p:cNvSpPr>
          <p:nvPr/>
        </p:nvSpPr>
        <p:spPr bwMode="auto">
          <a:xfrm>
            <a:off x="1062038" y="3071813"/>
            <a:ext cx="6731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6400" name="Line 35"/>
          <p:cNvSpPr>
            <a:spLocks noChangeShapeType="1"/>
          </p:cNvSpPr>
          <p:nvPr/>
        </p:nvSpPr>
        <p:spPr bwMode="auto">
          <a:xfrm>
            <a:off x="5110163" y="3071813"/>
            <a:ext cx="1236662" cy="0"/>
          </a:xfrm>
          <a:prstGeom prst="line">
            <a:avLst/>
          </a:prstGeom>
          <a:noFill/>
          <a:ln w="38100">
            <a:solidFill>
              <a:schemeClr val="bg2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6401" name="Line 36"/>
          <p:cNvSpPr>
            <a:spLocks noChangeShapeType="1"/>
          </p:cNvSpPr>
          <p:nvPr/>
        </p:nvSpPr>
        <p:spPr bwMode="auto">
          <a:xfrm>
            <a:off x="7489825" y="3071813"/>
            <a:ext cx="727075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grpSp>
        <p:nvGrpSpPr>
          <p:cNvPr id="16402" name="Group 37"/>
          <p:cNvGrpSpPr>
            <a:grpSpLocks/>
          </p:cNvGrpSpPr>
          <p:nvPr/>
        </p:nvGrpSpPr>
        <p:grpSpPr bwMode="auto">
          <a:xfrm>
            <a:off x="2325688" y="1408113"/>
            <a:ext cx="4586287" cy="1249362"/>
            <a:chOff x="1465" y="1720"/>
            <a:chExt cx="2889" cy="787"/>
          </a:xfrm>
        </p:grpSpPr>
        <p:grpSp>
          <p:nvGrpSpPr>
            <p:cNvPr id="16415" name="Group 38"/>
            <p:cNvGrpSpPr>
              <a:grpSpLocks/>
            </p:cNvGrpSpPr>
            <p:nvPr/>
          </p:nvGrpSpPr>
          <p:grpSpPr bwMode="auto">
            <a:xfrm>
              <a:off x="1465" y="1720"/>
              <a:ext cx="1229" cy="779"/>
              <a:chOff x="1465" y="1720"/>
              <a:chExt cx="1229" cy="779"/>
            </a:xfrm>
          </p:grpSpPr>
          <p:grpSp>
            <p:nvGrpSpPr>
              <p:cNvPr id="16432" name="Group 39"/>
              <p:cNvGrpSpPr>
                <a:grpSpLocks/>
              </p:cNvGrpSpPr>
              <p:nvPr/>
            </p:nvGrpSpPr>
            <p:grpSpPr bwMode="auto">
              <a:xfrm>
                <a:off x="1465" y="1720"/>
                <a:ext cx="1229" cy="779"/>
                <a:chOff x="1465" y="1720"/>
                <a:chExt cx="1229" cy="779"/>
              </a:xfrm>
            </p:grpSpPr>
            <p:sp>
              <p:nvSpPr>
                <p:cNvPr id="16434" name="Line 40"/>
                <p:cNvSpPr>
                  <a:spLocks noChangeShapeType="1"/>
                </p:cNvSpPr>
                <p:nvPr/>
              </p:nvSpPr>
              <p:spPr bwMode="auto">
                <a:xfrm flipV="1">
                  <a:off x="1465" y="1720"/>
                  <a:ext cx="1229" cy="779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6435" name="Line 41"/>
                <p:cNvSpPr>
                  <a:spLocks noChangeShapeType="1"/>
                </p:cNvSpPr>
                <p:nvPr/>
              </p:nvSpPr>
              <p:spPr bwMode="auto">
                <a:xfrm flipV="1">
                  <a:off x="2177" y="1935"/>
                  <a:ext cx="154" cy="110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</p:grpSp>
          <p:graphicFrame>
            <p:nvGraphicFramePr>
              <p:cNvPr id="16433" name="Object 42"/>
              <p:cNvGraphicFramePr>
                <a:graphicFrameLocks noChangeAspect="1"/>
              </p:cNvGraphicFramePr>
              <p:nvPr/>
            </p:nvGraphicFramePr>
            <p:xfrm>
              <a:off x="2078" y="1721"/>
              <a:ext cx="184" cy="2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723" name="Equation" r:id="rId19" imgW="291973" imgH="342751" progId="Equation.DSMT4">
                      <p:embed/>
                    </p:oleObj>
                  </mc:Choice>
                  <mc:Fallback>
                    <p:oleObj name="Equation" r:id="rId19" imgW="291973" imgH="342751" progId="Equation.DSMT4">
                      <p:embed/>
                      <p:pic>
                        <p:nvPicPr>
                          <p:cNvPr id="0" name="Object 4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078" y="1721"/>
                            <a:ext cx="184" cy="21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6416" name="Group 43"/>
            <p:cNvGrpSpPr>
              <a:grpSpLocks/>
            </p:cNvGrpSpPr>
            <p:nvPr/>
          </p:nvGrpSpPr>
          <p:grpSpPr bwMode="auto">
            <a:xfrm>
              <a:off x="2160" y="1813"/>
              <a:ext cx="618" cy="694"/>
              <a:chOff x="2160" y="1813"/>
              <a:chExt cx="618" cy="694"/>
            </a:xfrm>
          </p:grpSpPr>
          <p:grpSp>
            <p:nvGrpSpPr>
              <p:cNvPr id="16428" name="Group 44"/>
              <p:cNvGrpSpPr>
                <a:grpSpLocks/>
              </p:cNvGrpSpPr>
              <p:nvPr/>
            </p:nvGrpSpPr>
            <p:grpSpPr bwMode="auto">
              <a:xfrm>
                <a:off x="2160" y="1813"/>
                <a:ext cx="618" cy="694"/>
                <a:chOff x="2160" y="1813"/>
                <a:chExt cx="618" cy="694"/>
              </a:xfrm>
            </p:grpSpPr>
            <p:sp>
              <p:nvSpPr>
                <p:cNvPr id="16430" name="Line 45"/>
                <p:cNvSpPr>
                  <a:spLocks noChangeShapeType="1"/>
                </p:cNvSpPr>
                <p:nvPr/>
              </p:nvSpPr>
              <p:spPr bwMode="auto">
                <a:xfrm flipV="1">
                  <a:off x="2160" y="1813"/>
                  <a:ext cx="618" cy="694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6431" name="Line 46"/>
                <p:cNvSpPr>
                  <a:spLocks noChangeShapeType="1"/>
                </p:cNvSpPr>
                <p:nvPr/>
              </p:nvSpPr>
              <p:spPr bwMode="auto">
                <a:xfrm flipV="1">
                  <a:off x="2431" y="2060"/>
                  <a:ext cx="127" cy="152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</p:grpSp>
          <p:graphicFrame>
            <p:nvGraphicFramePr>
              <p:cNvPr id="16429" name="Object 47"/>
              <p:cNvGraphicFramePr>
                <a:graphicFrameLocks noChangeAspect="1"/>
              </p:cNvGraphicFramePr>
              <p:nvPr/>
            </p:nvGraphicFramePr>
            <p:xfrm>
              <a:off x="2458" y="2215"/>
              <a:ext cx="208" cy="213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724" name="Equation" r:id="rId21" imgW="330057" imgH="342751" progId="Equation.DSMT4">
                      <p:embed/>
                    </p:oleObj>
                  </mc:Choice>
                  <mc:Fallback>
                    <p:oleObj name="Equation" r:id="rId21" imgW="330057" imgH="342751" progId="Equation.DSMT4">
                      <p:embed/>
                      <p:pic>
                        <p:nvPicPr>
                          <p:cNvPr id="0" name="Object 4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458" y="2215"/>
                            <a:ext cx="208" cy="213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6417" name="Group 48"/>
            <p:cNvGrpSpPr>
              <a:grpSpLocks/>
            </p:cNvGrpSpPr>
            <p:nvPr/>
          </p:nvGrpSpPr>
          <p:grpSpPr bwMode="auto">
            <a:xfrm>
              <a:off x="2829" y="1855"/>
              <a:ext cx="312" cy="644"/>
              <a:chOff x="2829" y="1855"/>
              <a:chExt cx="312" cy="644"/>
            </a:xfrm>
          </p:grpSpPr>
          <p:grpSp>
            <p:nvGrpSpPr>
              <p:cNvPr id="16424" name="Group 49"/>
              <p:cNvGrpSpPr>
                <a:grpSpLocks/>
              </p:cNvGrpSpPr>
              <p:nvPr/>
            </p:nvGrpSpPr>
            <p:grpSpPr bwMode="auto">
              <a:xfrm>
                <a:off x="2829" y="1855"/>
                <a:ext cx="104" cy="644"/>
                <a:chOff x="2829" y="1855"/>
                <a:chExt cx="104" cy="644"/>
              </a:xfrm>
            </p:grpSpPr>
            <p:sp>
              <p:nvSpPr>
                <p:cNvPr id="16426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2829" y="1855"/>
                  <a:ext cx="104" cy="644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6427" name="Line 51"/>
                <p:cNvSpPr>
                  <a:spLocks noChangeShapeType="1"/>
                </p:cNvSpPr>
                <p:nvPr/>
              </p:nvSpPr>
              <p:spPr bwMode="auto">
                <a:xfrm flipV="1">
                  <a:off x="2848" y="2146"/>
                  <a:ext cx="42" cy="169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</p:grpSp>
          <p:graphicFrame>
            <p:nvGraphicFramePr>
              <p:cNvPr id="16425" name="Object 52"/>
              <p:cNvGraphicFramePr>
                <a:graphicFrameLocks noChangeAspect="1"/>
              </p:cNvGraphicFramePr>
              <p:nvPr/>
            </p:nvGraphicFramePr>
            <p:xfrm>
              <a:off x="2941" y="2119"/>
              <a:ext cx="200" cy="22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725" name="Equation" r:id="rId23" imgW="317225" imgH="355292" progId="Equation.DSMT4">
                      <p:embed/>
                    </p:oleObj>
                  </mc:Choice>
                  <mc:Fallback>
                    <p:oleObj name="Equation" r:id="rId23" imgW="317225" imgH="355292" progId="Equation.DSMT4">
                      <p:embed/>
                      <p:pic>
                        <p:nvPicPr>
                          <p:cNvPr id="0" name="Object 5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41" y="2119"/>
                            <a:ext cx="200" cy="22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pSp>
          <p:nvGrpSpPr>
            <p:cNvPr id="16418" name="Group 53"/>
            <p:cNvGrpSpPr>
              <a:grpSpLocks/>
            </p:cNvGrpSpPr>
            <p:nvPr/>
          </p:nvGrpSpPr>
          <p:grpSpPr bwMode="auto">
            <a:xfrm>
              <a:off x="3176" y="1720"/>
              <a:ext cx="1178" cy="787"/>
              <a:chOff x="3176" y="1720"/>
              <a:chExt cx="1178" cy="787"/>
            </a:xfrm>
          </p:grpSpPr>
          <p:grpSp>
            <p:nvGrpSpPr>
              <p:cNvPr id="16420" name="Group 54"/>
              <p:cNvGrpSpPr>
                <a:grpSpLocks/>
              </p:cNvGrpSpPr>
              <p:nvPr/>
            </p:nvGrpSpPr>
            <p:grpSpPr bwMode="auto">
              <a:xfrm>
                <a:off x="3176" y="1720"/>
                <a:ext cx="1178" cy="787"/>
                <a:chOff x="3176" y="1720"/>
                <a:chExt cx="1178" cy="787"/>
              </a:xfrm>
            </p:grpSpPr>
            <p:sp>
              <p:nvSpPr>
                <p:cNvPr id="16422" name="Line 55"/>
                <p:cNvSpPr>
                  <a:spLocks noChangeShapeType="1"/>
                </p:cNvSpPr>
                <p:nvPr/>
              </p:nvSpPr>
              <p:spPr bwMode="auto">
                <a:xfrm flipH="1" flipV="1">
                  <a:off x="3176" y="1720"/>
                  <a:ext cx="1178" cy="787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  <p:sp>
              <p:nvSpPr>
                <p:cNvPr id="16423" name="Line 56"/>
                <p:cNvSpPr>
                  <a:spLocks noChangeShapeType="1"/>
                </p:cNvSpPr>
                <p:nvPr/>
              </p:nvSpPr>
              <p:spPr bwMode="auto">
                <a:xfrm flipH="1" flipV="1">
                  <a:off x="3558" y="1978"/>
                  <a:ext cx="212" cy="127"/>
                </a:xfrm>
                <a:prstGeom prst="line">
                  <a:avLst/>
                </a:prstGeom>
                <a:noFill/>
                <a:ln w="38100">
                  <a:solidFill>
                    <a:schemeClr val="bg2"/>
                  </a:solidFill>
                  <a:round/>
                  <a:headEnd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sk-SK"/>
                </a:p>
              </p:txBody>
            </p:sp>
          </p:grpSp>
          <p:graphicFrame>
            <p:nvGraphicFramePr>
              <p:cNvPr id="16421" name="Object 57"/>
              <p:cNvGraphicFramePr>
                <a:graphicFrameLocks noChangeAspect="1"/>
              </p:cNvGraphicFramePr>
              <p:nvPr/>
            </p:nvGraphicFramePr>
            <p:xfrm>
              <a:off x="3723" y="1862"/>
              <a:ext cx="256" cy="221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6726" name="Equation" r:id="rId25" imgW="406048" imgH="355292" progId="Equation.DSMT4">
                      <p:embed/>
                    </p:oleObj>
                  </mc:Choice>
                  <mc:Fallback>
                    <p:oleObj name="Equation" r:id="rId25" imgW="406048" imgH="355292" progId="Equation.DSMT4">
                      <p:embed/>
                      <p:pic>
                        <p:nvPicPr>
                          <p:cNvPr id="0" name="Object 5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2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723" y="1862"/>
                            <a:ext cx="256" cy="221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sp>
          <p:nvSpPr>
            <p:cNvPr id="16419" name="Freeform 58"/>
            <p:cNvSpPr>
              <a:spLocks/>
            </p:cNvSpPr>
            <p:nvPr/>
          </p:nvSpPr>
          <p:spPr bwMode="auto">
            <a:xfrm>
              <a:off x="3203" y="2151"/>
              <a:ext cx="441" cy="121"/>
            </a:xfrm>
            <a:custGeom>
              <a:avLst/>
              <a:gdLst>
                <a:gd name="T0" fmla="*/ 0 w 441"/>
                <a:gd name="T1" fmla="*/ 118 h 121"/>
                <a:gd name="T2" fmla="*/ 263 w 441"/>
                <a:gd name="T3" fmla="*/ 101 h 121"/>
                <a:gd name="T4" fmla="*/ 441 w 441"/>
                <a:gd name="T5" fmla="*/ 0 h 1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41" h="121">
                  <a:moveTo>
                    <a:pt x="0" y="118"/>
                  </a:moveTo>
                  <a:cubicBezTo>
                    <a:pt x="94" y="119"/>
                    <a:pt x="189" y="121"/>
                    <a:pt x="263" y="101"/>
                  </a:cubicBezTo>
                  <a:cubicBezTo>
                    <a:pt x="337" y="81"/>
                    <a:pt x="411" y="17"/>
                    <a:pt x="441" y="0"/>
                  </a:cubicBezTo>
                </a:path>
              </a:pathLst>
            </a:custGeom>
            <a:noFill/>
            <a:ln w="38100" cap="flat">
              <a:solidFill>
                <a:schemeClr val="bg2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16403" name="Line 59"/>
          <p:cNvSpPr>
            <a:spLocks noChangeShapeType="1"/>
          </p:cNvSpPr>
          <p:nvPr/>
        </p:nvSpPr>
        <p:spPr bwMode="auto">
          <a:xfrm>
            <a:off x="1092200" y="1150938"/>
            <a:ext cx="3089275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6404" name="Line 60"/>
          <p:cNvSpPr>
            <a:spLocks noChangeShapeType="1"/>
          </p:cNvSpPr>
          <p:nvPr/>
        </p:nvSpPr>
        <p:spPr bwMode="auto">
          <a:xfrm>
            <a:off x="1079500" y="1138238"/>
            <a:ext cx="0" cy="194945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grpSp>
        <p:nvGrpSpPr>
          <p:cNvPr id="16405" name="Group 61"/>
          <p:cNvGrpSpPr>
            <a:grpSpLocks/>
          </p:cNvGrpSpPr>
          <p:nvPr/>
        </p:nvGrpSpPr>
        <p:grpSpPr bwMode="auto">
          <a:xfrm>
            <a:off x="527050" y="260350"/>
            <a:ext cx="4019550" cy="806450"/>
            <a:chOff x="332" y="917"/>
            <a:chExt cx="2532" cy="508"/>
          </a:xfrm>
        </p:grpSpPr>
        <p:grpSp>
          <p:nvGrpSpPr>
            <p:cNvPr id="16411" name="Group 62"/>
            <p:cNvGrpSpPr>
              <a:grpSpLocks/>
            </p:cNvGrpSpPr>
            <p:nvPr/>
          </p:nvGrpSpPr>
          <p:grpSpPr bwMode="auto">
            <a:xfrm>
              <a:off x="332" y="917"/>
              <a:ext cx="2160" cy="508"/>
              <a:chOff x="3388" y="768"/>
              <a:chExt cx="2160" cy="508"/>
            </a:xfrm>
          </p:grpSpPr>
          <p:sp>
            <p:nvSpPr>
              <p:cNvPr id="16413" name="Oval 63"/>
              <p:cNvSpPr>
                <a:spLocks noChangeArrowheads="1"/>
              </p:cNvSpPr>
              <p:nvPr/>
            </p:nvSpPr>
            <p:spPr bwMode="auto">
              <a:xfrm>
                <a:off x="3388" y="768"/>
                <a:ext cx="2160" cy="508"/>
              </a:xfrm>
              <a:prstGeom prst="ellipse">
                <a:avLst/>
              </a:prstGeom>
              <a:solidFill>
                <a:srgbClr val="FFFF99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endParaRPr lang="sk-SK" altLang="sk-SK"/>
              </a:p>
            </p:txBody>
          </p:sp>
          <p:sp>
            <p:nvSpPr>
              <p:cNvPr id="16414" name="Text Box 64" descr="Bílý mramor"/>
              <p:cNvSpPr txBox="1">
                <a:spLocks noChangeArrowheads="1"/>
              </p:cNvSpPr>
              <p:nvPr/>
            </p:nvSpPr>
            <p:spPr bwMode="auto">
              <a:xfrm>
                <a:off x="3468" y="878"/>
                <a:ext cx="2015" cy="2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blipFill dpi="0" rotWithShape="0">
                      <a:blip r:embed="rId27"/>
                      <a:srcRect/>
                      <a:tile tx="0" ty="0" sx="100000" sy="100000" flip="none" algn="tl"/>
                    </a:blipFill>
                  </a14:hiddenFill>
                </a:ext>
                <a:ext uri="{91240B29-F687-4F45-9708-019B960494DF}">
                  <a14:hiddenLine xmlns:a14="http://schemas.microsoft.com/office/drawing/2010/main" w="76200">
                    <a:solidFill>
                      <a:srgbClr val="FFFF00"/>
                    </a:solidFill>
                    <a:prstDash val="lgDash"/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000" tIns="46800" rIns="90000" bIns="46800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algn="ctr" eaLnBrk="1" hangingPunct="1">
                  <a:spcBef>
                    <a:spcPct val="20000"/>
                  </a:spcBef>
                  <a:buSzPct val="150000"/>
                </a:pPr>
                <a:r>
                  <a:rPr lang="sk-SK" altLang="sk-SK" sz="2200" b="1">
                    <a:solidFill>
                      <a:srgbClr val="CC0000"/>
                    </a:solidFill>
                    <a:latin typeface="Times New Roman" pitchFamily="18" charset="0"/>
                    <a:cs typeface="Times New Roman" pitchFamily="18" charset="0"/>
                  </a:rPr>
                  <a:t>súčet modulo 2</a:t>
                </a:r>
                <a:endParaRPr lang="cs-CZ" altLang="sk-SK" sz="2200" b="1">
                  <a:solidFill>
                    <a:srgbClr val="CC000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6412" name="Line 65"/>
            <p:cNvSpPr>
              <a:spLocks noChangeShapeType="1"/>
            </p:cNvSpPr>
            <p:nvPr/>
          </p:nvSpPr>
          <p:spPr bwMode="auto">
            <a:xfrm>
              <a:off x="2424" y="1219"/>
              <a:ext cx="440" cy="161"/>
            </a:xfrm>
            <a:prstGeom prst="line">
              <a:avLst/>
            </a:prstGeom>
            <a:noFill/>
            <a:ln w="76200">
              <a:solidFill>
                <a:srgbClr val="FFFF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grpSp>
        <p:nvGrpSpPr>
          <p:cNvPr id="16406" name="Group 66"/>
          <p:cNvGrpSpPr>
            <a:grpSpLocks/>
          </p:cNvGrpSpPr>
          <p:nvPr/>
        </p:nvGrpSpPr>
        <p:grpSpPr bwMode="auto">
          <a:xfrm>
            <a:off x="5335588" y="819150"/>
            <a:ext cx="1747837" cy="538163"/>
            <a:chOff x="3761" y="773"/>
            <a:chExt cx="1101" cy="339"/>
          </a:xfrm>
        </p:grpSpPr>
        <p:sp>
          <p:nvSpPr>
            <p:cNvPr id="16409" name="Oval 67"/>
            <p:cNvSpPr>
              <a:spLocks noChangeArrowheads="1"/>
            </p:cNvSpPr>
            <p:nvPr/>
          </p:nvSpPr>
          <p:spPr bwMode="auto">
            <a:xfrm>
              <a:off x="3761" y="773"/>
              <a:ext cx="1101" cy="339"/>
            </a:xfrm>
            <a:prstGeom prst="ellipse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sk-SK" altLang="sk-SK"/>
            </a:p>
          </p:txBody>
        </p:sp>
        <p:graphicFrame>
          <p:nvGraphicFramePr>
            <p:cNvPr id="16410" name="Object 68"/>
            <p:cNvGraphicFramePr>
              <a:graphicFrameLocks noChangeAspect="1"/>
            </p:cNvGraphicFramePr>
            <p:nvPr/>
          </p:nvGraphicFramePr>
          <p:xfrm>
            <a:off x="3961" y="827"/>
            <a:ext cx="704" cy="2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727" name="Equation" r:id="rId28" imgW="1117115" imgH="393529" progId="Equation.DSMT4">
                    <p:embed/>
                  </p:oleObj>
                </mc:Choice>
                <mc:Fallback>
                  <p:oleObj name="Equation" r:id="rId28" imgW="1117115" imgH="393529" progId="Equation.DSMT4">
                    <p:embed/>
                    <p:pic>
                      <p:nvPicPr>
                        <p:cNvPr id="0" name="Object 6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1" y="827"/>
                          <a:ext cx="704" cy="2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407" name="Text Box 69" descr="Bílý mramor"/>
          <p:cNvSpPr txBox="1">
            <a:spLocks noChangeArrowheads="1"/>
          </p:cNvSpPr>
          <p:nvPr/>
        </p:nvSpPr>
        <p:spPr bwMode="auto">
          <a:xfrm>
            <a:off x="3600450" y="4117975"/>
            <a:ext cx="53911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7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FFFF00"/>
                </a:solidFill>
                <a:prstDash val="lgDash"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20000"/>
              </a:spcBef>
              <a:buSzPct val="150000"/>
            </a:pPr>
            <a:r>
              <a:rPr lang="sk-SK" altLang="sk-SK" sz="2200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sk-SK" sz="2200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osuvn</a:t>
            </a:r>
            <a:r>
              <a:rPr lang="sk-SK" altLang="sk-SK" sz="2200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ý</a:t>
            </a:r>
            <a:r>
              <a:rPr lang="en-US" altLang="sk-SK" sz="2200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k-SK" altLang="sk-SK" sz="2200" b="1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rPr>
              <a:t>register s N-pamäťovými prvkami</a:t>
            </a:r>
            <a:endParaRPr lang="cs-CZ" altLang="sk-SK" sz="2200" b="1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408" name="Text Box 70"/>
          <p:cNvSpPr txBox="1">
            <a:spLocks noChangeArrowheads="1"/>
          </p:cNvSpPr>
          <p:nvPr/>
        </p:nvSpPr>
        <p:spPr bwMode="auto">
          <a:xfrm>
            <a:off x="395288" y="6165850"/>
            <a:ext cx="36718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b="1"/>
              <a:t>Obr.2.12</a:t>
            </a:r>
            <a:r>
              <a:rPr lang="sk-SK" altLang="sk-SK"/>
              <a:t> </a:t>
            </a:r>
            <a:r>
              <a:rPr lang="en-US" altLang="sk-SK"/>
              <a:t>Lineárny generátor PNS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 descr="Narrow vertical"/>
          <p:cNvSpPr>
            <a:spLocks noChangeArrowheads="1"/>
          </p:cNvSpPr>
          <p:nvPr/>
        </p:nvSpPr>
        <p:spPr bwMode="auto">
          <a:xfrm rot="-5400000">
            <a:off x="3838575" y="3478213"/>
            <a:ext cx="536575" cy="4933950"/>
          </a:xfrm>
          <a:prstGeom prst="rect">
            <a:avLst/>
          </a:prstGeom>
          <a:pattFill prst="narVert">
            <a:fgClr>
              <a:srgbClr val="339F33"/>
            </a:fgClr>
            <a:bgClr>
              <a:schemeClr val="bg1"/>
            </a:bgClr>
          </a:pattFill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graphicFrame>
        <p:nvGraphicFramePr>
          <p:cNvPr id="11267" name="Group 3"/>
          <p:cNvGraphicFramePr>
            <a:graphicFrameLocks noGrp="1"/>
          </p:cNvGraphicFramePr>
          <p:nvPr/>
        </p:nvGraphicFramePr>
        <p:xfrm>
          <a:off x="250825" y="981075"/>
          <a:ext cx="8585200" cy="2147886"/>
        </p:xfrm>
        <a:graphic>
          <a:graphicData uri="http://schemas.openxmlformats.org/drawingml/2006/table">
            <a:tbl>
              <a:tblPr/>
              <a:tblGrid>
                <a:gridCol w="7116763"/>
                <a:gridCol w="1468437"/>
              </a:tblGrid>
              <a:tr h="4319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FontTx/>
                        <a:buNone/>
                        <a:tabLst/>
                      </a:pPr>
                      <a:r>
                        <a:rPr kumimoji="0" lang="sk-SK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Úzkopásmový vysielaný signál </a:t>
                      </a:r>
                      <a:r>
                        <a:rPr kumimoji="0" lang="sk-SK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(narrow-band)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....</a:t>
                      </a:r>
                      <a:endParaRPr kumimoji="0" lang="cs-CZ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12" marB="46812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FontTx/>
                        <a:buNone/>
                        <a:tabLst/>
                      </a:pPr>
                      <a:endParaRPr kumimoji="0" lang="en-US" sz="220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12" marB="46812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FontTx/>
                        <a:buNone/>
                        <a:tabLst/>
                      </a:pPr>
                      <a:r>
                        <a:rPr kumimoji="0" lang="sk-SK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Operátor rozprestretia spektra signálu </a:t>
                      </a:r>
                      <a:r>
                        <a:rPr kumimoji="0" lang="sk-SK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(spreading)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....</a:t>
                      </a:r>
                      <a:endParaRPr kumimoji="0" lang="cs-CZ" sz="2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12" marB="4681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12" marB="4681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9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FontTx/>
                        <a:buNone/>
                        <a:tabLst/>
                      </a:pPr>
                      <a:r>
                        <a:rPr kumimoji="0" lang="sk-SK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Rozprestretý signál </a:t>
                      </a:r>
                      <a:r>
                        <a:rPr kumimoji="0" lang="sk-SK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(wide-band)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....</a:t>
                      </a:r>
                      <a:endParaRPr kumimoji="0" lang="cs-CZ" sz="2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12" marB="4681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12" marB="4681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993">
                <a:tc>
                  <a:txBody>
                    <a:bodyPr/>
                    <a:lstStyle/>
                    <a:p>
                      <a:pPr marL="106363" marR="0" lvl="0" indent="-106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FontTx/>
                        <a:buNone/>
                        <a:tabLst/>
                      </a:pPr>
                      <a:r>
                        <a:rPr kumimoji="0" lang="sk-SK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Operátor zvinutia spektra signálu </a:t>
                      </a:r>
                      <a:r>
                        <a:rPr kumimoji="0" lang="sk-SK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(dispreading)</a:t>
                      </a:r>
                      <a:r>
                        <a:rPr kumimoji="0" lang="en-US" sz="2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.....</a:t>
                      </a:r>
                      <a:endParaRPr kumimoji="0" lang="cs-CZ" sz="22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12" marB="4681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12" marB="4681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993">
                <a:tc>
                  <a:txBody>
                    <a:bodyPr/>
                    <a:lstStyle/>
                    <a:p>
                      <a:pPr marL="106363" marR="0" lvl="0" indent="-1063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FontTx/>
                        <a:buNone/>
                        <a:tabLst/>
                      </a:pPr>
                      <a:r>
                        <a:rPr kumimoji="0" lang="sk-SK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Zvinutý signál:</a:t>
                      </a:r>
                      <a:r>
                        <a:rPr kumimoji="0" lang="en-US" sz="2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                                                 ....</a:t>
                      </a:r>
                      <a:endParaRPr kumimoji="0" lang="cs-CZ" sz="22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12" marB="46812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150000"/>
                        <a:buFontTx/>
                        <a:buNone/>
                        <a:tabLst/>
                      </a:pPr>
                      <a:endParaRPr kumimoji="0" lang="en-US" sz="2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12" marB="46812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422" name="Text Box 28"/>
          <p:cNvSpPr txBox="1">
            <a:spLocks noChangeArrowheads="1"/>
          </p:cNvSpPr>
          <p:nvPr/>
        </p:nvSpPr>
        <p:spPr bwMode="auto">
          <a:xfrm>
            <a:off x="228600" y="123825"/>
            <a:ext cx="815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28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Jednoduchý model PSRS</a:t>
            </a:r>
            <a:r>
              <a:rPr lang="en-US" altLang="sk-SK" sz="2800">
                <a:solidFill>
                  <a:srgbClr val="00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cs-CZ" altLang="sk-SK" sz="2800">
              <a:solidFill>
                <a:srgbClr val="00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7423" name="Object 29"/>
          <p:cNvGraphicFramePr>
            <a:graphicFrameLocks noChangeAspect="1"/>
          </p:cNvGraphicFramePr>
          <p:nvPr/>
        </p:nvGraphicFramePr>
        <p:xfrm>
          <a:off x="7566025" y="1125538"/>
          <a:ext cx="2667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7" name="Equation" r:id="rId3" imgW="266469" imgH="355292" progId="Equation.DSMT4">
                  <p:embed/>
                </p:oleObj>
              </mc:Choice>
              <mc:Fallback>
                <p:oleObj name="Equation" r:id="rId3" imgW="266469" imgH="355292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6025" y="1125538"/>
                        <a:ext cx="2667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4" name="Object 30"/>
          <p:cNvGraphicFramePr>
            <a:graphicFrameLocks noChangeAspect="1"/>
          </p:cNvGraphicFramePr>
          <p:nvPr/>
        </p:nvGraphicFramePr>
        <p:xfrm>
          <a:off x="7561263" y="1557338"/>
          <a:ext cx="4699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8" name="Equation" r:id="rId5" imgW="469696" imgH="317362" progId="Equation.DSMT4">
                  <p:embed/>
                </p:oleObj>
              </mc:Choice>
              <mc:Fallback>
                <p:oleObj name="Equation" r:id="rId5" imgW="469696" imgH="317362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1263" y="1557338"/>
                        <a:ext cx="46990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5" name="Object 31"/>
          <p:cNvGraphicFramePr>
            <a:graphicFrameLocks noChangeAspect="1"/>
          </p:cNvGraphicFramePr>
          <p:nvPr/>
        </p:nvGraphicFramePr>
        <p:xfrm>
          <a:off x="7569200" y="2420938"/>
          <a:ext cx="508000" cy="31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59" name="Equation" r:id="rId7" imgW="507780" imgH="317362" progId="Equation.DSMT4">
                  <p:embed/>
                </p:oleObj>
              </mc:Choice>
              <mc:Fallback>
                <p:oleObj name="Equation" r:id="rId7" imgW="507780" imgH="317362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9200" y="2420938"/>
                        <a:ext cx="508000" cy="31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6" name="Object 32"/>
          <p:cNvGraphicFramePr>
            <a:graphicFrameLocks noChangeAspect="1"/>
          </p:cNvGraphicFramePr>
          <p:nvPr/>
        </p:nvGraphicFramePr>
        <p:xfrm>
          <a:off x="7577138" y="1916113"/>
          <a:ext cx="127000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0" name="Equation" r:id="rId9" imgW="1269449" imgH="393529" progId="Equation.DSMT4">
                  <p:embed/>
                </p:oleObj>
              </mc:Choice>
              <mc:Fallback>
                <p:oleObj name="Equation" r:id="rId9" imgW="1269449" imgH="393529" progId="Equation.DSMT4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77138" y="1916113"/>
                        <a:ext cx="1270000" cy="385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7" name="Object 33"/>
          <p:cNvGraphicFramePr>
            <a:graphicFrameLocks noChangeAspect="1"/>
          </p:cNvGraphicFramePr>
          <p:nvPr/>
        </p:nvGraphicFramePr>
        <p:xfrm>
          <a:off x="7569200" y="2781300"/>
          <a:ext cx="1257300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1" name="Equation" r:id="rId11" imgW="1256755" imgH="355446" progId="Equation.DSMT4">
                  <p:embed/>
                </p:oleObj>
              </mc:Choice>
              <mc:Fallback>
                <p:oleObj name="Equation" r:id="rId11" imgW="1256755" imgH="355446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9200" y="2781300"/>
                        <a:ext cx="1257300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8" name="Object 34"/>
          <p:cNvGraphicFramePr>
            <a:graphicFrameLocks noChangeAspect="1"/>
          </p:cNvGraphicFramePr>
          <p:nvPr/>
        </p:nvGraphicFramePr>
        <p:xfrm>
          <a:off x="6677025" y="6284913"/>
          <a:ext cx="220663" cy="222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62" name="Equation" r:id="rId13" imgW="228501" imgH="203112" progId="Equation.DSMT4">
                  <p:embed/>
                </p:oleObj>
              </mc:Choice>
              <mc:Fallback>
                <p:oleObj name="Equation" r:id="rId13" imgW="228501" imgH="203112" progId="Equation.DSMT4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7025" y="6284913"/>
                        <a:ext cx="220663" cy="222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9" name="Line 35"/>
          <p:cNvSpPr>
            <a:spLocks noChangeShapeType="1"/>
          </p:cNvSpPr>
          <p:nvPr/>
        </p:nvSpPr>
        <p:spPr bwMode="auto">
          <a:xfrm flipV="1">
            <a:off x="1403350" y="3357563"/>
            <a:ext cx="34925" cy="29527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7430" name="Rectangle 36" descr="Narrow vertical"/>
          <p:cNvSpPr>
            <a:spLocks noChangeArrowheads="1"/>
          </p:cNvSpPr>
          <p:nvPr/>
        </p:nvSpPr>
        <p:spPr bwMode="auto">
          <a:xfrm>
            <a:off x="3740150" y="3429000"/>
            <a:ext cx="736600" cy="2784475"/>
          </a:xfrm>
          <a:prstGeom prst="rect">
            <a:avLst/>
          </a:prstGeom>
          <a:pattFill prst="narVert">
            <a:fgClr>
              <a:srgbClr val="FF0000">
                <a:alpha val="41176"/>
              </a:srgbClr>
            </a:fgClr>
            <a:bgClr>
              <a:schemeClr val="bg1">
                <a:alpha val="41176"/>
              </a:schemeClr>
            </a:bgClr>
          </a:patt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17431" name="Line 37"/>
          <p:cNvSpPr>
            <a:spLocks noChangeShapeType="1"/>
          </p:cNvSpPr>
          <p:nvPr/>
        </p:nvSpPr>
        <p:spPr bwMode="auto">
          <a:xfrm>
            <a:off x="858838" y="6213475"/>
            <a:ext cx="62563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7432" name="Text Box 38"/>
          <p:cNvSpPr txBox="1">
            <a:spLocks noChangeArrowheads="1"/>
          </p:cNvSpPr>
          <p:nvPr/>
        </p:nvSpPr>
        <p:spPr bwMode="auto">
          <a:xfrm>
            <a:off x="107950" y="6453188"/>
            <a:ext cx="87487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Obr. 2.13 Spektrum informačného signálu v základnom pásme a po „rozprestretí“</a:t>
            </a:r>
            <a:endParaRPr lang="en-US" altLang="sk-SK"/>
          </a:p>
        </p:txBody>
      </p:sp>
      <p:sp>
        <p:nvSpPr>
          <p:cNvPr id="17433" name="Line 39"/>
          <p:cNvSpPr>
            <a:spLocks noChangeShapeType="1"/>
          </p:cNvSpPr>
          <p:nvPr/>
        </p:nvSpPr>
        <p:spPr bwMode="auto">
          <a:xfrm flipH="1" flipV="1">
            <a:off x="4500563" y="5084763"/>
            <a:ext cx="719137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7434" name="Line 40"/>
          <p:cNvSpPr>
            <a:spLocks noChangeShapeType="1"/>
          </p:cNvSpPr>
          <p:nvPr/>
        </p:nvSpPr>
        <p:spPr bwMode="auto">
          <a:xfrm flipH="1" flipV="1">
            <a:off x="6588125" y="5876925"/>
            <a:ext cx="1439863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7435" name="Line 41"/>
          <p:cNvSpPr>
            <a:spLocks noChangeShapeType="1"/>
          </p:cNvSpPr>
          <p:nvPr/>
        </p:nvSpPr>
        <p:spPr bwMode="auto">
          <a:xfrm flipH="1">
            <a:off x="4500563" y="1341438"/>
            <a:ext cx="3095625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17436" name="Line 42"/>
          <p:cNvSpPr>
            <a:spLocks noChangeShapeType="1"/>
          </p:cNvSpPr>
          <p:nvPr/>
        </p:nvSpPr>
        <p:spPr bwMode="auto">
          <a:xfrm flipH="1">
            <a:off x="5724525" y="2133600"/>
            <a:ext cx="1943100" cy="3455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97200"/>
            <a:ext cx="8266113" cy="330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260350"/>
            <a:ext cx="6654800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84213" y="2492375"/>
            <a:ext cx="7416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sk-SK" b="1"/>
              <a:t>Obr.</a:t>
            </a:r>
            <a:r>
              <a:rPr lang="sk-SK" altLang="sk-SK" b="1"/>
              <a:t>2.14</a:t>
            </a:r>
            <a:r>
              <a:rPr lang="en-US" altLang="sk-SK" b="1"/>
              <a:t>  </a:t>
            </a:r>
            <a:r>
              <a:rPr lang="en-US" altLang="sk-SK"/>
              <a:t>Prin</a:t>
            </a:r>
            <a:r>
              <a:rPr lang="sk-SK" altLang="sk-SK"/>
              <a:t>cíp CDMA s priamym sekvenčným kódovaním</a:t>
            </a:r>
            <a:endParaRPr lang="cs-CZ" altLang="sk-SK" b="1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042988" y="6453188"/>
            <a:ext cx="67691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altLang="sk-SK" b="1"/>
              <a:t>Obr. 2.15 </a:t>
            </a:r>
            <a:r>
              <a:rPr lang="sk-SK" altLang="sk-SK"/>
              <a:t> Princíp prijímača a vysielača FH-CDMA</a:t>
            </a:r>
            <a:endParaRPr lang="cs-CZ" altLang="sk-SK" b="1"/>
          </a:p>
        </p:txBody>
      </p:sp>
    </p:spTree>
    <p:extLst>
      <p:ext uri="{BB962C8B-B14F-4D97-AF65-F5344CB8AC3E}">
        <p14:creationId xmlns:p14="http://schemas.microsoft.com/office/powerpoint/2010/main" val="2682420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39750" y="404813"/>
            <a:ext cx="720090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 </a:t>
            </a:r>
            <a:r>
              <a:rPr lang="sk-SK" altLang="sk-SK" b="1"/>
              <a:t>Výhody CDMA: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nemožnosť nekorelovaných interferenicí...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nevadí viaccestné šírenie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nevplývame na iných užívateľov (sme ako šum a nie deštruktívna interferencia)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možnosť zníženia plošnej hustoty výkonu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veľmi sťažený neautorizovaný odposluch...</a:t>
            </a: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39750" y="333375"/>
            <a:ext cx="8353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sk-SK" sz="2400" b="1" i="1" smtClean="0"/>
              <a:t>N</a:t>
            </a:r>
            <a:r>
              <a:rPr lang="sk-SK" altLang="sk-SK" sz="2400" b="1" i="1" err="1" smtClean="0"/>
              <a:t>áhodný</a:t>
            </a:r>
            <a:r>
              <a:rPr lang="sk-SK" altLang="sk-SK" sz="2400" b="1" i="1" smtClean="0"/>
              <a:t> </a:t>
            </a:r>
            <a:r>
              <a:rPr lang="sk-SK" altLang="sk-SK" sz="2400" b="1" i="1"/>
              <a:t>prístup</a:t>
            </a:r>
            <a:endParaRPr lang="cs-CZ" altLang="sk-SK" sz="2400" b="1" i="1"/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755650" y="1341438"/>
            <a:ext cx="7993063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 b="1"/>
              <a:t>ALOHA</a:t>
            </a:r>
            <a:r>
              <a:rPr lang="en-US" altLang="sk-SK"/>
              <a:t> – </a:t>
            </a:r>
            <a:r>
              <a:rPr lang="sk-SK" altLang="sk-SK"/>
              <a:t>úplne náhodný okamih prístupu aj dĺžka relácie (systém vyvinutý na Univ. Havaii) – pri náraste počtu požiadaviek – zvýšenie pravdepodobnosti kolízií (preťaženie siete)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/>
              <a:t>ďalšie modifikácie ALOH</a:t>
            </a:r>
            <a:r>
              <a:rPr lang="en-US" altLang="sk-SK"/>
              <a:t>-y</a:t>
            </a:r>
            <a:r>
              <a:rPr lang="sk-SK" altLang="sk-SK"/>
              <a:t> smerom k zníženiu náhodnosti, resp.k zníženiu pravdepodobnosti  kolízií a neúspešnosti spojenia a komunikácie</a:t>
            </a:r>
            <a:endParaRPr lang="cs-CZ" altLang="sk-SK"/>
          </a:p>
        </p:txBody>
      </p:sp>
      <p:sp>
        <p:nvSpPr>
          <p:cNvPr id="2" name="BlokTextu 1"/>
          <p:cNvSpPr txBox="1"/>
          <p:nvPr/>
        </p:nvSpPr>
        <p:spPr>
          <a:xfrm>
            <a:off x="539750" y="790575"/>
            <a:ext cx="7848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mtClean="0"/>
              <a:t>(tie predchádzajúce boli deterministické prístupy (TDMA, atď.)</a:t>
            </a:r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6624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2603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sk-SK" sz="2400" b="1" smtClean="0"/>
              <a:t>P</a:t>
            </a:r>
            <a:r>
              <a:rPr lang="sk-SK" altLang="sk-SK" sz="2400" b="1" err="1" smtClean="0"/>
              <a:t>re</a:t>
            </a:r>
            <a:r>
              <a:rPr lang="sk-SK" altLang="sk-SK" sz="2400" b="1" smtClean="0"/>
              <a:t> </a:t>
            </a:r>
            <a:r>
              <a:rPr lang="sk-SK" altLang="sk-SK" sz="2400" b="1"/>
              <a:t>digitálne signály </a:t>
            </a:r>
            <a:endParaRPr lang="cs-CZ" altLang="sk-SK" sz="2400" b="1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39750" y="765175"/>
            <a:ext cx="860425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r</a:t>
            </a:r>
            <a:r>
              <a:rPr lang="en-US" altLang="sk-SK" baseline="-25000"/>
              <a:t>b</a:t>
            </a:r>
            <a:r>
              <a:rPr lang="sk-SK" altLang="sk-SK"/>
              <a:t> ... </a:t>
            </a:r>
            <a:r>
              <a:rPr lang="sk-SK" altLang="sk-SK" b="1"/>
              <a:t>prenosová rýchlosť</a:t>
            </a:r>
            <a:r>
              <a:rPr lang="en-US" altLang="sk-SK"/>
              <a:t>, kan</a:t>
            </a:r>
            <a:r>
              <a:rPr lang="sk-SK" altLang="sk-SK"/>
              <a:t>á</a:t>
            </a:r>
            <a:r>
              <a:rPr lang="en-US" altLang="sk-SK"/>
              <a:t>lov</a:t>
            </a:r>
            <a:r>
              <a:rPr lang="sk-SK" altLang="sk-SK"/>
              <a:t>á, bitová </a:t>
            </a:r>
            <a:r>
              <a:rPr lang="en-US" altLang="sk-SK"/>
              <a:t>[bps]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sk-SK"/>
              <a:t>r</a:t>
            </a:r>
            <a:r>
              <a:rPr lang="en-US" altLang="sk-SK" baseline="-25000"/>
              <a:t>S</a:t>
            </a:r>
            <a:r>
              <a:rPr lang="sk-SK" altLang="sk-SK" baseline="-25000"/>
              <a:t> </a:t>
            </a:r>
            <a:r>
              <a:rPr lang="sk-SK" altLang="sk-SK"/>
              <a:t>...  </a:t>
            </a:r>
            <a:r>
              <a:rPr lang="sk-SK" altLang="sk-SK" b="1"/>
              <a:t>symbolová rýchlosť</a:t>
            </a:r>
            <a:r>
              <a:rPr lang="sk-SK" altLang="sk-SK"/>
              <a:t> </a:t>
            </a:r>
            <a:r>
              <a:rPr lang="en-US" altLang="sk-SK"/>
              <a:t>[baud = po</a:t>
            </a:r>
            <a:r>
              <a:rPr lang="sk-SK" altLang="sk-SK"/>
              <a:t>č</a:t>
            </a:r>
            <a:r>
              <a:rPr lang="en-US" altLang="sk-SK"/>
              <a:t>et symbolov za </a:t>
            </a:r>
            <a:r>
              <a:rPr lang="sk-SK" altLang="sk-SK"/>
              <a:t>sec.</a:t>
            </a:r>
            <a:r>
              <a:rPr lang="en-US" altLang="sk-SK"/>
              <a:t>]</a:t>
            </a:r>
            <a:endParaRPr lang="sk-SK" altLang="sk-SK"/>
          </a:p>
          <a:p>
            <a:pPr eaLnBrk="1" hangingPunct="1">
              <a:spcBef>
                <a:spcPct val="50000"/>
              </a:spcBef>
            </a:pPr>
            <a:r>
              <a:rPr lang="sk-SK" altLang="sk-SK"/>
              <a:t>n ... počet bitov na symbol </a:t>
            </a:r>
            <a:r>
              <a:rPr lang="en-US" altLang="sk-SK"/>
              <a:t> </a:t>
            </a:r>
            <a:r>
              <a:rPr lang="en-US" altLang="sk-SK">
                <a:sym typeface="Wingdings" pitchFamily="2" charset="2"/>
              </a:rPr>
              <a:t>  </a:t>
            </a:r>
            <a:r>
              <a:rPr lang="sk-SK" altLang="sk-SK">
                <a:sym typeface="Wingdings" pitchFamily="2" charset="2"/>
              </a:rPr>
              <a:t>počet rôznych symbolov M = 2</a:t>
            </a:r>
            <a:r>
              <a:rPr lang="sk-SK" altLang="sk-SK" baseline="30000">
                <a:sym typeface="Wingdings" pitchFamily="2" charset="2"/>
              </a:rPr>
              <a:t>n</a:t>
            </a:r>
          </a:p>
          <a:p>
            <a:pPr eaLnBrk="1" hangingPunct="1">
              <a:spcBef>
                <a:spcPct val="50000"/>
              </a:spcBef>
            </a:pPr>
            <a:r>
              <a:rPr lang="sk-SK" altLang="sk-SK" baseline="30000">
                <a:sym typeface="Wingdings" pitchFamily="2" charset="2"/>
              </a:rPr>
              <a:t>.......</a:t>
            </a:r>
            <a:r>
              <a:rPr lang="en-US" altLang="sk-SK">
                <a:sym typeface="Wingdings" pitchFamily="2" charset="2"/>
              </a:rPr>
              <a:t>   n=log</a:t>
            </a:r>
            <a:r>
              <a:rPr lang="en-US" altLang="sk-SK" baseline="-25000">
                <a:sym typeface="Wingdings" pitchFamily="2" charset="2"/>
              </a:rPr>
              <a:t>2</a:t>
            </a:r>
            <a:r>
              <a:rPr lang="en-US" altLang="sk-SK">
                <a:sym typeface="Wingdings" pitchFamily="2" charset="2"/>
              </a:rPr>
              <a:t>M,    a     r</a:t>
            </a:r>
            <a:r>
              <a:rPr lang="en-US" altLang="sk-SK" baseline="-25000">
                <a:sym typeface="Wingdings" pitchFamily="2" charset="2"/>
              </a:rPr>
              <a:t>b</a:t>
            </a:r>
            <a:r>
              <a:rPr lang="en-US" altLang="sk-SK">
                <a:sym typeface="Wingdings" pitchFamily="2" charset="2"/>
              </a:rPr>
              <a:t> = r</a:t>
            </a:r>
            <a:r>
              <a:rPr lang="en-US" altLang="sk-SK" baseline="-25000">
                <a:sym typeface="Wingdings" pitchFamily="2" charset="2"/>
              </a:rPr>
              <a:t>S.</a:t>
            </a:r>
            <a:r>
              <a:rPr lang="en-US" altLang="sk-SK">
                <a:sym typeface="Wingdings" pitchFamily="2" charset="2"/>
              </a:rPr>
              <a:t>. n = r</a:t>
            </a:r>
            <a:r>
              <a:rPr lang="en-US" altLang="sk-SK" baseline="-25000">
                <a:sym typeface="Wingdings" pitchFamily="2" charset="2"/>
              </a:rPr>
              <a:t>S</a:t>
            </a:r>
            <a:r>
              <a:rPr lang="en-US" altLang="sk-SK">
                <a:sym typeface="Wingdings" pitchFamily="2" charset="2"/>
              </a:rPr>
              <a:t> . log</a:t>
            </a:r>
            <a:r>
              <a:rPr lang="en-US" altLang="sk-SK" baseline="-25000">
                <a:sym typeface="Wingdings" pitchFamily="2" charset="2"/>
              </a:rPr>
              <a:t>2</a:t>
            </a:r>
            <a:r>
              <a:rPr lang="en-US" altLang="sk-SK">
                <a:sym typeface="Wingdings" pitchFamily="2" charset="2"/>
              </a:rPr>
              <a:t>M 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sk-SK">
                <a:sym typeface="Wingdings" pitchFamily="2" charset="2"/>
              </a:rPr>
              <a:t>		</a:t>
            </a:r>
            <a:r>
              <a:rPr lang="sk-SK" altLang="sk-SK">
                <a:sym typeface="Wingdings" pitchFamily="2" charset="2"/>
              </a:rPr>
              <a:t>    t.j. </a:t>
            </a:r>
            <a:r>
              <a:rPr lang="en-US" altLang="sk-SK">
                <a:sym typeface="Wingdings" pitchFamily="2" charset="2"/>
              </a:rPr>
              <a:t>po</a:t>
            </a:r>
            <a:r>
              <a:rPr lang="sk-SK" altLang="sk-SK">
                <a:sym typeface="Wingdings" pitchFamily="2" charset="2"/>
              </a:rPr>
              <a:t>čet stavov za sek.  x  počet bitov na stav</a:t>
            </a:r>
            <a:endParaRPr lang="en-US" altLang="sk-SK">
              <a:sym typeface="Wingdings" pitchFamily="2" charset="2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sk-SK" b="1">
                <a:sym typeface="Wingdings" pitchFamily="2" charset="2"/>
              </a:rPr>
              <a:t>BER</a:t>
            </a:r>
            <a:r>
              <a:rPr lang="en-US" altLang="sk-SK">
                <a:sym typeface="Wingdings" pitchFamily="2" charset="2"/>
              </a:rPr>
              <a:t> (Bit Error Rate) – c</a:t>
            </a:r>
            <a:r>
              <a:rPr lang="sk-SK" altLang="sk-SK">
                <a:sym typeface="Wingdings" pitchFamily="2" charset="2"/>
              </a:rPr>
              <a:t>hybovosť – počet chybných bitov na celkový počet (napr BER = </a:t>
            </a:r>
            <a:r>
              <a:rPr lang="en-US" altLang="sk-SK">
                <a:sym typeface="Wingdings" pitchFamily="2" charset="2"/>
              </a:rPr>
              <a:t>10</a:t>
            </a:r>
            <a:r>
              <a:rPr lang="en-US" altLang="sk-SK" baseline="30000">
                <a:sym typeface="Wingdings" pitchFamily="2" charset="2"/>
              </a:rPr>
              <a:t>-7</a:t>
            </a:r>
            <a:r>
              <a:rPr lang="en-US" altLang="sk-SK">
                <a:sym typeface="Wingdings" pitchFamily="2" charset="2"/>
              </a:rPr>
              <a:t>, t.j.</a:t>
            </a:r>
            <a:r>
              <a:rPr lang="sk-SK" altLang="sk-SK">
                <a:sym typeface="Wingdings" pitchFamily="2" charset="2"/>
              </a:rPr>
              <a:t> </a:t>
            </a:r>
            <a:r>
              <a:rPr lang="en-US" altLang="sk-SK">
                <a:sym typeface="Wingdings" pitchFamily="2" charset="2"/>
              </a:rPr>
              <a:t> chybn</a:t>
            </a:r>
            <a:r>
              <a:rPr lang="sk-SK" altLang="sk-SK">
                <a:sym typeface="Wingdings" pitchFamily="2" charset="2"/>
              </a:rPr>
              <a:t>ý</a:t>
            </a:r>
            <a:r>
              <a:rPr lang="en-US" altLang="sk-SK">
                <a:sym typeface="Wingdings" pitchFamily="2" charset="2"/>
              </a:rPr>
              <a:t> bit </a:t>
            </a:r>
            <a:r>
              <a:rPr lang="sk-SK" altLang="sk-SK">
                <a:sym typeface="Wingdings" pitchFamily="2" charset="2"/>
              </a:rPr>
              <a:t>na celkový počet  10</a:t>
            </a:r>
            <a:r>
              <a:rPr lang="sk-SK" altLang="sk-SK" baseline="30000">
                <a:sym typeface="Wingdings" pitchFamily="2" charset="2"/>
              </a:rPr>
              <a:t>7</a:t>
            </a:r>
            <a:r>
              <a:rPr lang="sk-SK" altLang="sk-SK">
                <a:sym typeface="Wingdings" pitchFamily="2" charset="2"/>
              </a:rPr>
              <a:t>)</a:t>
            </a: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4"/>
          <p:cNvSpPr txBox="1">
            <a:spLocks noChangeArrowheads="1"/>
          </p:cNvSpPr>
          <p:nvPr/>
        </p:nvSpPr>
        <p:spPr bwMode="auto">
          <a:xfrm>
            <a:off x="755650" y="1196975"/>
            <a:ext cx="7129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2400" b="1"/>
              <a:t>EC- techniky </a:t>
            </a:r>
            <a:endParaRPr lang="cs-CZ" altLang="sk-SK" sz="2400" b="1"/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828675" y="2997200"/>
            <a:ext cx="8066088" cy="327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 </a:t>
            </a:r>
            <a:r>
              <a:rPr lang="sk-SK" altLang="sk-SK" b="1" err="1"/>
              <a:t>E</a:t>
            </a:r>
            <a:r>
              <a:rPr lang="sk-SK" altLang="sk-SK" err="1"/>
              <a:t>rror</a:t>
            </a:r>
            <a:r>
              <a:rPr lang="sk-SK" altLang="sk-SK"/>
              <a:t> </a:t>
            </a:r>
            <a:r>
              <a:rPr lang="sk-SK" altLang="sk-SK" err="1"/>
              <a:t>Control</a:t>
            </a:r>
            <a:r>
              <a:rPr lang="sk-SK" altLang="sk-SK"/>
              <a:t> – ARQ, FEC, </a:t>
            </a:r>
            <a:r>
              <a:rPr lang="sk-SK" altLang="sk-SK" err="1"/>
              <a:t>Hamming</a:t>
            </a:r>
            <a:r>
              <a:rPr lang="sk-SK" altLang="sk-SK"/>
              <a:t> </a:t>
            </a:r>
            <a:r>
              <a:rPr lang="sk-SK" altLang="sk-SK" err="1"/>
              <a:t>Distance</a:t>
            </a:r>
            <a:r>
              <a:rPr lang="sk-SK" altLang="sk-SK"/>
              <a:t>, </a:t>
            </a:r>
            <a:r>
              <a:rPr lang="sk-SK" altLang="sk-SK" err="1"/>
              <a:t>Galois</a:t>
            </a:r>
            <a:r>
              <a:rPr lang="sk-SK" altLang="sk-SK"/>
              <a:t> </a:t>
            </a:r>
            <a:r>
              <a:rPr lang="sk-SK" altLang="sk-SK" err="1"/>
              <a:t>Field</a:t>
            </a:r>
            <a:r>
              <a:rPr lang="sk-SK" altLang="sk-SK"/>
              <a:t>, </a:t>
            </a:r>
            <a:r>
              <a:rPr lang="sk-SK" altLang="sk-SK" err="1"/>
              <a:t>Cyclic</a:t>
            </a:r>
            <a:r>
              <a:rPr lang="sk-SK" altLang="sk-SK"/>
              <a:t> </a:t>
            </a:r>
            <a:r>
              <a:rPr lang="sk-SK" altLang="sk-SK" err="1"/>
              <a:t>codes</a:t>
            </a:r>
            <a:r>
              <a:rPr lang="sk-SK" altLang="sk-SK"/>
              <a:t>, </a:t>
            </a:r>
          </a:p>
          <a:p>
            <a:pPr eaLnBrk="1" hangingPunct="1">
              <a:spcBef>
                <a:spcPct val="50000"/>
              </a:spcBef>
            </a:pPr>
            <a:r>
              <a:rPr lang="sk-SK" altLang="sk-SK"/>
              <a:t>	</a:t>
            </a:r>
            <a:r>
              <a:rPr lang="sk-SK" altLang="sk-SK" err="1"/>
              <a:t>BCH-codes</a:t>
            </a:r>
            <a:r>
              <a:rPr lang="sk-SK" altLang="sk-SK"/>
              <a:t>, </a:t>
            </a:r>
            <a:r>
              <a:rPr lang="sk-SK" altLang="sk-SK" err="1"/>
              <a:t>RS-kódy</a:t>
            </a:r>
            <a:r>
              <a:rPr lang="sk-SK" altLang="sk-SK"/>
              <a:t>, </a:t>
            </a:r>
            <a:r>
              <a:rPr lang="sk-SK" altLang="sk-SK" err="1"/>
              <a:t>Konvolučné</a:t>
            </a:r>
            <a:r>
              <a:rPr lang="sk-SK" altLang="sk-SK"/>
              <a:t> kódy, </a:t>
            </a:r>
            <a:r>
              <a:rPr lang="sk-SK" altLang="sk-SK" err="1"/>
              <a:t>Viterbiho</a:t>
            </a:r>
            <a:r>
              <a:rPr lang="sk-SK" altLang="sk-SK"/>
              <a:t> dekódovanie, 	</a:t>
            </a:r>
            <a:r>
              <a:rPr lang="sk-SK" altLang="sk-SK" err="1"/>
              <a:t>trellis</a:t>
            </a:r>
            <a:r>
              <a:rPr lang="sk-SK" altLang="sk-SK"/>
              <a:t> –diagram, ...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kvôli eliminácii chýb (zmeny hodnôt bitov pri prenose príp. ďalšom spracovaní</a:t>
            </a:r>
            <a:r>
              <a:rPr lang="sk-SK" altLang="sk-SK" smtClean="0"/>
              <a:t>)</a:t>
            </a:r>
            <a:endParaRPr lang="en-US" altLang="sk-SK" smtClean="0"/>
          </a:p>
          <a:p>
            <a:pPr eaLnBrk="1" hangingPunct="1">
              <a:spcBef>
                <a:spcPct val="50000"/>
              </a:spcBef>
              <a:buFontTx/>
              <a:buChar char="-"/>
            </a:pPr>
            <a:endParaRPr lang="en-US" altLang="sk-SK"/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cs-CZ" altLang="sk-SK" smtClean="0"/>
              <a:t>(pozn. </a:t>
            </a:r>
            <a:r>
              <a:rPr lang="cs-CZ" altLang="sk-SK" err="1" smtClean="0"/>
              <a:t>pre</a:t>
            </a:r>
            <a:r>
              <a:rPr lang="cs-CZ" altLang="sk-SK" smtClean="0"/>
              <a:t> </a:t>
            </a:r>
            <a:r>
              <a:rPr lang="cs-CZ" altLang="sk-SK" err="1" smtClean="0"/>
              <a:t>ext</a:t>
            </a:r>
            <a:r>
              <a:rPr lang="cs-CZ" altLang="sk-SK" smtClean="0"/>
              <a:t>. </a:t>
            </a:r>
            <a:r>
              <a:rPr lang="cs-CZ" altLang="sk-SK" err="1" smtClean="0"/>
              <a:t>študentov</a:t>
            </a:r>
            <a:r>
              <a:rPr lang="cs-CZ" altLang="sk-SK" smtClean="0"/>
              <a:t> STS: </a:t>
            </a:r>
            <a:r>
              <a:rPr lang="cs-CZ" altLang="sk-SK" err="1" smtClean="0"/>
              <a:t>nie</a:t>
            </a:r>
            <a:r>
              <a:rPr lang="cs-CZ" altLang="sk-SK" smtClean="0"/>
              <a:t> je nutné </a:t>
            </a:r>
            <a:r>
              <a:rPr lang="cs-CZ" altLang="sk-SK" err="1" smtClean="0"/>
              <a:t>teraz</a:t>
            </a:r>
            <a:r>
              <a:rPr lang="cs-CZ" altLang="sk-SK" smtClean="0"/>
              <a:t> to </a:t>
            </a:r>
            <a:r>
              <a:rPr lang="cs-CZ" altLang="sk-SK" err="1" smtClean="0"/>
              <a:t>ovládať</a:t>
            </a:r>
            <a:r>
              <a:rPr lang="cs-CZ" altLang="sk-SK" smtClean="0"/>
              <a:t>, ale </a:t>
            </a:r>
            <a:r>
              <a:rPr lang="cs-CZ" altLang="sk-SK" err="1" smtClean="0"/>
              <a:t>treba</a:t>
            </a:r>
            <a:r>
              <a:rPr lang="cs-CZ" altLang="sk-SK" smtClean="0"/>
              <a:t> </a:t>
            </a:r>
            <a:r>
              <a:rPr lang="cs-CZ" altLang="sk-SK" err="1" smtClean="0"/>
              <a:t>vedieť</a:t>
            </a:r>
            <a:r>
              <a:rPr lang="cs-CZ" altLang="sk-SK" smtClean="0"/>
              <a:t>, že </a:t>
            </a:r>
            <a:r>
              <a:rPr lang="cs-CZ" altLang="sk-SK" err="1" smtClean="0"/>
              <a:t>tieto</a:t>
            </a:r>
            <a:r>
              <a:rPr lang="cs-CZ" altLang="sk-SK" smtClean="0"/>
              <a:t> techniky </a:t>
            </a:r>
            <a:r>
              <a:rPr lang="cs-CZ" altLang="sk-SK" err="1" smtClean="0"/>
              <a:t>existujú</a:t>
            </a:r>
            <a:r>
              <a:rPr lang="cs-CZ" altLang="sk-SK" smtClean="0"/>
              <a:t>, </a:t>
            </a:r>
            <a:r>
              <a:rPr lang="cs-CZ" altLang="sk-SK" err="1" smtClean="0"/>
              <a:t>príp</a:t>
            </a:r>
            <a:r>
              <a:rPr lang="cs-CZ" altLang="sk-SK" smtClean="0"/>
              <a:t>. aspoň </a:t>
            </a:r>
            <a:r>
              <a:rPr lang="cs-CZ" altLang="sk-SK" err="1" smtClean="0"/>
              <a:t>niektoré</a:t>
            </a:r>
            <a:r>
              <a:rPr lang="cs-CZ" altLang="sk-SK" smtClean="0"/>
              <a:t> </a:t>
            </a:r>
            <a:r>
              <a:rPr lang="cs-CZ" altLang="sk-SK" err="1" smtClean="0"/>
              <a:t>vymenovať</a:t>
            </a:r>
            <a:r>
              <a:rPr lang="cs-CZ" altLang="sk-SK" smtClean="0"/>
              <a:t>!)</a:t>
            </a:r>
          </a:p>
          <a:p>
            <a:pPr eaLnBrk="1" hangingPunct="1">
              <a:spcBef>
                <a:spcPct val="50000"/>
              </a:spcBef>
            </a:pPr>
            <a:endParaRPr lang="sk-SK" alt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395288" y="260350"/>
            <a:ext cx="7632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altLang="sk-SK" b="1"/>
              <a:t>PRIAMY SAT. PRÍJEM ROZHLASU VO SVETE</a:t>
            </a:r>
            <a:endParaRPr lang="cs-CZ" altLang="sk-SK" b="1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68313" y="836613"/>
            <a:ext cx="8424862" cy="297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/>
              <a:t>od r. 1998; GEO, org. WorldSpace / Washington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/>
              <a:t> satelity od fy. Alcatel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 b="1"/>
              <a:t>AfriStar (21</a:t>
            </a:r>
            <a:r>
              <a:rPr lang="en-US" altLang="sk-SK" b="1">
                <a:cs typeface="Arial" charset="0"/>
              </a:rPr>
              <a:t>°</a:t>
            </a:r>
            <a:r>
              <a:rPr lang="sk-SK" altLang="sk-SK" b="1">
                <a:cs typeface="Arial" charset="0"/>
              </a:rPr>
              <a:t>E) – 1998, pre Afr. a časť Eur., AsiaStar (10 </a:t>
            </a:r>
            <a:r>
              <a:rPr lang="en-US" altLang="sk-SK" b="1"/>
              <a:t>°</a:t>
            </a:r>
            <a:r>
              <a:rPr lang="sk-SK" altLang="sk-SK" b="1"/>
              <a:t>E), AmeriStar (95 </a:t>
            </a:r>
            <a:r>
              <a:rPr lang="en-US" altLang="sk-SK" b="1"/>
              <a:t>°</a:t>
            </a:r>
            <a:r>
              <a:rPr lang="sk-SK" altLang="sk-SK" b="1"/>
              <a:t>W – pre J.Ameriku)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/>
              <a:t> infromácie, vzdelávanie 3. sveta (!), dnes už aj Internet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/>
              <a:t>každý sat.: 3 zväzky; solárne panely s dĺžkou 28 m (6 kW); pásmo L (1,452 až 1,492 GHz), MPEG2; </a:t>
            </a:r>
            <a:r>
              <a:rPr lang="en-US" altLang="sk-SK"/>
              <a:t>&gt;</a:t>
            </a:r>
            <a:r>
              <a:rPr lang="sk-SK" altLang="sk-SK"/>
              <a:t>40 programov; platená služba! (10 USD mesačne)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/>
              <a:t> nutný prijímač s pásmom L</a:t>
            </a:r>
            <a:endParaRPr lang="en-US" altLang="sk-SK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539750" y="4149725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altLang="sk-SK" b="1"/>
              <a:t>XM (GEO) a Sirius</a:t>
            </a:r>
            <a:r>
              <a:rPr lang="sk-SK" altLang="sk-SK"/>
              <a:t> (geosynchr. elipt. orbita) – v USA a Canade – rozhlas, šport a zábava </a:t>
            </a:r>
            <a:r>
              <a:rPr lang="en-US" altLang="sk-SK"/>
              <a:t>+ </a:t>
            </a:r>
            <a:r>
              <a:rPr lang="sk-SK" altLang="sk-SK"/>
              <a:t>navigácia </a:t>
            </a:r>
            <a:r>
              <a:rPr lang="en-US" altLang="sk-SK"/>
              <a:t>+</a:t>
            </a:r>
            <a:r>
              <a:rPr lang="sk-SK" altLang="sk-SK"/>
              <a:t> info o doprave 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/>
              <a:t>platená služba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sk-SK" altLang="sk-SK"/>
              <a:t> XM sat. od fy. Boeing, solár.panely dlhé 40m (18kW) – pásmo S (2,332-2,345 GHz) – spolupráca s 900 terestr. stanicami pre pokrytie „mŕtvych“ miest (v tuneloch, budovách) s rovnakou frekv. ako zo sat. </a:t>
            </a:r>
            <a:r>
              <a:rPr lang="en-US" altLang="sk-SK">
                <a:sym typeface="Wingdings" pitchFamily="2" charset="2"/>
              </a:rPr>
              <a:t> nepozn</a:t>
            </a:r>
            <a:r>
              <a:rPr lang="sk-SK" altLang="sk-SK">
                <a:sym typeface="Wingdings" pitchFamily="2" charset="2"/>
              </a:rPr>
              <a:t>áš ! </a:t>
            </a:r>
            <a:endParaRPr lang="cs-CZ" altLang="sk-SK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 flipV="1">
            <a:off x="323850" y="3933825"/>
            <a:ext cx="84963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k-SK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5435600" y="6381750"/>
            <a:ext cx="252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altLang="sk-SK"/>
              <a:t>stav v r. 2007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71112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sk-SK" smtClean="0"/>
              <a:t>Met</a:t>
            </a:r>
            <a:r>
              <a:rPr lang="sk-SK" altLang="sk-SK" smtClean="0"/>
              <a:t>ó</a:t>
            </a:r>
            <a:r>
              <a:rPr lang="en-US" altLang="sk-SK" err="1" smtClean="0"/>
              <a:t>dy</a:t>
            </a:r>
            <a:r>
              <a:rPr lang="en-US" altLang="sk-SK" smtClean="0"/>
              <a:t> </a:t>
            </a:r>
            <a:r>
              <a:rPr lang="en-US" altLang="sk-SK" err="1" smtClean="0"/>
              <a:t>prenosu</a:t>
            </a:r>
            <a:r>
              <a:rPr lang="en-US" altLang="sk-SK" smtClean="0"/>
              <a:t/>
            </a:r>
            <a:br>
              <a:rPr lang="en-US" altLang="sk-SK" smtClean="0"/>
            </a:br>
            <a:r>
              <a:rPr lang="sk-SK" altLang="sk-SK" smtClean="0"/>
              <a:t> a </a:t>
            </a:r>
            <a:r>
              <a:rPr lang="en-US" altLang="sk-SK" smtClean="0"/>
              <a:t/>
            </a:r>
            <a:br>
              <a:rPr lang="en-US" altLang="sk-SK" smtClean="0"/>
            </a:br>
            <a:r>
              <a:rPr lang="sk-SK" altLang="sk-SK" smtClean="0"/>
              <a:t>metódy prístupu</a:t>
            </a:r>
            <a:endParaRPr lang="cs-CZ" altLang="sk-SK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k-SK" altLang="sk-SK" sz="2800" smtClean="0"/>
              <a:t>Satelitné systémy a služby</a:t>
            </a:r>
          </a:p>
          <a:p>
            <a:pPr eaLnBrk="1" hangingPunct="1"/>
            <a:r>
              <a:rPr lang="sk-SK" altLang="sk-SK" sz="2800" smtClean="0"/>
              <a:t>201</a:t>
            </a:r>
            <a:r>
              <a:rPr lang="en-US" altLang="sk-SK" sz="2800" smtClean="0"/>
              <a:t>3/14</a:t>
            </a:r>
            <a:endParaRPr lang="sk-SK" altLang="sk-SK" sz="2800" smtClean="0"/>
          </a:p>
          <a:p>
            <a:pPr eaLnBrk="1" hangingPunct="1"/>
            <a:r>
              <a:rPr lang="sk-SK" altLang="sk-SK" sz="2800" smtClean="0"/>
              <a:t>Ľ. </a:t>
            </a:r>
            <a:r>
              <a:rPr lang="sk-SK" altLang="sk-SK" sz="2800" err="1" smtClean="0"/>
              <a:t>Maceková-KEMT-FEI-TUvKošiciach</a:t>
            </a:r>
            <a:endParaRPr lang="cs-CZ" altLang="sk-SK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z="4000" smtClean="0"/>
              <a:t>Metódy prenosu v satelitných systémoch</a:t>
            </a:r>
            <a:endParaRPr lang="cs-CZ" altLang="sk-SK" sz="4000" smtClean="0"/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539750" y="1844675"/>
            <a:ext cx="813593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sk-SK" smtClean="0"/>
              <a:t>1.) </a:t>
            </a:r>
            <a:r>
              <a:rPr lang="sk-SK" altLang="sk-SK" smtClean="0"/>
              <a:t>- </a:t>
            </a:r>
            <a:r>
              <a:rPr lang="sk-SK" altLang="sk-SK"/>
              <a:t>ide o </a:t>
            </a:r>
            <a:r>
              <a:rPr lang="sk-SK" altLang="sk-SK" b="1"/>
              <a:t>spôsob o prístupu</a:t>
            </a:r>
            <a:r>
              <a:rPr lang="sk-SK" altLang="sk-SK"/>
              <a:t> k spoločnému prenosovému médiu (</a:t>
            </a:r>
            <a:r>
              <a:rPr lang="sk-SK" altLang="sk-SK" err="1"/>
              <a:t>e-m</a:t>
            </a:r>
            <a:r>
              <a:rPr lang="sk-SK" altLang="sk-SK"/>
              <a:t> žiarenie šírené voľným priestorom v rámci určitého frekvenčného pásma ) – viacnásobný prístup (</a:t>
            </a:r>
            <a:r>
              <a:rPr lang="sk-SK" altLang="sk-SK" b="1" err="1"/>
              <a:t>Multiple</a:t>
            </a:r>
            <a:r>
              <a:rPr lang="sk-SK" altLang="sk-SK" b="1"/>
              <a:t> Access) </a:t>
            </a:r>
            <a:r>
              <a:rPr lang="sk-SK" altLang="sk-SK"/>
              <a:t>(viď. prezentáciu lecture06.ppt):</a:t>
            </a:r>
            <a:endParaRPr lang="cs-CZ" altLang="sk-SK"/>
          </a:p>
        </p:txBody>
      </p:sp>
      <p:sp>
        <p:nvSpPr>
          <p:cNvPr id="3076" name="Text Box 6"/>
          <p:cNvSpPr txBox="1">
            <a:spLocks noChangeArrowheads="1"/>
          </p:cNvSpPr>
          <p:nvPr/>
        </p:nvSpPr>
        <p:spPr bwMode="auto">
          <a:xfrm>
            <a:off x="3773488" y="2852738"/>
            <a:ext cx="4537075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sk-SK" altLang="sk-SK"/>
              <a:t>FDMA</a:t>
            </a:r>
          </a:p>
          <a:p>
            <a:pPr eaLnBrk="1" hangingPunct="1">
              <a:buFontTx/>
              <a:buChar char="•"/>
            </a:pPr>
            <a:r>
              <a:rPr lang="sk-SK" altLang="sk-SK"/>
              <a:t>TDMA</a:t>
            </a:r>
          </a:p>
          <a:p>
            <a:pPr eaLnBrk="1" hangingPunct="1">
              <a:buFontTx/>
              <a:buChar char="•"/>
            </a:pPr>
            <a:r>
              <a:rPr lang="sk-SK" altLang="sk-SK"/>
              <a:t>CDMA</a:t>
            </a:r>
          </a:p>
          <a:p>
            <a:pPr eaLnBrk="1" hangingPunct="1">
              <a:buFontTx/>
              <a:buChar char="•"/>
            </a:pPr>
            <a:r>
              <a:rPr lang="sk-SK" altLang="sk-SK"/>
              <a:t>OBP- On Board Processing</a:t>
            </a:r>
          </a:p>
          <a:p>
            <a:pPr eaLnBrk="1" hangingPunct="1">
              <a:buFontTx/>
              <a:buChar char="•"/>
            </a:pPr>
            <a:r>
              <a:rPr lang="sk-SK" altLang="sk-SK"/>
              <a:t> náhodný prístup – tzv.paketový</a:t>
            </a:r>
          </a:p>
          <a:p>
            <a:pPr eaLnBrk="1" hangingPunct="1">
              <a:buFontTx/>
              <a:buChar char="•"/>
            </a:pPr>
            <a:r>
              <a:rPr lang="sk-SK" altLang="sk-SK"/>
              <a:t> často hybridný prístup</a:t>
            </a:r>
            <a:endParaRPr lang="cs-CZ" altLang="sk-SK"/>
          </a:p>
        </p:txBody>
      </p:sp>
      <p:sp>
        <p:nvSpPr>
          <p:cNvPr id="3077" name="BlokTextu 1"/>
          <p:cNvSpPr txBox="1">
            <a:spLocks noChangeArrowheads="1"/>
          </p:cNvSpPr>
          <p:nvPr/>
        </p:nvSpPr>
        <p:spPr bwMode="auto">
          <a:xfrm>
            <a:off x="755650" y="5229225"/>
            <a:ext cx="8064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sk-SK" smtClean="0"/>
              <a:t>2.) -</a:t>
            </a:r>
            <a:r>
              <a:rPr lang="sk-SK" altLang="sk-SK" smtClean="0"/>
              <a:t> </a:t>
            </a:r>
            <a:r>
              <a:rPr lang="sk-SK" altLang="sk-SK"/>
              <a:t>a ide aj o typ </a:t>
            </a:r>
            <a:r>
              <a:rPr lang="sk-SK" altLang="sk-SK" b="1"/>
              <a:t>modulácie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4826000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468313" y="260350"/>
            <a:ext cx="8207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 sz="2400" b="1"/>
              <a:t>Modulácie AM, PM, FM (zatiaľ analógové)</a:t>
            </a:r>
            <a:endParaRPr lang="cs-CZ" altLang="sk-SK" sz="2400" b="1"/>
          </a:p>
        </p:txBody>
      </p:sp>
      <p:pic>
        <p:nvPicPr>
          <p:cNvPr id="410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341438"/>
            <a:ext cx="3903662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395288" y="765175"/>
            <a:ext cx="4321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zobrazenie v polárnej oblasti (uhol, amplitúda)</a:t>
            </a:r>
            <a:endParaRPr lang="cs-CZ" altLang="sk-SK"/>
          </a:p>
        </p:txBody>
      </p:sp>
      <p:sp>
        <p:nvSpPr>
          <p:cNvPr id="4102" name="Text Box 8"/>
          <p:cNvSpPr txBox="1">
            <a:spLocks noChangeArrowheads="1"/>
          </p:cNvSpPr>
          <p:nvPr/>
        </p:nvSpPr>
        <p:spPr bwMode="auto">
          <a:xfrm>
            <a:off x="4822825" y="620713"/>
            <a:ext cx="43211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zobrazenie v časovej oblasti (čas, amplitúda)</a:t>
            </a: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388" y="3068638"/>
            <a:ext cx="8583612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755650" y="2492375"/>
            <a:ext cx="7200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sk-SK" altLang="sk-SK"/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560388" y="1412875"/>
            <a:ext cx="8188325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/>
              <a:t>alebo ešte raz - znázornenie:</a:t>
            </a:r>
          </a:p>
          <a:p>
            <a:pPr eaLnBrk="1" hangingPunct="1">
              <a:spcBef>
                <a:spcPct val="50000"/>
              </a:spcBef>
            </a:pPr>
            <a:r>
              <a:rPr lang="sk-SK" altLang="sk-SK"/>
              <a:t>v časovej oblasti		           vo frekvenčnej obl.            vo fázovej obl.</a:t>
            </a: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900113" y="549275"/>
            <a:ext cx="7920037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altLang="sk-SK" sz="2400" b="1" smtClean="0"/>
              <a:t>teraz:</a:t>
            </a:r>
          </a:p>
          <a:p>
            <a:pPr>
              <a:spcBef>
                <a:spcPct val="50000"/>
              </a:spcBef>
            </a:pPr>
            <a:r>
              <a:rPr lang="sk-SK" altLang="sk-SK" sz="3600" b="1" smtClean="0"/>
              <a:t>Digitálne </a:t>
            </a:r>
            <a:r>
              <a:rPr lang="sk-SK" altLang="sk-SK" sz="3600" b="1"/>
              <a:t>modulácie</a:t>
            </a:r>
            <a:r>
              <a:rPr lang="en-US" altLang="sk-SK" sz="3600" b="1"/>
              <a:t> </a:t>
            </a:r>
            <a:endParaRPr lang="sk-SK" altLang="sk-SK" sz="3600" b="1"/>
          </a:p>
          <a:p>
            <a:pPr>
              <a:spcBef>
                <a:spcPct val="50000"/>
              </a:spcBef>
            </a:pPr>
            <a:r>
              <a:rPr lang="en-US" altLang="sk-SK" sz="3600" b="1"/>
              <a:t>(IQ-</a:t>
            </a:r>
            <a:r>
              <a:rPr lang="sk-SK" altLang="sk-SK" sz="3600" b="1"/>
              <a:t>modulácie, vektorové modulácie)</a:t>
            </a:r>
            <a:endParaRPr lang="cs-CZ" altLang="sk-SK" sz="3600" b="1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971600" y="4221088"/>
            <a:ext cx="7561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k-SK" altLang="sk-SK"/>
              <a:t>- BPSK, QPSK, OQPSK, </a:t>
            </a:r>
            <a:r>
              <a:rPr lang="el-GR" altLang="sk-SK"/>
              <a:t>π</a:t>
            </a:r>
            <a:r>
              <a:rPr lang="sk-SK" altLang="sk-SK"/>
              <a:t>/4-PSK, MSK, DPSK, OFDM,</a:t>
            </a:r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63515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96975"/>
            <a:ext cx="6650037" cy="1754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468313" y="333375"/>
            <a:ext cx="8675687" cy="78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sk-SK" altLang="sk-SK"/>
              <a:t>teraz  </a:t>
            </a:r>
            <a:r>
              <a:rPr lang="sk-SK" altLang="sk-SK" b="1"/>
              <a:t>Digitálne modulácie</a:t>
            </a:r>
            <a:r>
              <a:rPr lang="sk-SK" altLang="sk-SK"/>
              <a:t> (spôsob prenášania „0“ a „1“ – bitov)</a:t>
            </a:r>
          </a:p>
          <a:p>
            <a:pPr eaLnBrk="1" hangingPunct="1">
              <a:spcBef>
                <a:spcPct val="50000"/>
              </a:spcBef>
            </a:pPr>
            <a:r>
              <a:rPr lang="sk-SK" altLang="sk-SK"/>
              <a:t>= „kľúčovanie“ (zapínanie / vypínanie zdroja sínusovky....“1“ / „0“ ) - </a:t>
            </a:r>
            <a:r>
              <a:rPr lang="sk-SK" altLang="sk-SK" b="1"/>
              <a:t>angl : keying </a:t>
            </a:r>
            <a:endParaRPr lang="cs-CZ" altLang="sk-SK" b="1"/>
          </a:p>
        </p:txBody>
      </p: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447675" y="3284538"/>
            <a:ext cx="8696325" cy="230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k-SK" altLang="sk-SK"/>
              <a:t>-</a:t>
            </a:r>
            <a:r>
              <a:rPr lang="sk-SK" altLang="sk-SK" b="1"/>
              <a:t>kombinácia </a:t>
            </a:r>
            <a:r>
              <a:rPr lang="sk-SK" altLang="sk-SK"/>
              <a:t>kľúčovania so - zmenou amplitúdy sínusovky (rôzne amplitúdy pri </a:t>
            </a:r>
          </a:p>
          <a:p>
            <a:pPr eaLnBrk="1" hangingPunct="1"/>
            <a:r>
              <a:rPr lang="sk-SK" altLang="sk-SK"/>
              <a:t>				rovnakej</a:t>
            </a:r>
            <a:r>
              <a:rPr lang="en-US" altLang="sk-SK"/>
              <a:t> </a:t>
            </a:r>
            <a:r>
              <a:rPr lang="sk-SK" altLang="sk-SK"/>
              <a:t>frekvencii )</a:t>
            </a:r>
          </a:p>
          <a:p>
            <a:pPr eaLnBrk="1" hangingPunct="1"/>
            <a:r>
              <a:rPr lang="sk-SK" altLang="sk-SK"/>
              <a:t>			  - zmenou fázy (okamihu začiatku)</a:t>
            </a:r>
          </a:p>
          <a:p>
            <a:pPr eaLnBrk="1" hangingPunct="1"/>
            <a:r>
              <a:rPr lang="sk-SK" altLang="sk-SK"/>
              <a:t>			  - zmenou frekvencie</a:t>
            </a:r>
          </a:p>
          <a:p>
            <a:pPr eaLnBrk="1" hangingPunct="1"/>
            <a:endParaRPr lang="sk-SK" altLang="sk-SK"/>
          </a:p>
          <a:p>
            <a:pPr eaLnBrk="1" hangingPunct="1"/>
            <a:r>
              <a:rPr lang="sk-SK" altLang="sk-SK">
                <a:sym typeface="Wingdings" pitchFamily="2" charset="2"/>
              </a:rPr>
              <a:t>-</a:t>
            </a:r>
            <a:r>
              <a:rPr lang="en-US" altLang="sk-SK">
                <a:sym typeface="Wingdings" pitchFamily="2" charset="2"/>
              </a:rPr>
              <a:t> a v</a:t>
            </a:r>
            <a:r>
              <a:rPr lang="sk-SK" altLang="sk-SK">
                <a:sym typeface="Wingdings" pitchFamily="2" charset="2"/>
              </a:rPr>
              <a:t>š</a:t>
            </a:r>
            <a:r>
              <a:rPr lang="en-US" altLang="sk-SK">
                <a:sym typeface="Wingdings" pitchFamily="2" charset="2"/>
              </a:rPr>
              <a:t>etko </a:t>
            </a:r>
            <a:r>
              <a:rPr lang="sk-SK" altLang="sk-SK">
                <a:sym typeface="Wingdings" pitchFamily="2" charset="2"/>
              </a:rPr>
              <a:t>naraz môžem zmiešať  a vysielať napr. 1 anténou a prenášať v 1 kanáli</a:t>
            </a:r>
          </a:p>
          <a:p>
            <a:pPr eaLnBrk="1" hangingPunct="1"/>
            <a:r>
              <a:rPr lang="sk-SK" altLang="sk-SK">
                <a:sym typeface="Wingdings" pitchFamily="2" charset="2"/>
              </a:rPr>
              <a:t>	</a:t>
            </a:r>
            <a:r>
              <a:rPr lang="en-US" altLang="sk-SK">
                <a:sym typeface="Wingdings" pitchFamily="2" charset="2"/>
              </a:rPr>
              <a:t>… </a:t>
            </a:r>
            <a:r>
              <a:rPr lang="sk-SK" altLang="sk-SK">
                <a:sym typeface="Wingdings" pitchFamily="2" charset="2"/>
              </a:rPr>
              <a:t>veľké zvýšenie prenosovej kapacity </a:t>
            </a:r>
            <a:r>
              <a:rPr lang="en-US" altLang="sk-SK">
                <a:sym typeface="Wingdings" pitchFamily="2" charset="2"/>
              </a:rPr>
              <a:t>kan</a:t>
            </a:r>
            <a:r>
              <a:rPr lang="sk-SK" altLang="sk-SK">
                <a:sym typeface="Wingdings" pitchFamily="2" charset="2"/>
              </a:rPr>
              <a:t>ála!  (keď to dokážem ...  - lebo zložitosť techniky, lebo šum, lebo nepriaznivé prenosové prostredie...)</a:t>
            </a:r>
            <a:endParaRPr lang="cs-CZ" alt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1921</Words>
  <Application>Microsoft Office PowerPoint</Application>
  <PresentationFormat>Prezentácia na obrazovke (4:3)</PresentationFormat>
  <Paragraphs>165</Paragraphs>
  <Slides>29</Slides>
  <Notes>0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29</vt:i4>
      </vt:variant>
    </vt:vector>
  </HeadingPairs>
  <TitlesOfParts>
    <vt:vector size="31" baseType="lpstr">
      <vt:lpstr>Default Design</vt:lpstr>
      <vt:lpstr>Equation</vt:lpstr>
      <vt:lpstr>STS 2013/14 9. týždeň</vt:lpstr>
      <vt:lpstr>Prezentácia programu PowerPoint</vt:lpstr>
      <vt:lpstr>Prezentácia programu PowerPoint</vt:lpstr>
      <vt:lpstr>Metódy prenosu  a  metódy prístupu</vt:lpstr>
      <vt:lpstr>Metódy prenosu v satelitných systémoch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CDMA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KEMT FEI TU KE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Metódy prenosu</dc:title>
  <dc:creator>LM</dc:creator>
  <cp:lastModifiedBy>LM</cp:lastModifiedBy>
  <cp:revision>88</cp:revision>
  <dcterms:created xsi:type="dcterms:W3CDTF">2011-04-15T02:56:55Z</dcterms:created>
  <dcterms:modified xsi:type="dcterms:W3CDTF">2014-04-17T11:52:56Z</dcterms:modified>
</cp:coreProperties>
</file>