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63" r:id="rId8"/>
    <p:sldId id="269" r:id="rId9"/>
    <p:sldId id="260" r:id="rId10"/>
    <p:sldId id="267" r:id="rId11"/>
    <p:sldId id="268" r:id="rId12"/>
    <p:sldId id="266" r:id="rId13"/>
    <p:sldId id="259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1A07-AFC7-4F32-BA9B-918B15EE238B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A92D-A22E-41D5-AAA4-2DC7F06F76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122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1A07-AFC7-4F32-BA9B-918B15EE238B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A92D-A22E-41D5-AAA4-2DC7F06F76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22794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1A07-AFC7-4F32-BA9B-918B15EE238B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A92D-A22E-41D5-AAA4-2DC7F06F76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328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1A07-AFC7-4F32-BA9B-918B15EE238B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A92D-A22E-41D5-AAA4-2DC7F06F76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0432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1A07-AFC7-4F32-BA9B-918B15EE238B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A92D-A22E-41D5-AAA4-2DC7F06F76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1817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1A07-AFC7-4F32-BA9B-918B15EE238B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A92D-A22E-41D5-AAA4-2DC7F06F76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882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1A07-AFC7-4F32-BA9B-918B15EE238B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A92D-A22E-41D5-AAA4-2DC7F06F76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3944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1A07-AFC7-4F32-BA9B-918B15EE238B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A92D-A22E-41D5-AAA4-2DC7F06F76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3164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1A07-AFC7-4F32-BA9B-918B15EE238B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A92D-A22E-41D5-AAA4-2DC7F06F76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0600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1A07-AFC7-4F32-BA9B-918B15EE238B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A92D-A22E-41D5-AAA4-2DC7F06F76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4378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01A07-AFC7-4F32-BA9B-918B15EE238B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1FA92D-A22E-41D5-AAA4-2DC7F06F76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4145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01A07-AFC7-4F32-BA9B-918B15EE238B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FA92D-A22E-41D5-AAA4-2DC7F06F768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17585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Satelitn</a:t>
            </a:r>
            <a:r>
              <a:rPr lang="sk-SK" dirty="0" smtClean="0"/>
              <a:t>é technológie a služby</a:t>
            </a:r>
            <a:br>
              <a:rPr lang="sk-SK" dirty="0" smtClean="0"/>
            </a:br>
            <a:r>
              <a:rPr lang="sk-SK" dirty="0" err="1" smtClean="0"/>
              <a:t>GPS</a:t>
            </a:r>
            <a:r>
              <a:rPr lang="sk-SK" dirty="0" smtClean="0"/>
              <a:t>	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201</a:t>
            </a:r>
            <a:r>
              <a:rPr lang="en-US" dirty="0" smtClean="0"/>
              <a:t>4/15</a:t>
            </a:r>
            <a:endParaRPr lang="sk-SK" dirty="0" smtClean="0"/>
          </a:p>
          <a:p>
            <a:r>
              <a:rPr lang="sk-SK" dirty="0" smtClean="0"/>
              <a:t>Ľ. </a:t>
            </a:r>
            <a:r>
              <a:rPr lang="sk-SK" dirty="0" err="1" smtClean="0"/>
              <a:t>Maceková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331640" y="5854675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info</a:t>
            </a:r>
            <a:r>
              <a:rPr lang="sk-SK" dirty="0" smtClean="0"/>
              <a:t> aj zo str.  </a:t>
            </a:r>
            <a:r>
              <a:rPr lang="el-GR" dirty="0" smtClean="0"/>
              <a:t>[1] </a:t>
            </a:r>
            <a:r>
              <a:rPr lang="sk-SK" dirty="0" smtClean="0"/>
              <a:t>http://www.trimble.com/gps/whatgps.shtml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8367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611560" y="548680"/>
            <a:ext cx="7632848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 smtClean="0"/>
              <a:t>Príklad:</a:t>
            </a:r>
          </a:p>
          <a:p>
            <a:r>
              <a:rPr lang="sk-SK" dirty="0"/>
              <a:t>A</a:t>
            </a:r>
            <a:r>
              <a:rPr lang="sk-SK" dirty="0" smtClean="0"/>
              <a:t>kú chybu vo vzdialenosti od presnej pozície by vniesla časová nepresnosť o veľkosti 0,001 s?</a:t>
            </a:r>
          </a:p>
          <a:p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683568" y="19168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Výsledok:  cca 300 km !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56746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Korekcie chýb</a:t>
            </a:r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683568" y="1700808"/>
            <a:ext cx="81369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sk-SK" dirty="0" smtClean="0"/>
              <a:t>chyby rôzneho druhu a pôvodu </a:t>
            </a:r>
            <a:r>
              <a:rPr lang="el-GR" dirty="0" smtClean="0"/>
              <a:t>[1]</a:t>
            </a:r>
            <a:r>
              <a:rPr lang="sk-SK" dirty="0" smtClean="0"/>
              <a:t>:</a:t>
            </a:r>
          </a:p>
          <a:p>
            <a:r>
              <a:rPr lang="sk-SK" dirty="0"/>
              <a:t>	</a:t>
            </a:r>
            <a:r>
              <a:rPr lang="sk-SK" dirty="0" smtClean="0"/>
              <a:t>- prechod signálu obalmi zeme</a:t>
            </a:r>
            <a:r>
              <a:rPr lang="el-GR" dirty="0" smtClean="0"/>
              <a:t> – </a:t>
            </a:r>
          </a:p>
          <a:p>
            <a:endParaRPr lang="el-GR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el-GR" dirty="0" smtClean="0"/>
              <a:t>- </a:t>
            </a:r>
            <a:r>
              <a:rPr lang="sk-SK" dirty="0" smtClean="0"/>
              <a:t> korekcie možné využitím dvoch frekvencií  - L1, L2 (</a:t>
            </a:r>
            <a:r>
              <a:rPr lang="en-US" dirty="0" smtClean="0"/>
              <a:t>1575.42 MHz </a:t>
            </a:r>
            <a:r>
              <a:rPr lang="sk-SK" dirty="0" smtClean="0"/>
              <a:t>a </a:t>
            </a:r>
            <a:r>
              <a:rPr lang="en-US" dirty="0" smtClean="0"/>
              <a:t>1227.60 MHz</a:t>
            </a:r>
            <a:r>
              <a:rPr lang="sk-SK" dirty="0"/>
              <a:t>;</a:t>
            </a:r>
            <a:r>
              <a:rPr lang="en-US" dirty="0" smtClean="0"/>
              <a:t> </a:t>
            </a:r>
            <a:r>
              <a:rPr lang="sk-SK" dirty="0" err="1" smtClean="0"/>
              <a:t>dual</a:t>
            </a:r>
            <a:r>
              <a:rPr lang="sk-SK" dirty="0" smtClean="0"/>
              <a:t> </a:t>
            </a:r>
            <a:r>
              <a:rPr lang="sk-SK" dirty="0" err="1" smtClean="0"/>
              <a:t>frequency</a:t>
            </a:r>
            <a:r>
              <a:rPr lang="sk-SK" dirty="0" smtClean="0"/>
              <a:t> </a:t>
            </a:r>
            <a:r>
              <a:rPr lang="sk-SK" dirty="0" err="1" smtClean="0"/>
              <a:t>measurements</a:t>
            </a:r>
            <a:r>
              <a:rPr lang="sk-SK" dirty="0" smtClean="0"/>
              <a:t>) – nižšia a vyššia – každá sa prechodom prostredím správa inak, a to sa vyhodnocuje a použije na korekciu – v drahšej, vojenskej technike</a:t>
            </a:r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687" y="1412776"/>
            <a:ext cx="3612077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07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Diferenčné </a:t>
            </a:r>
            <a:r>
              <a:rPr lang="sk-SK" dirty="0" err="1" smtClean="0"/>
              <a:t>GPS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ešte presnejší systém: 2 prijímače, jeden z nich má presnú pozíciu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Zemi</a:t>
            </a:r>
            <a:r>
              <a:rPr lang="sk-SK" dirty="0" smtClean="0"/>
              <a:t> a koriguje výpočet druhého</a:t>
            </a:r>
          </a:p>
          <a:p>
            <a:r>
              <a:rPr lang="sk-SK" dirty="0" smtClean="0"/>
              <a:t>vojenské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359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Ďalšie navigačné a pozičné systémy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err="1"/>
              <a:t>GLONASS</a:t>
            </a:r>
            <a:r>
              <a:rPr lang="en-US" b="1" dirty="0"/>
              <a:t> (Russia, </a:t>
            </a:r>
            <a:r>
              <a:rPr lang="en-US" b="1" dirty="0" err="1"/>
              <a:t>civilom</a:t>
            </a:r>
            <a:r>
              <a:rPr lang="en-US" b="1" dirty="0"/>
              <a:t> </a:t>
            </a:r>
            <a:r>
              <a:rPr lang="en-US" b="1" dirty="0" err="1"/>
              <a:t>pr</a:t>
            </a:r>
            <a:r>
              <a:rPr lang="sk-SK" b="1" dirty="0" err="1"/>
              <a:t>ístupnýý</a:t>
            </a:r>
            <a:r>
              <a:rPr lang="sk-SK" b="1" dirty="0"/>
              <a:t> od r.2007</a:t>
            </a:r>
            <a:r>
              <a:rPr lang="en-US" b="1" dirty="0"/>
              <a:t>),BeiDou-2 (China), Galileo (EU</a:t>
            </a:r>
            <a:r>
              <a:rPr lang="en-US" b="1" dirty="0" smtClean="0"/>
              <a:t>)</a:t>
            </a:r>
            <a:endParaRPr lang="en-US" b="1" dirty="0" smtClean="0"/>
          </a:p>
          <a:p>
            <a:r>
              <a:rPr lang="sk-SK" b="1" dirty="0" err="1" smtClean="0"/>
              <a:t>Landmarks</a:t>
            </a:r>
            <a:r>
              <a:rPr lang="sk-SK" b="1" dirty="0" smtClean="0"/>
              <a:t> </a:t>
            </a:r>
            <a:r>
              <a:rPr lang="sk-SK" dirty="0" smtClean="0"/>
              <a:t>(Pozemné značky): Fungujú len na určenom mieste. Môžu byť prenesené alebo zničené environmentálnymi faktormi</a:t>
            </a:r>
          </a:p>
          <a:p>
            <a:r>
              <a:rPr lang="sk-SK" b="1" dirty="0" smtClean="0"/>
              <a:t>(</a:t>
            </a:r>
            <a:r>
              <a:rPr lang="sk-SK" b="1" dirty="0" err="1" smtClean="0"/>
              <a:t>Dead</a:t>
            </a:r>
            <a:r>
              <a:rPr lang="sk-SK" b="1" dirty="0" smtClean="0"/>
              <a:t> </a:t>
            </a:r>
            <a:r>
              <a:rPr lang="sk-SK" b="1" dirty="0" err="1" smtClean="0"/>
              <a:t>Rec</a:t>
            </a:r>
            <a:r>
              <a:rPr lang="en-US" b="1" dirty="0" smtClean="0"/>
              <a:t>k</a:t>
            </a:r>
            <a:r>
              <a:rPr lang="sk-SK" b="1" dirty="0" err="1" smtClean="0"/>
              <a:t>oning</a:t>
            </a:r>
            <a:r>
              <a:rPr lang="sk-SK" b="1" dirty="0" smtClean="0"/>
              <a:t>:</a:t>
            </a:r>
            <a:r>
              <a:rPr lang="sk-SK" dirty="0" smtClean="0"/>
              <a:t> Veľmi komplikovaný</a:t>
            </a:r>
            <a:r>
              <a:rPr lang="en-US" dirty="0" smtClean="0"/>
              <a:t>, </a:t>
            </a:r>
            <a:r>
              <a:rPr lang="en-US" dirty="0" err="1" smtClean="0"/>
              <a:t>asi</a:t>
            </a:r>
            <a:r>
              <a:rPr lang="en-US" dirty="0" smtClean="0"/>
              <a:t> </a:t>
            </a:r>
            <a:r>
              <a:rPr lang="en-US" dirty="0" err="1" smtClean="0"/>
              <a:t>nie</a:t>
            </a:r>
            <a:r>
              <a:rPr lang="en-US" dirty="0" smtClean="0"/>
              <a:t> </a:t>
            </a:r>
            <a:r>
              <a:rPr lang="en-US" dirty="0" err="1" smtClean="0"/>
              <a:t>satelitn</a:t>
            </a:r>
            <a:r>
              <a:rPr lang="sk-SK" dirty="0" smtClean="0"/>
              <a:t>ý, </a:t>
            </a:r>
            <a:r>
              <a:rPr lang="sk-SK" dirty="0" err="1" smtClean="0"/>
              <a:t>výpočtársky</a:t>
            </a:r>
            <a:r>
              <a:rPr lang="sk-SK" smtClean="0"/>
              <a:t>. </a:t>
            </a:r>
            <a:r>
              <a:rPr lang="sk-SK" dirty="0" smtClean="0"/>
              <a:t>Presnosť záleží na výpočtoch. Často dochádza k chybám)</a:t>
            </a:r>
          </a:p>
          <a:p>
            <a:r>
              <a:rPr lang="sk-SK" b="1" dirty="0" err="1" smtClean="0"/>
              <a:t>Celestial</a:t>
            </a:r>
            <a:r>
              <a:rPr lang="sk-SK" dirty="0" smtClean="0"/>
              <a:t>: Komplikované. Funguje len v noci za dobrého počasia, limitovaná presnosť</a:t>
            </a:r>
          </a:p>
          <a:p>
            <a:r>
              <a:rPr lang="sk-SK" b="1" dirty="0" smtClean="0"/>
              <a:t>OMEGA</a:t>
            </a:r>
            <a:r>
              <a:rPr lang="sk-SK" dirty="0" smtClean="0"/>
              <a:t>: Založená na rádiových základniach. Limitovaná presnosť a subjekt musí prijímať rádiové vlny</a:t>
            </a:r>
          </a:p>
          <a:p>
            <a:r>
              <a:rPr lang="sk-SK" b="1" dirty="0" err="1" smtClean="0"/>
              <a:t>LORAN</a:t>
            </a:r>
            <a:r>
              <a:rPr lang="sk-SK" dirty="0" smtClean="0"/>
              <a:t>: Limitované pokrytie(najčastejšie pobrežie). Variabilná presnosť, vzhľadom na geografickú situáciu. Náchylné k skokom a prerušeniam</a:t>
            </a:r>
          </a:p>
          <a:p>
            <a:r>
              <a:rPr lang="sk-SK" b="1" dirty="0" err="1" smtClean="0"/>
              <a:t>SatNav</a:t>
            </a:r>
            <a:r>
              <a:rPr lang="sk-SK" dirty="0" smtClean="0"/>
              <a:t>: Založená na nízkofrekvenčnom </a:t>
            </a:r>
            <a:r>
              <a:rPr lang="sk-SK" dirty="0" err="1" smtClean="0"/>
              <a:t>dopplerovskom</a:t>
            </a:r>
            <a:r>
              <a:rPr lang="sk-SK" dirty="0" smtClean="0"/>
              <a:t> meraní. Je citlivé na malé pohyby prijímača. Málo satelitov, takže </a:t>
            </a:r>
            <a:r>
              <a:rPr lang="sk-SK" dirty="0" err="1" smtClean="0"/>
              <a:t>update</a:t>
            </a:r>
            <a:r>
              <a:rPr lang="sk-SK" dirty="0" smtClean="0"/>
              <a:t> je zriedkavejší</a:t>
            </a:r>
            <a:endParaRPr lang="en-US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37349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gps_gp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7463"/>
            <a:ext cx="6840537" cy="684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551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Všeobecné fakty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err="1" smtClean="0"/>
              <a:t>Global</a:t>
            </a:r>
            <a:r>
              <a:rPr lang="sk-SK" dirty="0" smtClean="0"/>
              <a:t> </a:t>
            </a:r>
            <a:r>
              <a:rPr lang="sk-SK" dirty="0" err="1" smtClean="0"/>
              <a:t>Positioning</a:t>
            </a:r>
            <a:r>
              <a:rPr lang="sk-SK" dirty="0" smtClean="0"/>
              <a:t> </a:t>
            </a:r>
            <a:r>
              <a:rPr lang="sk-SK" dirty="0" err="1" smtClean="0"/>
              <a:t>System</a:t>
            </a:r>
            <a:r>
              <a:rPr lang="sk-SK" dirty="0" smtClean="0"/>
              <a:t> </a:t>
            </a:r>
          </a:p>
          <a:p>
            <a:r>
              <a:rPr lang="en-US" dirty="0" smtClean="0"/>
              <a:t>U.S. Department of Defense</a:t>
            </a:r>
            <a:r>
              <a:rPr lang="sk-SK" dirty="0" smtClean="0"/>
              <a:t>, 12 mld. dolárov</a:t>
            </a:r>
          </a:p>
          <a:p>
            <a:r>
              <a:rPr lang="sk-SK" dirty="0" smtClean="0"/>
              <a:t>24 </a:t>
            </a:r>
            <a:r>
              <a:rPr lang="en-US" dirty="0" smtClean="0"/>
              <a:t>(</a:t>
            </a:r>
            <a:r>
              <a:rPr lang="en-US" dirty="0" err="1" smtClean="0"/>
              <a:t>dnes</a:t>
            </a:r>
            <a:r>
              <a:rPr lang="en-US" dirty="0" smtClean="0"/>
              <a:t> 31) </a:t>
            </a:r>
            <a:r>
              <a:rPr lang="sk-SK" dirty="0" smtClean="0"/>
              <a:t>satelitov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6 </a:t>
            </a:r>
            <a:r>
              <a:rPr lang="sk-SK" dirty="0" err="1" smtClean="0"/>
              <a:t>obež.dráhach</a:t>
            </a:r>
            <a:r>
              <a:rPr lang="sk-SK" dirty="0" smtClean="0"/>
              <a:t> + pozemné stanice</a:t>
            </a:r>
          </a:p>
          <a:p>
            <a:r>
              <a:rPr lang="sk-SK" dirty="0" smtClean="0"/>
              <a:t>presnosť – metre až centimetre</a:t>
            </a:r>
          </a:p>
          <a:p>
            <a:r>
              <a:rPr lang="sk-SK" dirty="0" smtClean="0"/>
              <a:t>ekonomické, miniaturizované prijímače, použiteľné v autách, lodiach, poľnohospodárstve, stavebníctve, a pod.</a:t>
            </a:r>
          </a:p>
          <a:p>
            <a:r>
              <a:rPr lang="sk-SK" dirty="0" smtClean="0"/>
              <a:t>prijímač musí mať priamu viditeľnosť na min.4 satelity; </a:t>
            </a:r>
          </a:p>
          <a:p>
            <a:r>
              <a:rPr lang="sk-SK" dirty="0" smtClean="0"/>
              <a:t>vertikálna presnosť je menšia než horizontálna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98879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6112"/>
          </a:xfrm>
        </p:spPr>
        <p:txBody>
          <a:bodyPr/>
          <a:lstStyle/>
          <a:p>
            <a:pPr eaLnBrk="1" hangingPunct="1"/>
            <a:r>
              <a:rPr lang="sk-SK" dirty="0" smtClean="0">
                <a:effectLst/>
              </a:rPr>
              <a:t>Riadiaci segment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sk-SK" sz="2400" dirty="0" smtClean="0">
                <a:effectLst/>
              </a:rPr>
              <a:t>monitorovacie stanice prijímajú signály zo satelitov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sk-SK" sz="2400" dirty="0" smtClean="0">
                <a:effectLst/>
              </a:rPr>
              <a:t>riadiace centrum monitoruje a riadi činnosť družíc a vypočíta parametre dráh jednotlivých</a:t>
            </a:r>
            <a:r>
              <a:rPr lang="en-US" sz="2400" dirty="0" smtClean="0">
                <a:effectLst/>
              </a:rPr>
              <a:t> (</a:t>
            </a:r>
            <a:r>
              <a:rPr lang="en-US" sz="2400" dirty="0" err="1" smtClean="0">
                <a:effectLst/>
              </a:rPr>
              <a:t>efemeridy</a:t>
            </a:r>
            <a:r>
              <a:rPr lang="en-US" sz="2400" dirty="0" smtClean="0">
                <a:effectLst/>
              </a:rPr>
              <a:t>)</a:t>
            </a:r>
            <a:r>
              <a:rPr lang="sk-SK" sz="2400" dirty="0" smtClean="0">
                <a:effectLst/>
              </a:rPr>
              <a:t> družíc</a:t>
            </a:r>
          </a:p>
          <a:p>
            <a:pPr lvl="1" eaLnBrk="1" hangingPunct="1">
              <a:buFont typeface="Wingdings" pitchFamily="2" charset="2"/>
              <a:buNone/>
            </a:pPr>
            <a:endParaRPr lang="sk-SK" sz="2400" dirty="0" smtClean="0">
              <a:effectLst/>
            </a:endParaRPr>
          </a:p>
        </p:txBody>
      </p:sp>
      <p:pic>
        <p:nvPicPr>
          <p:cNvPr id="6147" name="Picture 5" descr="Monitor-Stati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349500"/>
            <a:ext cx="860425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368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Technické špecifikácie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výška (</a:t>
            </a:r>
            <a:r>
              <a:rPr lang="sk-SK" dirty="0" err="1" smtClean="0"/>
              <a:t>altitude</a:t>
            </a:r>
            <a:r>
              <a:rPr lang="sk-SK" dirty="0" smtClean="0"/>
              <a:t>) – 20 165 km (</a:t>
            </a:r>
            <a:r>
              <a:rPr lang="sk-SK" dirty="0" err="1" smtClean="0"/>
              <a:t>MEO</a:t>
            </a:r>
            <a:r>
              <a:rPr lang="sk-SK" dirty="0" smtClean="0"/>
              <a:t>)</a:t>
            </a:r>
          </a:p>
          <a:p>
            <a:r>
              <a:rPr lang="sk-SK" dirty="0" smtClean="0"/>
              <a:t>hmotnosť na orbite – 860 kg (stredne veľké)</a:t>
            </a:r>
          </a:p>
          <a:p>
            <a:r>
              <a:rPr lang="sk-SK" dirty="0" smtClean="0"/>
              <a:t>veľkosť cca </a:t>
            </a:r>
            <a:r>
              <a:rPr lang="en-US" dirty="0" smtClean="0"/>
              <a:t>5 (v s</a:t>
            </a:r>
            <a:r>
              <a:rPr lang="sk-SK" dirty="0" err="1" smtClean="0"/>
              <a:t>úč</a:t>
            </a:r>
            <a:r>
              <a:rPr lang="sk-SK" dirty="0" smtClean="0"/>
              <a:t>. 7,2) m2 so solárnymi panelmi</a:t>
            </a:r>
          </a:p>
          <a:p>
            <a:r>
              <a:rPr lang="sk-SK" dirty="0" smtClean="0"/>
              <a:t>perióda orbity: 12 h.</a:t>
            </a:r>
          </a:p>
          <a:p>
            <a:r>
              <a:rPr lang="sk-SK" dirty="0" smtClean="0"/>
              <a:t>i = 55°</a:t>
            </a:r>
          </a:p>
          <a:p>
            <a:r>
              <a:rPr lang="sk-SK" dirty="0" smtClean="0"/>
              <a:t>5 monitorovacích staníc</a:t>
            </a:r>
            <a:r>
              <a:rPr lang="en-US" dirty="0" smtClean="0"/>
              <a:t>: Hawaii, Ascension Island, Diego Garcia, Kwajalein, Colorado Springs</a:t>
            </a:r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4497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Princíp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429000"/>
            <a:ext cx="2952328" cy="1706815"/>
          </a:xfrm>
        </p:spPr>
      </p:pic>
      <p:sp>
        <p:nvSpPr>
          <p:cNvPr id="5" name="BlokTextu 4"/>
          <p:cNvSpPr txBox="1"/>
          <p:nvPr/>
        </p:nvSpPr>
        <p:spPr>
          <a:xfrm>
            <a:off x="323528" y="1220559"/>
            <a:ext cx="8640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Triangulácia</a:t>
            </a:r>
          </a:p>
          <a:p>
            <a:r>
              <a:rPr lang="sk-SK" dirty="0" smtClean="0"/>
              <a:t>- na základe časového oneskorenia signálu sa vypočítajú vzdialenosti nášho miesta od 3 satelitov </a:t>
            </a:r>
            <a:r>
              <a:rPr lang="sk-SK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</a:t>
            </a:r>
            <a:r>
              <a:rPr lang="sk-SK" dirty="0" err="1" smtClean="0">
                <a:sym typeface="Wingdings" pitchFamily="2" charset="2"/>
              </a:rPr>
              <a:t>ša</a:t>
            </a:r>
            <a:r>
              <a:rPr lang="sk-SK" dirty="0" smtClean="0">
                <a:sym typeface="Wingdings" pitchFamily="2" charset="2"/>
              </a:rPr>
              <a:t> pozícia je jedným z 2 priesečníkov 3 guľových plôch – väčšinou len jedno z tých miest je logicky možné, alebo sa urobí ešte 4. meranie na presné určenie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1043608" y="522920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[1]</a:t>
            </a:r>
            <a:endParaRPr lang="sk-SK" dirty="0"/>
          </a:p>
        </p:txBody>
      </p:sp>
      <p:pic>
        <p:nvPicPr>
          <p:cNvPr id="7" name="Picture 11" descr="Position determination with two satellites in a 2 dimensional wor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052" y="2924944"/>
            <a:ext cx="3492500" cy="308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65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467544" y="332656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ako</a:t>
            </a:r>
            <a:r>
              <a:rPr lang="el-GR" dirty="0" smtClean="0"/>
              <a:t>?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sk-SK" dirty="0" smtClean="0"/>
              <a:t>každý </a:t>
            </a:r>
            <a:r>
              <a:rPr lang="sk-SK" dirty="0" err="1" smtClean="0"/>
              <a:t>sat</a:t>
            </a:r>
            <a:r>
              <a:rPr lang="sk-SK" dirty="0" smtClean="0"/>
              <a:t>. má svoj jedinečný kód (obrazec, </a:t>
            </a:r>
            <a:r>
              <a:rPr lang="sk-SK" dirty="0" err="1" smtClean="0"/>
              <a:t>pseudonáhoná</a:t>
            </a:r>
            <a:r>
              <a:rPr lang="sk-SK" dirty="0" smtClean="0"/>
              <a:t> postupnosť - PNS), ktorý príde na anténu prijímača. každý obrazec tam dorazí v inom čase, v závislosti od vzdialenosti </a:t>
            </a:r>
            <a:r>
              <a:rPr lang="sk-SK" dirty="0" err="1" smtClean="0"/>
              <a:t>prísl</a:t>
            </a:r>
            <a:r>
              <a:rPr lang="sk-SK" dirty="0" smtClean="0"/>
              <a:t>. satelitu. Prijímač rozpozná obrazec a vypočítava </a:t>
            </a:r>
            <a:r>
              <a:rPr lang="sk-SK" b="1" i="1" dirty="0" err="1" smtClean="0"/>
              <a:t>pseudovzdialenosť</a:t>
            </a:r>
            <a:r>
              <a:rPr lang="sk-SK" b="1" i="1" dirty="0" smtClean="0"/>
              <a:t>. </a:t>
            </a:r>
            <a:r>
              <a:rPr lang="sk-SK" dirty="0" smtClean="0"/>
              <a:t>Problém je presne skoordinované časovanie – prijímač je v určitom časovom posune, ktorý sa tiež premietne do vzdialenosti.</a:t>
            </a:r>
          </a:p>
          <a:p>
            <a:pPr marL="285750" indent="-285750">
              <a:buFontTx/>
              <a:buChar char="-"/>
            </a:pPr>
            <a:endParaRPr lang="sk-SK" dirty="0" smtClean="0"/>
          </a:p>
          <a:p>
            <a:pPr marL="285750" indent="-285750">
              <a:buFontTx/>
              <a:buChar char="-"/>
            </a:pPr>
            <a:r>
              <a:rPr lang="sk-SK" dirty="0" smtClean="0"/>
              <a:t>Keď prijímač rozpozná satelit, príjme od neho navigačnú správu PNS (jej súčasťou je aj aktuálny </a:t>
            </a:r>
            <a:r>
              <a:rPr lang="sk-SK" dirty="0" err="1" smtClean="0"/>
              <a:t>GPS</a:t>
            </a:r>
            <a:r>
              <a:rPr lang="sk-SK" dirty="0" smtClean="0"/>
              <a:t> – čas, </a:t>
            </a:r>
            <a:r>
              <a:rPr lang="sk-SK" dirty="0" err="1" smtClean="0"/>
              <a:t>sada</a:t>
            </a:r>
            <a:r>
              <a:rPr lang="sk-SK" dirty="0" smtClean="0"/>
              <a:t> </a:t>
            </a:r>
            <a:r>
              <a:rPr lang="sk-SK" b="1" i="1" dirty="0" smtClean="0"/>
              <a:t> </a:t>
            </a:r>
            <a:r>
              <a:rPr lang="sk-SK" b="1" i="1" dirty="0" err="1" smtClean="0"/>
              <a:t>efemérov</a:t>
            </a:r>
            <a:r>
              <a:rPr lang="sk-SK" dirty="0" smtClean="0"/>
              <a:t> – údajov o </a:t>
            </a:r>
            <a:r>
              <a:rPr lang="sk-SK" dirty="0" err="1" smtClean="0"/>
              <a:t>sat</a:t>
            </a:r>
            <a:r>
              <a:rPr lang="sk-SK" dirty="0" smtClean="0"/>
              <a:t>. dráhe a pozícii satelitu </a:t>
            </a:r>
            <a:r>
              <a:rPr lang="sk-SK" dirty="0" err="1" smtClean="0"/>
              <a:t>x,y,z</a:t>
            </a:r>
            <a:r>
              <a:rPr lang="sk-SK" dirty="0" smtClean="0"/>
              <a:t>/ WGS84 – </a:t>
            </a:r>
            <a:r>
              <a:rPr lang="sk-SK" dirty="0" err="1" smtClean="0"/>
              <a:t>World</a:t>
            </a:r>
            <a:r>
              <a:rPr lang="sk-SK" dirty="0" smtClean="0"/>
              <a:t> </a:t>
            </a:r>
            <a:r>
              <a:rPr lang="en-US" dirty="0" err="1"/>
              <a:t>G</a:t>
            </a:r>
            <a:r>
              <a:rPr lang="sk-SK" dirty="0" err="1" smtClean="0"/>
              <a:t>eodetic</a:t>
            </a:r>
            <a:r>
              <a:rPr lang="sk-SK" dirty="0" smtClean="0"/>
              <a:t> </a:t>
            </a:r>
            <a:r>
              <a:rPr lang="sk-SK" dirty="0" err="1" smtClean="0"/>
              <a:t>System</a:t>
            </a:r>
            <a:r>
              <a:rPr lang="sk-SK" dirty="0" smtClean="0"/>
              <a:t>)</a:t>
            </a:r>
          </a:p>
          <a:p>
            <a:endParaRPr lang="sk-SK" dirty="0" smtClean="0"/>
          </a:p>
          <a:p>
            <a:pPr marL="285750" indent="-285750">
              <a:buFontTx/>
              <a:buChar char="-"/>
            </a:pPr>
            <a:r>
              <a:rPr lang="sk-SK" dirty="0" smtClean="0"/>
              <a:t>Z pozícií 3 satelitov a </a:t>
            </a:r>
            <a:r>
              <a:rPr lang="sk-SK" dirty="0" err="1" smtClean="0"/>
              <a:t>pseudovzdialeností</a:t>
            </a:r>
            <a:r>
              <a:rPr lang="sk-SK" dirty="0" smtClean="0"/>
              <a:t> od nich sa v prijímači vypočíta jeho vlastná pozícia </a:t>
            </a:r>
            <a:r>
              <a:rPr lang="sk-SK" dirty="0" err="1" smtClean="0"/>
              <a:t>x,y,z</a:t>
            </a:r>
            <a:r>
              <a:rPr lang="sk-SK" dirty="0" smtClean="0"/>
              <a:t> a časový posun.</a:t>
            </a:r>
          </a:p>
          <a:p>
            <a:pPr marL="285750" indent="-285750">
              <a:buFontTx/>
              <a:buChar char="-"/>
            </a:pPr>
            <a:endParaRPr lang="sk-SK" dirty="0" smtClean="0"/>
          </a:p>
          <a:p>
            <a:pPr marL="285750" indent="-285750">
              <a:buFontTx/>
              <a:buChar char="-"/>
            </a:pPr>
            <a:r>
              <a:rPr lang="sk-SK" dirty="0" smtClean="0"/>
              <a:t>Vznikne oblasť, kde sa prijímač nachádza. Jeho presné miesto sa určí pridaním rovnakého časového posunu </a:t>
            </a:r>
            <a:r>
              <a:rPr lang="el-GR" dirty="0" smtClean="0"/>
              <a:t>Δ</a:t>
            </a:r>
            <a:r>
              <a:rPr lang="sk-SK" dirty="0" smtClean="0"/>
              <a:t>t (výpočtom) pre výpočet vzdialeností od všetkých troch satelitov, ktoré (guľové plochy) sa už stretnú v 1 bode (a zároveň sa prijímač </a:t>
            </a:r>
            <a:r>
              <a:rPr lang="sk-SK" dirty="0" err="1" smtClean="0"/>
              <a:t>zasynchronizuje</a:t>
            </a:r>
            <a:r>
              <a:rPr lang="sk-SK" dirty="0" smtClean="0"/>
              <a:t> na </a:t>
            </a:r>
            <a:r>
              <a:rPr lang="sk-SK" dirty="0" err="1" smtClean="0"/>
              <a:t>UTC</a:t>
            </a:r>
            <a:r>
              <a:rPr lang="sk-SK" dirty="0" smtClean="0"/>
              <a:t> –koordinovaný svetový čas)</a:t>
            </a:r>
            <a:endParaRPr lang="el-GR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517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Two Glob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887" y="57319"/>
            <a:ext cx="4443413" cy="34988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1404937" y="1817862"/>
            <a:ext cx="14652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11,000 miles sphere</a:t>
            </a: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5915025" y="1732137"/>
            <a:ext cx="146526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2000"/>
              <a:t>12,000 miles sphere</a:t>
            </a:r>
          </a:p>
        </p:txBody>
      </p:sp>
      <p:sp>
        <p:nvSpPr>
          <p:cNvPr id="5" name="BlokTextu 8"/>
          <p:cNvSpPr txBox="1">
            <a:spLocks noChangeArrowheads="1"/>
          </p:cNvSpPr>
          <p:nvPr/>
        </p:nvSpPr>
        <p:spPr bwMode="auto">
          <a:xfrm>
            <a:off x="1120775" y="1814687"/>
            <a:ext cx="1828800" cy="7381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sk-SK" sz="1400"/>
              <a:t>Guľa s polomerom 11,000 míľ</a:t>
            </a:r>
          </a:p>
          <a:p>
            <a:pPr eaLnBrk="1" hangingPunct="1"/>
            <a:endParaRPr lang="cs-CZ" sz="1400"/>
          </a:p>
        </p:txBody>
      </p:sp>
      <p:sp>
        <p:nvSpPr>
          <p:cNvPr id="6" name="BlokTextu 9"/>
          <p:cNvSpPr txBox="1">
            <a:spLocks noChangeArrowheads="1"/>
          </p:cNvSpPr>
          <p:nvPr/>
        </p:nvSpPr>
        <p:spPr bwMode="auto">
          <a:xfrm>
            <a:off x="6012160" y="1814687"/>
            <a:ext cx="1828800" cy="738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sk-SK" sz="1400" dirty="0"/>
              <a:t>Guľa s polomerom 12,000 míľ</a:t>
            </a:r>
          </a:p>
          <a:p>
            <a:pPr eaLnBrk="1" hangingPunct="1"/>
            <a:endParaRPr lang="cs-CZ" sz="1400" dirty="0"/>
          </a:p>
        </p:txBody>
      </p:sp>
      <p:sp>
        <p:nvSpPr>
          <p:cNvPr id="7" name="BlokTextu 10"/>
          <p:cNvSpPr txBox="1">
            <a:spLocks noChangeArrowheads="1"/>
          </p:cNvSpPr>
          <p:nvPr/>
        </p:nvSpPr>
        <p:spPr bwMode="auto">
          <a:xfrm>
            <a:off x="2627784" y="2817981"/>
            <a:ext cx="3108325" cy="73866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sk-SK" sz="1400" dirty="0"/>
              <a:t>Podľa dvoch meraní sa nachádzame na </a:t>
            </a:r>
            <a:r>
              <a:rPr lang="sk-SK" sz="1400" dirty="0" smtClean="0"/>
              <a:t>tejto kružnici</a:t>
            </a:r>
            <a:endParaRPr lang="sk-SK" sz="1400" dirty="0"/>
          </a:p>
          <a:p>
            <a:pPr eaLnBrk="1" hangingPunct="1"/>
            <a:endParaRPr lang="cs-CZ" sz="1400" dirty="0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874400" y="6539050"/>
            <a:ext cx="1583800" cy="2427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931A287-163D-4306-BEE3-B5803360C36E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  <p:pic>
        <p:nvPicPr>
          <p:cNvPr id="9" name="Picture 8" descr="Three Glob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402"/>
          <a:stretch>
            <a:fillRect/>
          </a:stretch>
        </p:blipFill>
        <p:spPr bwMode="auto">
          <a:xfrm>
            <a:off x="2960042" y="3645024"/>
            <a:ext cx="3687614" cy="3027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1601194" y="5271100"/>
            <a:ext cx="167466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sk-SK"/>
            </a:defPPr>
            <a:lvl1pPr>
              <a:defRPr>
                <a:latin typeface="Times New Roman" pitchFamily="18" charset="0"/>
              </a:defRPr>
            </a:lvl1pPr>
            <a:lvl2pPr marL="742950" indent="-285750" eaLnBrk="0" hangingPunct="0">
              <a:defRPr sz="2400">
                <a:latin typeface="Times New Roman" pitchFamily="18" charset="0"/>
              </a:defRPr>
            </a:lvl2pPr>
            <a:lvl3pPr marL="1143000" indent="-228600" eaLnBrk="0" hangingPunct="0">
              <a:defRPr sz="2400">
                <a:latin typeface="Times New Roman" pitchFamily="18" charset="0"/>
              </a:defRPr>
            </a:lvl3pPr>
            <a:lvl4pPr marL="1600200" indent="-228600" eaLnBrk="0" hangingPunct="0">
              <a:defRPr sz="2400">
                <a:latin typeface="Times New Roman" pitchFamily="18" charset="0"/>
              </a:defRPr>
            </a:lvl4pPr>
            <a:lvl5pPr marL="2057400" indent="-228600" eaLnBrk="0" hangingPunct="0">
              <a:defRPr sz="2400"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latin typeface="Times New Roman" pitchFamily="18" charset="0"/>
              </a:defRPr>
            </a:lvl9pPr>
          </a:lstStyle>
          <a:p>
            <a:r>
              <a:rPr lang="sk-SK" dirty="0"/>
              <a:t>Guľa s polomerom 11000 míľ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027403" y="6024723"/>
            <a:ext cx="194675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sk-SK" sz="1800" dirty="0"/>
              <a:t>Guľa s polomerom 12000 míľ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473225" y="5013175"/>
            <a:ext cx="19335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sk-SK" sz="1800" dirty="0"/>
              <a:t>Guľa s polomerom 13000 míľ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5541914" y="3556169"/>
            <a:ext cx="303693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sk-SK" sz="1800" dirty="0"/>
              <a:t>Podľa troch meraní jeden z týchto dvoch bodov je naša poloha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4283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Presné časovanie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Každý z 24 satelitov má 4 atómové hodiny (!)</a:t>
            </a:r>
          </a:p>
          <a:p>
            <a:r>
              <a:rPr lang="sk-SK" dirty="0" smtClean="0"/>
              <a:t>každý vysiela údaje o svojej pozícii –namodulované na nosnú, opakovane v presných časových intervaloch regulovaných hodinami</a:t>
            </a:r>
          </a:p>
          <a:p>
            <a:r>
              <a:rPr lang="sk-SK" dirty="0" smtClean="0"/>
              <a:t>prijímač na zemi prijíma a dekóduje tieto signály, synchronizuje sa na atómové hodiny (</a:t>
            </a:r>
            <a:r>
              <a:rPr lang="sk-SK" dirty="0" err="1" smtClean="0"/>
              <a:t>UTC</a:t>
            </a:r>
            <a:r>
              <a:rPr lang="sk-SK" dirty="0" smtClean="0"/>
              <a:t> s presnosťou pod 100 </a:t>
            </a:r>
            <a:r>
              <a:rPr lang="sk-SK" dirty="0" err="1" smtClean="0"/>
              <a:t>ns</a:t>
            </a:r>
            <a:r>
              <a:rPr lang="sk-SK" dirty="0" smtClean="0"/>
              <a:t>); komunikuje cez 4 kanály a meria súčasne 4 hodnoty</a:t>
            </a:r>
          </a:p>
          <a:p>
            <a:r>
              <a:rPr lang="sk-SK" dirty="0" smtClean="0"/>
              <a:t>možný problém: dlhý kábel od antény po prijímač </a:t>
            </a:r>
            <a:r>
              <a:rPr lang="sk-SK" dirty="0" smtClean="0">
                <a:sym typeface="Wingdings" pitchFamily="2" charset="2"/>
              </a:rPr>
              <a:t> - v kábli sa šíri signál pomalšie </a:t>
            </a:r>
            <a:r>
              <a:rPr lang="en-US" dirty="0" err="1" smtClean="0">
                <a:sym typeface="Wingdings" pitchFamily="2" charset="2"/>
              </a:rPr>
              <a:t>nutn</a:t>
            </a:r>
            <a:r>
              <a:rPr lang="sk-SK" dirty="0" smtClean="0">
                <a:sym typeface="Wingdings" pitchFamily="2" charset="2"/>
              </a:rPr>
              <a:t>á korekcia výpočtov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4992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733</Words>
  <Application>Microsoft Office PowerPoint</Application>
  <PresentationFormat>Prezentácia na obrazovke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Motív Office</vt:lpstr>
      <vt:lpstr>Satelitné technológie a služby GPS </vt:lpstr>
      <vt:lpstr>Prezentácia programu PowerPoint</vt:lpstr>
      <vt:lpstr>Všeobecné fakty</vt:lpstr>
      <vt:lpstr>Prezentácia programu PowerPoint</vt:lpstr>
      <vt:lpstr>Technické špecifikácie</vt:lpstr>
      <vt:lpstr>Princíp</vt:lpstr>
      <vt:lpstr>Prezentácia programu PowerPoint</vt:lpstr>
      <vt:lpstr>Prezentácia programu PowerPoint</vt:lpstr>
      <vt:lpstr>Presné časovanie</vt:lpstr>
      <vt:lpstr>Prezentácia programu PowerPoint</vt:lpstr>
      <vt:lpstr>Korekcie chýb</vt:lpstr>
      <vt:lpstr>Diferenčné GPS</vt:lpstr>
      <vt:lpstr>Ďalšie navigačné a pozičné systémy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Satelitné technológie a služby GPS</dc:title>
  <dc:creator>macekova</dc:creator>
  <cp:lastModifiedBy>macekova</cp:lastModifiedBy>
  <cp:revision>49</cp:revision>
  <dcterms:created xsi:type="dcterms:W3CDTF">2012-04-11T07:05:03Z</dcterms:created>
  <dcterms:modified xsi:type="dcterms:W3CDTF">2015-04-16T08:17:31Z</dcterms:modified>
</cp:coreProperties>
</file>